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4"/>
  </p:sldMasterIdLst>
  <p:notesMasterIdLst>
    <p:notesMasterId r:id="rId93"/>
  </p:notesMasterIdLst>
  <p:handoutMasterIdLst>
    <p:handoutMasterId r:id="rId94"/>
  </p:handoutMasterIdLst>
  <p:sldIdLst>
    <p:sldId id="809" r:id="rId5"/>
    <p:sldId id="257" r:id="rId6"/>
    <p:sldId id="355" r:id="rId7"/>
    <p:sldId id="276" r:id="rId8"/>
    <p:sldId id="277" r:id="rId9"/>
    <p:sldId id="284" r:id="rId10"/>
    <p:sldId id="285" r:id="rId11"/>
    <p:sldId id="286" r:id="rId12"/>
    <p:sldId id="287" r:id="rId13"/>
    <p:sldId id="810" r:id="rId14"/>
    <p:sldId id="288" r:id="rId15"/>
    <p:sldId id="290" r:id="rId16"/>
    <p:sldId id="291" r:id="rId17"/>
    <p:sldId id="292" r:id="rId18"/>
    <p:sldId id="293" r:id="rId19"/>
    <p:sldId id="294" r:id="rId20"/>
    <p:sldId id="295" r:id="rId21"/>
    <p:sldId id="296" r:id="rId22"/>
    <p:sldId id="298" r:id="rId23"/>
    <p:sldId id="299" r:id="rId24"/>
    <p:sldId id="301" r:id="rId25"/>
    <p:sldId id="302" r:id="rId26"/>
    <p:sldId id="811" r:id="rId27"/>
    <p:sldId id="304" r:id="rId28"/>
    <p:sldId id="306" r:id="rId29"/>
    <p:sldId id="307" r:id="rId30"/>
    <p:sldId id="310" r:id="rId31"/>
    <p:sldId id="311" r:id="rId32"/>
    <p:sldId id="313" r:id="rId33"/>
    <p:sldId id="314" r:id="rId34"/>
    <p:sldId id="812" r:id="rId35"/>
    <p:sldId id="813" r:id="rId36"/>
    <p:sldId id="329" r:id="rId37"/>
    <p:sldId id="330" r:id="rId38"/>
    <p:sldId id="814" r:id="rId39"/>
    <p:sldId id="356" r:id="rId40"/>
    <p:sldId id="757" r:id="rId41"/>
    <p:sldId id="764" r:id="rId42"/>
    <p:sldId id="733" r:id="rId43"/>
    <p:sldId id="354" r:id="rId44"/>
    <p:sldId id="762" r:id="rId45"/>
    <p:sldId id="789" r:id="rId46"/>
    <p:sldId id="798" r:id="rId47"/>
    <p:sldId id="799" r:id="rId48"/>
    <p:sldId id="761" r:id="rId49"/>
    <p:sldId id="759" r:id="rId50"/>
    <p:sldId id="805" r:id="rId51"/>
    <p:sldId id="763" r:id="rId52"/>
    <p:sldId id="768" r:id="rId53"/>
    <p:sldId id="785" r:id="rId54"/>
    <p:sldId id="788" r:id="rId55"/>
    <p:sldId id="790" r:id="rId56"/>
    <p:sldId id="779" r:id="rId57"/>
    <p:sldId id="794" r:id="rId58"/>
    <p:sldId id="777" r:id="rId59"/>
    <p:sldId id="795" r:id="rId60"/>
    <p:sldId id="786" r:id="rId61"/>
    <p:sldId id="787" r:id="rId62"/>
    <p:sldId id="791" r:id="rId63"/>
    <p:sldId id="784" r:id="rId64"/>
    <p:sldId id="792" r:id="rId65"/>
    <p:sldId id="780" r:id="rId66"/>
    <p:sldId id="793" r:id="rId67"/>
    <p:sldId id="781" r:id="rId68"/>
    <p:sldId id="815" r:id="rId69"/>
    <p:sldId id="749" r:id="rId70"/>
    <p:sldId id="748" r:id="rId71"/>
    <p:sldId id="323" r:id="rId72"/>
    <p:sldId id="796" r:id="rId73"/>
    <p:sldId id="264" r:id="rId74"/>
    <p:sldId id="737" r:id="rId75"/>
    <p:sldId id="303" r:id="rId76"/>
    <p:sldId id="800" r:id="rId77"/>
    <p:sldId id="621" r:id="rId78"/>
    <p:sldId id="624" r:id="rId79"/>
    <p:sldId id="738" r:id="rId80"/>
    <p:sldId id="324" r:id="rId81"/>
    <p:sldId id="325" r:id="rId82"/>
    <p:sldId id="803" r:id="rId83"/>
    <p:sldId id="804" r:id="rId84"/>
    <p:sldId id="797" r:id="rId85"/>
    <p:sldId id="808" r:id="rId86"/>
    <p:sldId id="532" r:id="rId87"/>
    <p:sldId id="342" r:id="rId88"/>
    <p:sldId id="497" r:id="rId89"/>
    <p:sldId id="816" r:id="rId90"/>
    <p:sldId id="817" r:id="rId91"/>
    <p:sldId id="818" r:id="rId92"/>
  </p:sldIdLst>
  <p:sldSz cx="9144000" cy="6858000" type="screen4x3"/>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p:defaultTextStyle>
  <p:extLst>
    <p:ext uri="{EFAFB233-063F-42B5-8137-9DF3F51BA10A}">
      <p15:sldGuideLst xmlns:p15="http://schemas.microsoft.com/office/powerpoint/2012/main">
        <p15:guide id="1" orient="horz" pos="2046">
          <p15:clr>
            <a:srgbClr val="A4A3A4"/>
          </p15:clr>
        </p15:guide>
        <p15:guide id="2" pos="284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DD7206-1ED3-0C53-9E30-88C6580792F6}" name="Walker, Clara" initials="WC" userId="S::clara.vonins2@redcross.org::dc1b9841-ec0c-41c3-8c02-48620adff08a" providerId="AD"/>
  <p188:author id="{D4FBF51A-AE69-65CA-13AA-016C430C261F}" name="Guajardo, Alicia G." initials="GAG" userId="S::Alicia.Guajardo@redcross.org::6a44f963-b861-459c-a793-e41ce311e945" providerId="AD"/>
  <p188:author id="{F46CAE26-C3DB-C469-F4AE-880E290C4274}" name="Guajardo, Alicia G." initials="GG" userId="S::alicia.guajardo@redcross.org::6a44f963-b861-459c-a793-e41ce311e945" providerId="AD"/>
  <p188:author id="{A9D0F52A-4E01-76A5-C022-DBFF067EDEF7}" name="Mays, Liz" initials="ML" userId="S::liz.mays2@redcross.org::8e4bf9c2-a3b8-47b0-b962-a680232288e9" providerId="AD"/>
  <p188:author id="{94CE7A37-B52F-DC73-1DD5-157C7BFFA5B4}" name="Herrmann, Jack" initials="HJ" userId="S::jack.herrmann@redcross.org::348b4bfc-d42f-4512-b29e-f9bb73853959" providerId="AD"/>
  <p188:author id="{A6869B4B-DB7F-218B-643D-49286901785A}" name="Ersfeld, Julianne" initials="EJ" userId="S::julianne.ersfeld@redcross.org::30ac159e-8ff6-4e19-8659-88baf01d07fb" providerId="AD"/>
  <p188:author id="{A2E64A97-5F63-8FA2-7D22-D03CA4A8689A}" name="Weibel, Allison M." initials="WM" userId="S::allison.weibel@redcross.org::642ff107-ff2c-4a89-a89f-82c1eb243c0b" providerId="AD"/>
  <p188:author id="{6DE472A7-9CDB-F336-EF15-E2AAFF2D13AD}" name="Farmer, Jen" initials="FJ" userId="S::jen.farmer@redcross.org::4eb64f4a-9fe1-4020-82f3-2b1cf84e3097" providerId="AD"/>
  <p188:author id="{1C5DDEAB-D0F3-7FFB-8967-AA5BE22EF6A2}" name="Walker, Clara" initials="WC" userId="S::clara.walker@redcross.org::dc1b9841-ec0c-41c3-8c02-48620adff08a" providerId="AD"/>
  <p188:author id="{3C8729B0-3839-60C3-586A-6456D83FF3B8}" name="Liz Mays" initials="LM" userId="55d90ecccc878f18" providerId="Windows Live"/>
  <p188:author id="{F80DC4B0-0FB4-A98E-D1AF-686828A21B31}" name="Aloto, Emily" initials="AE" userId="S::emily.aloto@redcross.org::6fc57d68-d3c1-4972-aaef-d9147d041c7c" providerId="AD"/>
  <p188:author id="{802924E5-E9A8-7394-D838-901BF38115F6}" name="Alvelda, Stephanie" initials="AS" userId="S::stephanie.alvelda@redcross.org::960add5f-dbe5-4ad0-b85f-f04f1da9dbeb" providerId="AD"/>
  <p188:author id="{337EF6E9-A7EF-92EB-B8AF-6A1324D0996D}" name="Unter, Terry" initials="UT" userId="S::terry.unter@redcross.org::4825f738-d72e-4d59-962c-9708d9a7c8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ry unter" initials="Tu" lastIdx="1" clrIdx="0">
    <p:extLst>
      <p:ext uri="{19B8F6BF-5375-455C-9EA6-DF929625EA0E}">
        <p15:presenceInfo xmlns:p15="http://schemas.microsoft.com/office/powerpoint/2012/main" userId="80ce78923047a8e0" providerId="Windows Live"/>
      </p:ext>
    </p:extLst>
  </p:cmAuthor>
  <p:cmAuthor id="2" name="Mays, Liz" initials="ML" lastIdx="1" clrIdx="1">
    <p:extLst>
      <p:ext uri="{19B8F6BF-5375-455C-9EA6-DF929625EA0E}">
        <p15:presenceInfo xmlns:p15="http://schemas.microsoft.com/office/powerpoint/2012/main" userId="S::liz.mays2@redcross.org::8e4bf9c2-a3b8-47b0-b962-a680232288e9" providerId="AD"/>
      </p:ext>
    </p:extLst>
  </p:cmAuthor>
  <p:cmAuthor id="3" name="Unter, Terry" initials="UT" lastIdx="18" clrIdx="2">
    <p:extLst>
      <p:ext uri="{19B8F6BF-5375-455C-9EA6-DF929625EA0E}">
        <p15:presenceInfo xmlns:p15="http://schemas.microsoft.com/office/powerpoint/2012/main" userId="S::terry.unter@redcross.org::4825f738-d72e-4d59-962c-9708d9a7c843" providerId="AD"/>
      </p:ext>
    </p:extLst>
  </p:cmAuthor>
  <p:cmAuthor id="4" name="Guajardo, Alicia G." initials="GAG" lastIdx="6" clrIdx="3">
    <p:extLst>
      <p:ext uri="{19B8F6BF-5375-455C-9EA6-DF929625EA0E}">
        <p15:presenceInfo xmlns:p15="http://schemas.microsoft.com/office/powerpoint/2012/main" userId="S::Alicia.Guajardo@redcross.org::6a44f963-b861-459c-a793-e41ce311e945" providerId="AD"/>
      </p:ext>
    </p:extLst>
  </p:cmAuthor>
  <p:cmAuthor id="5" name="Walker, Clara" initials="WC" lastIdx="4" clrIdx="4">
    <p:extLst>
      <p:ext uri="{19B8F6BF-5375-455C-9EA6-DF929625EA0E}">
        <p15:presenceInfo xmlns:p15="http://schemas.microsoft.com/office/powerpoint/2012/main" userId="S::clara.vonins2@redcross.org::dc1b9841-ec0c-41c3-8c02-48620adff08a" providerId="AD"/>
      </p:ext>
    </p:extLst>
  </p:cmAuthor>
  <p:cmAuthor id="6" name="Ersfeld, Julianne" initials="EJ" lastIdx="17" clrIdx="5">
    <p:extLst>
      <p:ext uri="{19B8F6BF-5375-455C-9EA6-DF929625EA0E}">
        <p15:presenceInfo xmlns:p15="http://schemas.microsoft.com/office/powerpoint/2012/main" userId="S::julianne.ersfeld@redcross.org::30ac159e-8ff6-4e19-8659-88baf01d07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CF9E09"/>
    <a:srgbClr val="E8B106"/>
    <a:srgbClr val="EEB502"/>
    <a:srgbClr val="FFEA1B"/>
    <a:srgbClr val="66B4FF"/>
    <a:srgbClr val="8BC64D"/>
    <a:srgbClr val="76D6FF"/>
    <a:srgbClr val="313231"/>
    <a:srgbClr val="6D6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p:restoredTop sz="94634"/>
  </p:normalViewPr>
  <p:slideViewPr>
    <p:cSldViewPr snapToGrid="0">
      <p:cViewPr varScale="1">
        <p:scale>
          <a:sx n="109" d="100"/>
          <a:sy n="109" d="100"/>
        </p:scale>
        <p:origin x="184" y="872"/>
      </p:cViewPr>
      <p:guideLst>
        <p:guide orient="horz" pos="2046"/>
        <p:guide pos="284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4A292-D707-774C-9B63-80F50C2E596A}" type="doc">
      <dgm:prSet loTypeId="urn:microsoft.com/office/officeart/2005/8/layout/process1" loCatId="" qsTypeId="urn:microsoft.com/office/officeart/2005/8/quickstyle/simple1" qsCatId="simple" csTypeId="urn:microsoft.com/office/officeart/2005/8/colors/accent5_2" csCatId="accent5" phldr="1"/>
      <dgm:spPr/>
      <dgm:t>
        <a:bodyPr/>
        <a:lstStyle/>
        <a:p>
          <a:endParaRPr lang="en-US"/>
        </a:p>
      </dgm:t>
    </dgm:pt>
    <dgm:pt modelId="{E23EA0DC-C41B-0C45-925C-8C56A83A08B1}">
      <dgm:prSet phldrT="[Text]"/>
      <dgm:spPr/>
      <dgm:t>
        <a:bodyPr/>
        <a:lstStyle/>
        <a:p>
          <a:pPr algn="ctr"/>
          <a:r>
            <a:rPr lang="en-US" b="1" u="sng">
              <a:latin typeface="Arial" panose="020B0604020202020204" pitchFamily="34" charset="0"/>
              <a:cs typeface="Arial" panose="020B0604020202020204" pitchFamily="34" charset="0"/>
            </a:rPr>
            <a:t>INCIDENT</a:t>
          </a:r>
        </a:p>
      </dgm:t>
    </dgm:pt>
    <dgm:pt modelId="{70A79C79-CCB5-3645-96A3-1C1A15FEF874}" type="parTrans" cxnId="{E204B165-246B-0A40-8533-E984E4B6982E}">
      <dgm:prSet/>
      <dgm:spPr/>
      <dgm:t>
        <a:bodyPr/>
        <a:lstStyle/>
        <a:p>
          <a:endParaRPr lang="en-US">
            <a:latin typeface="Arial" panose="020B0604020202020204" pitchFamily="34" charset="0"/>
            <a:cs typeface="Arial" panose="020B0604020202020204" pitchFamily="34" charset="0"/>
          </a:endParaRPr>
        </a:p>
      </dgm:t>
    </dgm:pt>
    <dgm:pt modelId="{5DA419D4-B616-A340-9472-B2C2739BD033}" type="sibTrans" cxnId="{E204B165-246B-0A40-8533-E984E4B6982E}">
      <dgm:prSet/>
      <dgm:spPr/>
      <dgm:t>
        <a:bodyPr/>
        <a:lstStyle/>
        <a:p>
          <a:endParaRPr lang="en-US">
            <a:latin typeface="Arial" panose="020B0604020202020204" pitchFamily="34" charset="0"/>
            <a:cs typeface="Arial" panose="020B0604020202020204" pitchFamily="34" charset="0"/>
          </a:endParaRPr>
        </a:p>
      </dgm:t>
    </dgm:pt>
    <dgm:pt modelId="{C240A766-4C16-D74B-BC65-7200AC417047}">
      <dgm:prSet phldrT="[Text]"/>
      <dgm:spPr/>
      <dgm:t>
        <a:bodyPr/>
        <a:lstStyle/>
        <a:p>
          <a:pPr algn="l"/>
          <a:r>
            <a:rPr lang="en-US">
              <a:latin typeface="Arial" panose="020B0604020202020204" pitchFamily="34" charset="0"/>
              <a:cs typeface="Arial" panose="020B0604020202020204" pitchFamily="34" charset="0"/>
            </a:rPr>
            <a:t>First responders contact Red Cross</a:t>
          </a:r>
        </a:p>
      </dgm:t>
    </dgm:pt>
    <dgm:pt modelId="{6ED26C2E-83A2-E24D-8F66-44E072CA30A7}" type="parTrans" cxnId="{80F495B7-C55E-5C40-8D10-15CD65A0EAB0}">
      <dgm:prSet/>
      <dgm:spPr/>
      <dgm:t>
        <a:bodyPr/>
        <a:lstStyle/>
        <a:p>
          <a:endParaRPr lang="en-US">
            <a:latin typeface="Arial" panose="020B0604020202020204" pitchFamily="34" charset="0"/>
            <a:cs typeface="Arial" panose="020B0604020202020204" pitchFamily="34" charset="0"/>
          </a:endParaRPr>
        </a:p>
      </dgm:t>
    </dgm:pt>
    <dgm:pt modelId="{38F3F619-FF8B-BF46-9D39-047A84042A97}" type="sibTrans" cxnId="{80F495B7-C55E-5C40-8D10-15CD65A0EAB0}">
      <dgm:prSet/>
      <dgm:spPr/>
      <dgm:t>
        <a:bodyPr/>
        <a:lstStyle/>
        <a:p>
          <a:endParaRPr lang="en-US">
            <a:latin typeface="Arial" panose="020B0604020202020204" pitchFamily="34" charset="0"/>
            <a:cs typeface="Arial" panose="020B0604020202020204" pitchFamily="34" charset="0"/>
          </a:endParaRPr>
        </a:p>
      </dgm:t>
    </dgm:pt>
    <dgm:pt modelId="{4E7C3FFC-51F7-9248-9457-FB345B663660}">
      <dgm:prSet phldrT="[Text]"/>
      <dgm:spPr/>
      <dgm:t>
        <a:bodyPr/>
        <a:lstStyle/>
        <a:p>
          <a:pPr algn="ctr"/>
          <a:r>
            <a:rPr lang="en-US" b="1" u="sng">
              <a:latin typeface="Arial" panose="020B0604020202020204" pitchFamily="34" charset="0"/>
              <a:cs typeface="Arial" panose="020B0604020202020204" pitchFamily="34" charset="0"/>
            </a:rPr>
            <a:t>DAT DUTY OFFICER</a:t>
          </a:r>
        </a:p>
      </dgm:t>
    </dgm:pt>
    <dgm:pt modelId="{C2A0D686-49CA-0D4B-BC62-323F14D72B28}" type="parTrans" cxnId="{E5D38467-FDC5-9642-9A53-F2A7CD6A98F3}">
      <dgm:prSet/>
      <dgm:spPr/>
      <dgm:t>
        <a:bodyPr/>
        <a:lstStyle/>
        <a:p>
          <a:endParaRPr lang="en-US">
            <a:latin typeface="Arial" panose="020B0604020202020204" pitchFamily="34" charset="0"/>
            <a:cs typeface="Arial" panose="020B0604020202020204" pitchFamily="34" charset="0"/>
          </a:endParaRPr>
        </a:p>
      </dgm:t>
    </dgm:pt>
    <dgm:pt modelId="{B7064078-6829-0F41-9CDB-A3917560413B}" type="sibTrans" cxnId="{E5D38467-FDC5-9642-9A53-F2A7CD6A98F3}">
      <dgm:prSet/>
      <dgm:spPr/>
      <dgm:t>
        <a:bodyPr/>
        <a:lstStyle/>
        <a:p>
          <a:endParaRPr lang="en-US">
            <a:latin typeface="Arial" panose="020B0604020202020204" pitchFamily="34" charset="0"/>
            <a:cs typeface="Arial" panose="020B0604020202020204" pitchFamily="34" charset="0"/>
          </a:endParaRPr>
        </a:p>
      </dgm:t>
    </dgm:pt>
    <dgm:pt modelId="{333FACAB-4F73-C84B-B7F9-F03252FB91E3}">
      <dgm:prSet phldrT="[Text]"/>
      <dgm:spPr/>
      <dgm:t>
        <a:bodyPr/>
        <a:lstStyle/>
        <a:p>
          <a:pPr algn="l"/>
          <a:r>
            <a:rPr lang="en-US">
              <a:latin typeface="Arial" panose="020B0604020202020204" pitchFamily="34" charset="0"/>
              <a:cs typeface="Arial" panose="020B0604020202020204" pitchFamily="34" charset="0"/>
            </a:rPr>
            <a:t>Evaluates</a:t>
          </a:r>
        </a:p>
      </dgm:t>
    </dgm:pt>
    <dgm:pt modelId="{6B51A14E-8B73-5241-9F7A-5B17D1ED7932}" type="parTrans" cxnId="{42B0C1E7-44D9-1E46-A5A7-A3701086A1F4}">
      <dgm:prSet/>
      <dgm:spPr/>
      <dgm:t>
        <a:bodyPr/>
        <a:lstStyle/>
        <a:p>
          <a:endParaRPr lang="en-US">
            <a:latin typeface="Arial" panose="020B0604020202020204" pitchFamily="34" charset="0"/>
            <a:cs typeface="Arial" panose="020B0604020202020204" pitchFamily="34" charset="0"/>
          </a:endParaRPr>
        </a:p>
      </dgm:t>
    </dgm:pt>
    <dgm:pt modelId="{A90CAB69-4771-F341-87EB-945D4FFF580A}" type="sibTrans" cxnId="{42B0C1E7-44D9-1E46-A5A7-A3701086A1F4}">
      <dgm:prSet/>
      <dgm:spPr/>
      <dgm:t>
        <a:bodyPr/>
        <a:lstStyle/>
        <a:p>
          <a:endParaRPr lang="en-US">
            <a:latin typeface="Arial" panose="020B0604020202020204" pitchFamily="34" charset="0"/>
            <a:cs typeface="Arial" panose="020B0604020202020204" pitchFamily="34" charset="0"/>
          </a:endParaRPr>
        </a:p>
      </dgm:t>
    </dgm:pt>
    <dgm:pt modelId="{2513C712-0A83-2349-8DDB-55C1ACE1793B}">
      <dgm:prSet phldrT="[Text]"/>
      <dgm:spPr/>
      <dgm:t>
        <a:bodyPr/>
        <a:lstStyle/>
        <a:p>
          <a:pPr algn="l"/>
          <a:r>
            <a:rPr lang="en-US">
              <a:latin typeface="Arial" panose="020B0604020202020204" pitchFamily="34" charset="0"/>
              <a:cs typeface="Arial" panose="020B0604020202020204" pitchFamily="34" charset="0"/>
            </a:rPr>
            <a:t>Recruits team and sends to scene (uses RC Respond)</a:t>
          </a:r>
        </a:p>
      </dgm:t>
    </dgm:pt>
    <dgm:pt modelId="{AF464269-E8EE-094B-B6AD-F470D2608EF3}" type="parTrans" cxnId="{DA36CA96-AD9F-F249-B8F7-9AC8982679F7}">
      <dgm:prSet/>
      <dgm:spPr/>
      <dgm:t>
        <a:bodyPr/>
        <a:lstStyle/>
        <a:p>
          <a:endParaRPr lang="en-US">
            <a:latin typeface="Arial" panose="020B0604020202020204" pitchFamily="34" charset="0"/>
            <a:cs typeface="Arial" panose="020B0604020202020204" pitchFamily="34" charset="0"/>
          </a:endParaRPr>
        </a:p>
      </dgm:t>
    </dgm:pt>
    <dgm:pt modelId="{5B00EDD4-0E4A-1048-8F7C-DC20B0386C61}" type="sibTrans" cxnId="{DA36CA96-AD9F-F249-B8F7-9AC8982679F7}">
      <dgm:prSet/>
      <dgm:spPr/>
      <dgm:t>
        <a:bodyPr/>
        <a:lstStyle/>
        <a:p>
          <a:endParaRPr lang="en-US">
            <a:latin typeface="Arial" panose="020B0604020202020204" pitchFamily="34" charset="0"/>
            <a:cs typeface="Arial" panose="020B0604020202020204" pitchFamily="34" charset="0"/>
          </a:endParaRPr>
        </a:p>
      </dgm:t>
    </dgm:pt>
    <dgm:pt modelId="{D2A9623E-88C8-9F4E-AEC6-FE726B3FBBB4}">
      <dgm:prSet phldrT="[Text]"/>
      <dgm:spPr/>
      <dgm:t>
        <a:bodyPr/>
        <a:lstStyle/>
        <a:p>
          <a:pPr algn="ctr"/>
          <a:r>
            <a:rPr lang="en-US" b="1" u="sng">
              <a:latin typeface="Arial" panose="020B0604020202020204" pitchFamily="34" charset="0"/>
              <a:cs typeface="Arial" panose="020B0604020202020204" pitchFamily="34" charset="0"/>
            </a:rPr>
            <a:t>ASSESS SITUATION</a:t>
          </a:r>
        </a:p>
      </dgm:t>
    </dgm:pt>
    <dgm:pt modelId="{381CE01A-7DA4-EA43-8291-17274F70B97A}" type="parTrans" cxnId="{E6AB204E-5C8E-9D45-AA6B-BC7D9D0611A8}">
      <dgm:prSet/>
      <dgm:spPr/>
      <dgm:t>
        <a:bodyPr/>
        <a:lstStyle/>
        <a:p>
          <a:endParaRPr lang="en-US">
            <a:latin typeface="Arial" panose="020B0604020202020204" pitchFamily="34" charset="0"/>
            <a:cs typeface="Arial" panose="020B0604020202020204" pitchFamily="34" charset="0"/>
          </a:endParaRPr>
        </a:p>
      </dgm:t>
    </dgm:pt>
    <dgm:pt modelId="{B8741A49-3D6C-724C-A51F-C1F4236E9AA6}" type="sibTrans" cxnId="{E6AB204E-5C8E-9D45-AA6B-BC7D9D0611A8}">
      <dgm:prSet/>
      <dgm:spPr/>
      <dgm:t>
        <a:bodyPr/>
        <a:lstStyle/>
        <a:p>
          <a:endParaRPr lang="en-US">
            <a:latin typeface="Arial" panose="020B0604020202020204" pitchFamily="34" charset="0"/>
            <a:cs typeface="Arial" panose="020B0604020202020204" pitchFamily="34" charset="0"/>
          </a:endParaRPr>
        </a:p>
      </dgm:t>
    </dgm:pt>
    <dgm:pt modelId="{ED7BD557-1858-9F45-9A5A-F16503CEA776}">
      <dgm:prSet phldrT="[Text]"/>
      <dgm:spPr/>
      <dgm:t>
        <a:bodyPr/>
        <a:lstStyle/>
        <a:p>
          <a:pPr algn="l"/>
          <a:r>
            <a:rPr lang="en-US">
              <a:latin typeface="Arial" panose="020B0604020202020204" pitchFamily="34" charset="0"/>
              <a:cs typeface="Arial" panose="020B0604020202020204" pitchFamily="34" charset="0"/>
            </a:rPr>
            <a:t>DAT SV talks to first responders and identifies Clients</a:t>
          </a:r>
        </a:p>
      </dgm:t>
    </dgm:pt>
    <dgm:pt modelId="{DDA0E677-2116-DC46-9A33-7D526D267534}" type="parTrans" cxnId="{A0547B3B-D755-7F4B-B47E-21DB42961DDB}">
      <dgm:prSet/>
      <dgm:spPr/>
      <dgm:t>
        <a:bodyPr/>
        <a:lstStyle/>
        <a:p>
          <a:endParaRPr lang="en-US">
            <a:latin typeface="Arial" panose="020B0604020202020204" pitchFamily="34" charset="0"/>
            <a:cs typeface="Arial" panose="020B0604020202020204" pitchFamily="34" charset="0"/>
          </a:endParaRPr>
        </a:p>
      </dgm:t>
    </dgm:pt>
    <dgm:pt modelId="{AF0F33F9-996F-034B-A3EB-2501B3D1B44F}" type="sibTrans" cxnId="{A0547B3B-D755-7F4B-B47E-21DB42961DDB}">
      <dgm:prSet/>
      <dgm:spPr/>
      <dgm:t>
        <a:bodyPr/>
        <a:lstStyle/>
        <a:p>
          <a:endParaRPr lang="en-US">
            <a:latin typeface="Arial" panose="020B0604020202020204" pitchFamily="34" charset="0"/>
            <a:cs typeface="Arial" panose="020B0604020202020204" pitchFamily="34" charset="0"/>
          </a:endParaRPr>
        </a:p>
      </dgm:t>
    </dgm:pt>
    <dgm:pt modelId="{6923A5C2-021F-014C-B97B-30CD10ED102E}">
      <dgm:prSet phldrT="[Text]"/>
      <dgm:spPr/>
      <dgm:t>
        <a:bodyPr/>
        <a:lstStyle/>
        <a:p>
          <a:pPr algn="ctr"/>
          <a:r>
            <a:rPr lang="en-US" b="1" u="sng">
              <a:latin typeface="Arial" panose="020B0604020202020204" pitchFamily="34" charset="0"/>
              <a:cs typeface="Arial" panose="020B0604020202020204" pitchFamily="34" charset="0"/>
            </a:rPr>
            <a:t>MEET W/ CLIENTS</a:t>
          </a:r>
        </a:p>
      </dgm:t>
    </dgm:pt>
    <dgm:pt modelId="{A8075359-9E71-4549-8B28-95F6E763CDB9}" type="parTrans" cxnId="{A310AF88-E7E0-194B-BD98-85AC3C58A110}">
      <dgm:prSet/>
      <dgm:spPr/>
      <dgm:t>
        <a:bodyPr/>
        <a:lstStyle/>
        <a:p>
          <a:endParaRPr lang="en-US">
            <a:latin typeface="Arial" panose="020B0604020202020204" pitchFamily="34" charset="0"/>
            <a:cs typeface="Arial" panose="020B0604020202020204" pitchFamily="34" charset="0"/>
          </a:endParaRPr>
        </a:p>
      </dgm:t>
    </dgm:pt>
    <dgm:pt modelId="{16D27B4D-F893-2442-860E-54530374ADF5}" type="sibTrans" cxnId="{A310AF88-E7E0-194B-BD98-85AC3C58A110}">
      <dgm:prSet/>
      <dgm:spPr/>
      <dgm:t>
        <a:bodyPr/>
        <a:lstStyle/>
        <a:p>
          <a:endParaRPr lang="en-US">
            <a:latin typeface="Arial" panose="020B0604020202020204" pitchFamily="34" charset="0"/>
            <a:cs typeface="Arial" panose="020B0604020202020204" pitchFamily="34" charset="0"/>
          </a:endParaRPr>
        </a:p>
      </dgm:t>
    </dgm:pt>
    <dgm:pt modelId="{21BA90EB-0772-404B-84F1-A6CC5BDB46AD}">
      <dgm:prSet phldrT="[Text]"/>
      <dgm:spPr/>
      <dgm:t>
        <a:bodyPr/>
        <a:lstStyle/>
        <a:p>
          <a:pPr algn="l"/>
          <a:endParaRPr lang="en-US" b="1" u="sng">
            <a:latin typeface="Arial" panose="020B0604020202020204" pitchFamily="34" charset="0"/>
            <a:cs typeface="Arial" panose="020B0604020202020204" pitchFamily="34" charset="0"/>
          </a:endParaRPr>
        </a:p>
      </dgm:t>
    </dgm:pt>
    <dgm:pt modelId="{9E8501B6-FCB9-2C41-8B0E-6CCFCBBB4C80}" type="parTrans" cxnId="{0D56D1C4-049D-9C46-A90F-DA98A0D4EC01}">
      <dgm:prSet/>
      <dgm:spPr/>
      <dgm:t>
        <a:bodyPr/>
        <a:lstStyle/>
        <a:p>
          <a:endParaRPr lang="en-US"/>
        </a:p>
      </dgm:t>
    </dgm:pt>
    <dgm:pt modelId="{A8B6583F-C0A6-3147-9A2A-0D588C99F340}" type="sibTrans" cxnId="{0D56D1C4-049D-9C46-A90F-DA98A0D4EC01}">
      <dgm:prSet/>
      <dgm:spPr/>
      <dgm:t>
        <a:bodyPr/>
        <a:lstStyle/>
        <a:p>
          <a:endParaRPr lang="en-US"/>
        </a:p>
      </dgm:t>
    </dgm:pt>
    <dgm:pt modelId="{9BD780F4-83AE-D34E-829C-E253955097EE}" type="pres">
      <dgm:prSet presAssocID="{B334A292-D707-774C-9B63-80F50C2E596A}" presName="Name0" presStyleCnt="0">
        <dgm:presLayoutVars>
          <dgm:dir/>
          <dgm:resizeHandles val="exact"/>
        </dgm:presLayoutVars>
      </dgm:prSet>
      <dgm:spPr/>
    </dgm:pt>
    <dgm:pt modelId="{78D52CE0-E800-634A-ACB5-457355C9255A}" type="pres">
      <dgm:prSet presAssocID="{E23EA0DC-C41B-0C45-925C-8C56A83A08B1}" presName="node" presStyleLbl="node1" presStyleIdx="0" presStyleCnt="4">
        <dgm:presLayoutVars>
          <dgm:bulletEnabled val="1"/>
        </dgm:presLayoutVars>
      </dgm:prSet>
      <dgm:spPr/>
    </dgm:pt>
    <dgm:pt modelId="{EC451836-7B15-9048-B390-4DE96EB47507}" type="pres">
      <dgm:prSet presAssocID="{5DA419D4-B616-A340-9472-B2C2739BD033}" presName="sibTrans" presStyleLbl="sibTrans2D1" presStyleIdx="0" presStyleCnt="3"/>
      <dgm:spPr/>
    </dgm:pt>
    <dgm:pt modelId="{500DB6D2-D5CC-D940-BEC1-081EA7311CAC}" type="pres">
      <dgm:prSet presAssocID="{5DA419D4-B616-A340-9472-B2C2739BD033}" presName="connectorText" presStyleLbl="sibTrans2D1" presStyleIdx="0" presStyleCnt="3"/>
      <dgm:spPr/>
    </dgm:pt>
    <dgm:pt modelId="{4A342CE6-3BE6-4040-A90E-A675599AA164}" type="pres">
      <dgm:prSet presAssocID="{4E7C3FFC-51F7-9248-9457-FB345B663660}" presName="node" presStyleLbl="node1" presStyleIdx="1" presStyleCnt="4">
        <dgm:presLayoutVars>
          <dgm:bulletEnabled val="1"/>
        </dgm:presLayoutVars>
      </dgm:prSet>
      <dgm:spPr/>
    </dgm:pt>
    <dgm:pt modelId="{C03753A8-B6DE-9F45-B735-D972F82C2DB3}" type="pres">
      <dgm:prSet presAssocID="{B7064078-6829-0F41-9CDB-A3917560413B}" presName="sibTrans" presStyleLbl="sibTrans2D1" presStyleIdx="1" presStyleCnt="3"/>
      <dgm:spPr/>
    </dgm:pt>
    <dgm:pt modelId="{D7652037-922E-0D4E-9DAA-825EC753F2E5}" type="pres">
      <dgm:prSet presAssocID="{B7064078-6829-0F41-9CDB-A3917560413B}" presName="connectorText" presStyleLbl="sibTrans2D1" presStyleIdx="1" presStyleCnt="3"/>
      <dgm:spPr/>
    </dgm:pt>
    <dgm:pt modelId="{C81DB07F-59EC-EE4A-AAC9-A9978021ACA8}" type="pres">
      <dgm:prSet presAssocID="{D2A9623E-88C8-9F4E-AEC6-FE726B3FBBB4}" presName="node" presStyleLbl="node1" presStyleIdx="2" presStyleCnt="4">
        <dgm:presLayoutVars>
          <dgm:bulletEnabled val="1"/>
        </dgm:presLayoutVars>
      </dgm:prSet>
      <dgm:spPr/>
    </dgm:pt>
    <dgm:pt modelId="{CAFC0342-5F99-DE4F-A54C-B578CBEC290D}" type="pres">
      <dgm:prSet presAssocID="{B8741A49-3D6C-724C-A51F-C1F4236E9AA6}" presName="sibTrans" presStyleLbl="sibTrans2D1" presStyleIdx="2" presStyleCnt="3"/>
      <dgm:spPr/>
    </dgm:pt>
    <dgm:pt modelId="{5FBFBDA0-549C-5A4F-A172-CE3FF30A1956}" type="pres">
      <dgm:prSet presAssocID="{B8741A49-3D6C-724C-A51F-C1F4236E9AA6}" presName="connectorText" presStyleLbl="sibTrans2D1" presStyleIdx="2" presStyleCnt="3"/>
      <dgm:spPr/>
    </dgm:pt>
    <dgm:pt modelId="{B99029FE-A7C9-7548-8C89-8C8470238D2E}" type="pres">
      <dgm:prSet presAssocID="{6923A5C2-021F-014C-B97B-30CD10ED102E}" presName="node" presStyleLbl="node1" presStyleIdx="3" presStyleCnt="4" custLinFactNeighborX="-7821">
        <dgm:presLayoutVars>
          <dgm:bulletEnabled val="1"/>
        </dgm:presLayoutVars>
      </dgm:prSet>
      <dgm:spPr/>
    </dgm:pt>
  </dgm:ptLst>
  <dgm:cxnLst>
    <dgm:cxn modelId="{DBC2F51C-6979-2747-9157-049079E414EC}" type="presOf" srcId="{ED7BD557-1858-9F45-9A5A-F16503CEA776}" destId="{C81DB07F-59EC-EE4A-AAC9-A9978021ACA8}" srcOrd="0" destOrd="1" presId="urn:microsoft.com/office/officeart/2005/8/layout/process1"/>
    <dgm:cxn modelId="{985C3E1D-F20B-6C40-93FB-7D78582FEF60}" type="presOf" srcId="{C240A766-4C16-D74B-BC65-7200AC417047}" destId="{78D52CE0-E800-634A-ACB5-457355C9255A}" srcOrd="0" destOrd="1" presId="urn:microsoft.com/office/officeart/2005/8/layout/process1"/>
    <dgm:cxn modelId="{1D847737-1334-2849-B8B9-9873400EE6FA}" type="presOf" srcId="{D2A9623E-88C8-9F4E-AEC6-FE726B3FBBB4}" destId="{C81DB07F-59EC-EE4A-AAC9-A9978021ACA8}" srcOrd="0" destOrd="0" presId="urn:microsoft.com/office/officeart/2005/8/layout/process1"/>
    <dgm:cxn modelId="{A0547B3B-D755-7F4B-B47E-21DB42961DDB}" srcId="{D2A9623E-88C8-9F4E-AEC6-FE726B3FBBB4}" destId="{ED7BD557-1858-9F45-9A5A-F16503CEA776}" srcOrd="0" destOrd="0" parTransId="{DDA0E677-2116-DC46-9A33-7D526D267534}" sibTransId="{AF0F33F9-996F-034B-A3EB-2501B3D1B44F}"/>
    <dgm:cxn modelId="{368B273C-77D1-8443-9DEC-4E49DFECB98C}" type="presOf" srcId="{B8741A49-3D6C-724C-A51F-C1F4236E9AA6}" destId="{CAFC0342-5F99-DE4F-A54C-B578CBEC290D}" srcOrd="0" destOrd="0" presId="urn:microsoft.com/office/officeart/2005/8/layout/process1"/>
    <dgm:cxn modelId="{DE6FFD3D-2B76-F94B-A45D-D4FDE215308E}" type="presOf" srcId="{B7064078-6829-0F41-9CDB-A3917560413B}" destId="{D7652037-922E-0D4E-9DAA-825EC753F2E5}" srcOrd="1" destOrd="0" presId="urn:microsoft.com/office/officeart/2005/8/layout/process1"/>
    <dgm:cxn modelId="{B499903F-2FAE-BD4B-BC4A-5DD9016E27B9}" type="presOf" srcId="{B334A292-D707-774C-9B63-80F50C2E596A}" destId="{9BD780F4-83AE-D34E-829C-E253955097EE}" srcOrd="0" destOrd="0" presId="urn:microsoft.com/office/officeart/2005/8/layout/process1"/>
    <dgm:cxn modelId="{E6AB204E-5C8E-9D45-AA6B-BC7D9D0611A8}" srcId="{B334A292-D707-774C-9B63-80F50C2E596A}" destId="{D2A9623E-88C8-9F4E-AEC6-FE726B3FBBB4}" srcOrd="2" destOrd="0" parTransId="{381CE01A-7DA4-EA43-8291-17274F70B97A}" sibTransId="{B8741A49-3D6C-724C-A51F-C1F4236E9AA6}"/>
    <dgm:cxn modelId="{3BD42356-5D44-294A-B60C-263ECF89CC8E}" type="presOf" srcId="{B8741A49-3D6C-724C-A51F-C1F4236E9AA6}" destId="{5FBFBDA0-549C-5A4F-A172-CE3FF30A1956}" srcOrd="1" destOrd="0" presId="urn:microsoft.com/office/officeart/2005/8/layout/process1"/>
    <dgm:cxn modelId="{511FB85C-EA77-F841-95AE-AC63D4538293}" type="presOf" srcId="{4E7C3FFC-51F7-9248-9457-FB345B663660}" destId="{4A342CE6-3BE6-4040-A90E-A675599AA164}" srcOrd="0" destOrd="0" presId="urn:microsoft.com/office/officeart/2005/8/layout/process1"/>
    <dgm:cxn modelId="{E204B165-246B-0A40-8533-E984E4B6982E}" srcId="{B334A292-D707-774C-9B63-80F50C2E596A}" destId="{E23EA0DC-C41B-0C45-925C-8C56A83A08B1}" srcOrd="0" destOrd="0" parTransId="{70A79C79-CCB5-3645-96A3-1C1A15FEF874}" sibTransId="{5DA419D4-B616-A340-9472-B2C2739BD033}"/>
    <dgm:cxn modelId="{E5D38467-FDC5-9642-9A53-F2A7CD6A98F3}" srcId="{B334A292-D707-774C-9B63-80F50C2E596A}" destId="{4E7C3FFC-51F7-9248-9457-FB345B663660}" srcOrd="1" destOrd="0" parTransId="{C2A0D686-49CA-0D4B-BC62-323F14D72B28}" sibTransId="{B7064078-6829-0F41-9CDB-A3917560413B}"/>
    <dgm:cxn modelId="{CC24B376-025A-5548-AAEC-5BBC0BC9B694}" type="presOf" srcId="{6923A5C2-021F-014C-B97B-30CD10ED102E}" destId="{B99029FE-A7C9-7548-8C89-8C8470238D2E}" srcOrd="0" destOrd="0" presId="urn:microsoft.com/office/officeart/2005/8/layout/process1"/>
    <dgm:cxn modelId="{A310AF88-E7E0-194B-BD98-85AC3C58A110}" srcId="{B334A292-D707-774C-9B63-80F50C2E596A}" destId="{6923A5C2-021F-014C-B97B-30CD10ED102E}" srcOrd="3" destOrd="0" parTransId="{A8075359-9E71-4549-8B28-95F6E763CDB9}" sibTransId="{16D27B4D-F893-2442-860E-54530374ADF5}"/>
    <dgm:cxn modelId="{7295448D-B56C-A84B-B63B-0B0423BFC4AB}" type="presOf" srcId="{21BA90EB-0772-404B-84F1-A6CC5BDB46AD}" destId="{B99029FE-A7C9-7548-8C89-8C8470238D2E}" srcOrd="0" destOrd="1" presId="urn:microsoft.com/office/officeart/2005/8/layout/process1"/>
    <dgm:cxn modelId="{CA622992-F657-AA43-9B94-BA8C46722447}" type="presOf" srcId="{333FACAB-4F73-C84B-B7F9-F03252FB91E3}" destId="{4A342CE6-3BE6-4040-A90E-A675599AA164}" srcOrd="0" destOrd="1" presId="urn:microsoft.com/office/officeart/2005/8/layout/process1"/>
    <dgm:cxn modelId="{5972D895-1DA5-454F-972D-ADD0C07A4667}" type="presOf" srcId="{5DA419D4-B616-A340-9472-B2C2739BD033}" destId="{500DB6D2-D5CC-D940-BEC1-081EA7311CAC}" srcOrd="1" destOrd="0" presId="urn:microsoft.com/office/officeart/2005/8/layout/process1"/>
    <dgm:cxn modelId="{DA36CA96-AD9F-F249-B8F7-9AC8982679F7}" srcId="{4E7C3FFC-51F7-9248-9457-FB345B663660}" destId="{2513C712-0A83-2349-8DDB-55C1ACE1793B}" srcOrd="1" destOrd="0" parTransId="{AF464269-E8EE-094B-B6AD-F470D2608EF3}" sibTransId="{5B00EDD4-0E4A-1048-8F7C-DC20B0386C61}"/>
    <dgm:cxn modelId="{F5886D98-180C-5649-B36B-463F5065A534}" type="presOf" srcId="{B7064078-6829-0F41-9CDB-A3917560413B}" destId="{C03753A8-B6DE-9F45-B735-D972F82C2DB3}" srcOrd="0" destOrd="0" presId="urn:microsoft.com/office/officeart/2005/8/layout/process1"/>
    <dgm:cxn modelId="{171FFBAC-C363-614C-B88C-471EB537E722}" type="presOf" srcId="{E23EA0DC-C41B-0C45-925C-8C56A83A08B1}" destId="{78D52CE0-E800-634A-ACB5-457355C9255A}" srcOrd="0" destOrd="0" presId="urn:microsoft.com/office/officeart/2005/8/layout/process1"/>
    <dgm:cxn modelId="{80F495B7-C55E-5C40-8D10-15CD65A0EAB0}" srcId="{E23EA0DC-C41B-0C45-925C-8C56A83A08B1}" destId="{C240A766-4C16-D74B-BC65-7200AC417047}" srcOrd="0" destOrd="0" parTransId="{6ED26C2E-83A2-E24D-8F66-44E072CA30A7}" sibTransId="{38F3F619-FF8B-BF46-9D39-047A84042A97}"/>
    <dgm:cxn modelId="{0D56D1C4-049D-9C46-A90F-DA98A0D4EC01}" srcId="{6923A5C2-021F-014C-B97B-30CD10ED102E}" destId="{21BA90EB-0772-404B-84F1-A6CC5BDB46AD}" srcOrd="0" destOrd="0" parTransId="{9E8501B6-FCB9-2C41-8B0E-6CCFCBBB4C80}" sibTransId="{A8B6583F-C0A6-3147-9A2A-0D588C99F340}"/>
    <dgm:cxn modelId="{5F7078C5-BE5B-8D46-9CB7-6D59B01EF57B}" type="presOf" srcId="{2513C712-0A83-2349-8DDB-55C1ACE1793B}" destId="{4A342CE6-3BE6-4040-A90E-A675599AA164}" srcOrd="0" destOrd="2" presId="urn:microsoft.com/office/officeart/2005/8/layout/process1"/>
    <dgm:cxn modelId="{42B0C1E7-44D9-1E46-A5A7-A3701086A1F4}" srcId="{4E7C3FFC-51F7-9248-9457-FB345B663660}" destId="{333FACAB-4F73-C84B-B7F9-F03252FB91E3}" srcOrd="0" destOrd="0" parTransId="{6B51A14E-8B73-5241-9F7A-5B17D1ED7932}" sibTransId="{A90CAB69-4771-F341-87EB-945D4FFF580A}"/>
    <dgm:cxn modelId="{0EFD24F0-30F1-7C42-896C-51982475D266}" type="presOf" srcId="{5DA419D4-B616-A340-9472-B2C2739BD033}" destId="{EC451836-7B15-9048-B390-4DE96EB47507}" srcOrd="0" destOrd="0" presId="urn:microsoft.com/office/officeart/2005/8/layout/process1"/>
    <dgm:cxn modelId="{E2CB0087-D8BC-5542-830A-D3F562247AE2}" type="presParOf" srcId="{9BD780F4-83AE-D34E-829C-E253955097EE}" destId="{78D52CE0-E800-634A-ACB5-457355C9255A}" srcOrd="0" destOrd="0" presId="urn:microsoft.com/office/officeart/2005/8/layout/process1"/>
    <dgm:cxn modelId="{7BEF3AE1-A99C-0049-B706-84B107847194}" type="presParOf" srcId="{9BD780F4-83AE-D34E-829C-E253955097EE}" destId="{EC451836-7B15-9048-B390-4DE96EB47507}" srcOrd="1" destOrd="0" presId="urn:microsoft.com/office/officeart/2005/8/layout/process1"/>
    <dgm:cxn modelId="{680EAD4D-36C2-6B44-B59F-B3462D56C597}" type="presParOf" srcId="{EC451836-7B15-9048-B390-4DE96EB47507}" destId="{500DB6D2-D5CC-D940-BEC1-081EA7311CAC}" srcOrd="0" destOrd="0" presId="urn:microsoft.com/office/officeart/2005/8/layout/process1"/>
    <dgm:cxn modelId="{25D20B98-C726-954C-97DE-FEF5FCC25B41}" type="presParOf" srcId="{9BD780F4-83AE-D34E-829C-E253955097EE}" destId="{4A342CE6-3BE6-4040-A90E-A675599AA164}" srcOrd="2" destOrd="0" presId="urn:microsoft.com/office/officeart/2005/8/layout/process1"/>
    <dgm:cxn modelId="{075C8B64-9E39-A34D-A704-1922C3213612}" type="presParOf" srcId="{9BD780F4-83AE-D34E-829C-E253955097EE}" destId="{C03753A8-B6DE-9F45-B735-D972F82C2DB3}" srcOrd="3" destOrd="0" presId="urn:microsoft.com/office/officeart/2005/8/layout/process1"/>
    <dgm:cxn modelId="{E2A20BE3-3E1A-9B4F-A17F-25F255125019}" type="presParOf" srcId="{C03753A8-B6DE-9F45-B735-D972F82C2DB3}" destId="{D7652037-922E-0D4E-9DAA-825EC753F2E5}" srcOrd="0" destOrd="0" presId="urn:microsoft.com/office/officeart/2005/8/layout/process1"/>
    <dgm:cxn modelId="{DFAE6ABD-616E-424B-A335-AAF7C57A49E9}" type="presParOf" srcId="{9BD780F4-83AE-D34E-829C-E253955097EE}" destId="{C81DB07F-59EC-EE4A-AAC9-A9978021ACA8}" srcOrd="4" destOrd="0" presId="urn:microsoft.com/office/officeart/2005/8/layout/process1"/>
    <dgm:cxn modelId="{45293EAF-EFCB-A849-9090-225D79D18197}" type="presParOf" srcId="{9BD780F4-83AE-D34E-829C-E253955097EE}" destId="{CAFC0342-5F99-DE4F-A54C-B578CBEC290D}" srcOrd="5" destOrd="0" presId="urn:microsoft.com/office/officeart/2005/8/layout/process1"/>
    <dgm:cxn modelId="{1C77E64C-7EE3-FA42-B913-90A67D5C3965}" type="presParOf" srcId="{CAFC0342-5F99-DE4F-A54C-B578CBEC290D}" destId="{5FBFBDA0-549C-5A4F-A172-CE3FF30A1956}" srcOrd="0" destOrd="0" presId="urn:microsoft.com/office/officeart/2005/8/layout/process1"/>
    <dgm:cxn modelId="{0D24B556-2C80-A542-9020-A7BB6FCA6A5C}" type="presParOf" srcId="{9BD780F4-83AE-D34E-829C-E253955097EE}" destId="{B99029FE-A7C9-7548-8C89-8C8470238D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A9C2DEBC-E875-5C41-B511-72B5759C4000}">
      <dgm:prSet/>
      <dgm:spPr/>
      <dgm:t>
        <a:bodyPr/>
        <a:lstStyle/>
        <a:p>
          <a:pPr algn="l"/>
          <a:r>
            <a:rPr lang="en-US">
              <a:latin typeface="Arial" charset="0"/>
              <a:cs typeface="Arial" charset="0"/>
            </a:rPr>
            <a:t>Work with  with on-scene DAT leadership during the response </a:t>
          </a:r>
        </a:p>
      </dgm:t>
    </dgm:pt>
    <dgm:pt modelId="{22CC23AD-1AEC-DB4C-892E-CC141ECED27D}" type="parTrans" cxnId="{1381FB40-8A40-F244-B802-8E7D3E8150AB}">
      <dgm:prSet/>
      <dgm:spPr/>
      <dgm:t>
        <a:bodyPr/>
        <a:lstStyle/>
        <a:p>
          <a:pPr algn="l"/>
          <a:endParaRPr lang="en-US"/>
        </a:p>
      </dgm:t>
    </dgm:pt>
    <dgm:pt modelId="{CCE7EA4B-1209-DA41-8BD9-91AE6019DA6B}" type="sibTrans" cxnId="{1381FB40-8A40-F244-B802-8E7D3E8150AB}">
      <dgm:prSet/>
      <dgm:spPr/>
      <dgm:t>
        <a:bodyPr/>
        <a:lstStyle/>
        <a:p>
          <a:pPr algn="l"/>
          <a:endParaRPr lang="en-US"/>
        </a:p>
      </dgm:t>
    </dgm:pt>
    <dgm:pt modelId="{29B7CCC8-C5E0-444B-923A-C62F0CBFAE7A}">
      <dgm:prSet/>
      <dgm:spPr/>
      <dgm:t>
        <a:bodyPr/>
        <a:lstStyle/>
        <a:p>
          <a:pPr algn="l"/>
          <a:r>
            <a:rPr lang="en-US">
              <a:latin typeface="Arial" panose="020B0604020202020204" pitchFamily="34" charset="0"/>
              <a:cs typeface="Arial" panose="020B0604020202020204" pitchFamily="34" charset="0"/>
            </a:rPr>
            <a:t>Update incident details in RC Respond as appropriate</a:t>
          </a:r>
        </a:p>
      </dgm:t>
    </dgm:pt>
    <dgm:pt modelId="{54220A33-311D-9D4A-9172-019323D73671}" type="parTrans" cxnId="{A74DDA0E-F7D4-404E-9263-0AFDB2E58EFF}">
      <dgm:prSet/>
      <dgm:spPr/>
      <dgm:t>
        <a:bodyPr/>
        <a:lstStyle/>
        <a:p>
          <a:pPr algn="l"/>
          <a:endParaRPr lang="en-US"/>
        </a:p>
      </dgm:t>
    </dgm:pt>
    <dgm:pt modelId="{C9AD26B9-974E-1441-B50A-5F690E0B9F0F}" type="sibTrans" cxnId="{A74DDA0E-F7D4-404E-9263-0AFDB2E58EFF}">
      <dgm:prSet/>
      <dgm:spPr/>
      <dgm:t>
        <a:bodyPr/>
        <a:lstStyle/>
        <a:p>
          <a:pPr algn="l"/>
          <a:endParaRPr lang="en-US"/>
        </a:p>
      </dgm:t>
    </dgm:pt>
    <dgm:pt modelId="{89B15220-8CF4-DD4B-ADBB-D1A0797760D5}" type="pres">
      <dgm:prSet presAssocID="{6A7A28B3-788C-0B4A-8EEC-1E46AAD4A6C4}" presName="Name0" presStyleCnt="0">
        <dgm:presLayoutVars>
          <dgm:dir/>
          <dgm:resizeHandles val="exact"/>
        </dgm:presLayoutVars>
      </dgm:prSet>
      <dgm:spPr/>
    </dgm:pt>
    <dgm:pt modelId="{F259EA7C-4D95-8840-83C5-72EEA5A87A74}" type="pres">
      <dgm:prSet presAssocID="{A9C2DEBC-E875-5C41-B511-72B5759C4000}" presName="node" presStyleLbl="node1" presStyleIdx="0" presStyleCnt="2">
        <dgm:presLayoutVars>
          <dgm:bulletEnabled val="1"/>
        </dgm:presLayoutVars>
      </dgm:prSet>
      <dgm:spPr/>
    </dgm:pt>
    <dgm:pt modelId="{947FA917-47A5-3043-8A46-8297CCD67821}" type="pres">
      <dgm:prSet presAssocID="{CCE7EA4B-1209-DA41-8BD9-91AE6019DA6B}" presName="sibTrans" presStyleLbl="sibTrans1D1" presStyleIdx="0" presStyleCnt="1"/>
      <dgm:spPr/>
    </dgm:pt>
    <dgm:pt modelId="{07DBFD94-19BE-904C-BC55-1FCABC3951C3}" type="pres">
      <dgm:prSet presAssocID="{CCE7EA4B-1209-DA41-8BD9-91AE6019DA6B}" presName="connectorText" presStyleLbl="sibTrans1D1" presStyleIdx="0" presStyleCnt="1"/>
      <dgm:spPr/>
    </dgm:pt>
    <dgm:pt modelId="{48CAA1A8-0EBD-4445-BD1A-5DFF5274458D}" type="pres">
      <dgm:prSet presAssocID="{29B7CCC8-C5E0-444B-923A-C62F0CBFAE7A}" presName="node" presStyleLbl="node1" presStyleIdx="1" presStyleCnt="2">
        <dgm:presLayoutVars>
          <dgm:bulletEnabled val="1"/>
        </dgm:presLayoutVars>
      </dgm:prSet>
      <dgm:spPr/>
    </dgm:pt>
  </dgm:ptLst>
  <dgm:cxnLst>
    <dgm:cxn modelId="{A74DDA0E-F7D4-404E-9263-0AFDB2E58EFF}" srcId="{6A7A28B3-788C-0B4A-8EEC-1E46AAD4A6C4}" destId="{29B7CCC8-C5E0-444B-923A-C62F0CBFAE7A}" srcOrd="1" destOrd="0" parTransId="{54220A33-311D-9D4A-9172-019323D73671}" sibTransId="{C9AD26B9-974E-1441-B50A-5F690E0B9F0F}"/>
    <dgm:cxn modelId="{CBE31829-D262-064E-89A7-1A874B5B0FFD}" type="presOf" srcId="{6A7A28B3-788C-0B4A-8EEC-1E46AAD4A6C4}" destId="{89B15220-8CF4-DD4B-ADBB-D1A0797760D5}" srcOrd="0" destOrd="0" presId="urn:microsoft.com/office/officeart/2005/8/layout/bProcess3"/>
    <dgm:cxn modelId="{1381FB40-8A40-F244-B802-8E7D3E8150AB}" srcId="{6A7A28B3-788C-0B4A-8EEC-1E46AAD4A6C4}" destId="{A9C2DEBC-E875-5C41-B511-72B5759C4000}" srcOrd="0" destOrd="0" parTransId="{22CC23AD-1AEC-DB4C-892E-CC141ECED27D}" sibTransId="{CCE7EA4B-1209-DA41-8BD9-91AE6019DA6B}"/>
    <dgm:cxn modelId="{9B962043-3076-774A-B37E-AFBFF9456071}" type="presOf" srcId="{A9C2DEBC-E875-5C41-B511-72B5759C4000}" destId="{F259EA7C-4D95-8840-83C5-72EEA5A87A74}" srcOrd="0" destOrd="0" presId="urn:microsoft.com/office/officeart/2005/8/layout/bProcess3"/>
    <dgm:cxn modelId="{0AF0E194-E5A9-8E45-BC3E-D8AC532996F9}" type="presOf" srcId="{29B7CCC8-C5E0-444B-923A-C62F0CBFAE7A}" destId="{48CAA1A8-0EBD-4445-BD1A-5DFF5274458D}" srcOrd="0" destOrd="0" presId="urn:microsoft.com/office/officeart/2005/8/layout/bProcess3"/>
    <dgm:cxn modelId="{99A568B7-EA6F-CB49-A091-E0AF11C75FE8}" type="presOf" srcId="{CCE7EA4B-1209-DA41-8BD9-91AE6019DA6B}" destId="{07DBFD94-19BE-904C-BC55-1FCABC3951C3}" srcOrd="1" destOrd="0" presId="urn:microsoft.com/office/officeart/2005/8/layout/bProcess3"/>
    <dgm:cxn modelId="{6EA69DF8-BD3B-C844-BE63-838978E126B6}" type="presOf" srcId="{CCE7EA4B-1209-DA41-8BD9-91AE6019DA6B}" destId="{947FA917-47A5-3043-8A46-8297CCD67821}" srcOrd="0" destOrd="0" presId="urn:microsoft.com/office/officeart/2005/8/layout/bProcess3"/>
    <dgm:cxn modelId="{7CDE7DCD-4E91-DC4A-8C3D-6B8ED2AEA17C}" type="presParOf" srcId="{89B15220-8CF4-DD4B-ADBB-D1A0797760D5}" destId="{F259EA7C-4D95-8840-83C5-72EEA5A87A74}" srcOrd="0" destOrd="0" presId="urn:microsoft.com/office/officeart/2005/8/layout/bProcess3"/>
    <dgm:cxn modelId="{F6FB6BA1-7267-284B-9546-DECE955C0AAE}" type="presParOf" srcId="{89B15220-8CF4-DD4B-ADBB-D1A0797760D5}" destId="{947FA917-47A5-3043-8A46-8297CCD67821}" srcOrd="1" destOrd="0" presId="urn:microsoft.com/office/officeart/2005/8/layout/bProcess3"/>
    <dgm:cxn modelId="{86121F52-28D0-5C46-9B25-29D27BAC31C7}" type="presParOf" srcId="{947FA917-47A5-3043-8A46-8297CCD67821}" destId="{07DBFD94-19BE-904C-BC55-1FCABC3951C3}" srcOrd="0" destOrd="0" presId="urn:microsoft.com/office/officeart/2005/8/layout/bProcess3"/>
    <dgm:cxn modelId="{F00E86CC-870D-054A-AC63-7CA89B6230C9}" type="presParOf" srcId="{89B15220-8CF4-DD4B-ADBB-D1A0797760D5}" destId="{48CAA1A8-0EBD-4445-BD1A-5DFF5274458D}"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0739B7CD-BF18-0949-979B-FBABBE892722}">
      <dgm:prSet/>
      <dgm:spPr/>
      <dgm:t>
        <a:bodyPr/>
        <a:lstStyle/>
        <a:p>
          <a:pPr algn="l"/>
          <a:r>
            <a:rPr lang="en-US">
              <a:latin typeface="Arial" charset="0"/>
              <a:cs typeface="Arial" charset="0"/>
            </a:rPr>
            <a:t>Ensure all DAT responders have safely left scene at end of response</a:t>
          </a:r>
        </a:p>
      </dgm:t>
    </dgm:pt>
    <dgm:pt modelId="{D02DED07-7A00-7B49-99F4-4516F6F50A89}" type="parTrans" cxnId="{D22206DC-FC05-304C-B0F1-AEC810C041B2}">
      <dgm:prSet/>
      <dgm:spPr/>
      <dgm:t>
        <a:bodyPr/>
        <a:lstStyle/>
        <a:p>
          <a:pPr algn="l"/>
          <a:endParaRPr lang="en-US"/>
        </a:p>
      </dgm:t>
    </dgm:pt>
    <dgm:pt modelId="{5AD6EAE9-75C8-E849-A947-442AE39390A7}" type="sibTrans" cxnId="{D22206DC-FC05-304C-B0F1-AEC810C041B2}">
      <dgm:prSet/>
      <dgm:spPr/>
      <dgm:t>
        <a:bodyPr/>
        <a:lstStyle/>
        <a:p>
          <a:pPr algn="l"/>
          <a:endParaRPr lang="en-US"/>
        </a:p>
      </dgm:t>
    </dgm:pt>
    <dgm:pt modelId="{6503D503-3120-984A-AD41-596E218E4E58}">
      <dgm:prSet/>
      <dgm:spPr/>
      <dgm:t>
        <a:bodyPr/>
        <a:lstStyle/>
        <a:p>
          <a:pPr algn="l"/>
          <a:r>
            <a:rPr lang="en-US">
              <a:latin typeface="Arial" panose="020B0604020202020204" pitchFamily="34" charset="0"/>
              <a:cs typeface="Arial" panose="020B0604020202020204" pitchFamily="34" charset="0"/>
            </a:rPr>
            <a:t>Mark the Responders as “Complete” and close the event in RC Respond</a:t>
          </a:r>
        </a:p>
      </dgm:t>
    </dgm:pt>
    <dgm:pt modelId="{B21259C4-E0DB-0E41-A68B-F598FEB7BFD3}" type="parTrans" cxnId="{B7C0DD32-73DB-7041-9A42-B3030BFA0A13}">
      <dgm:prSet/>
      <dgm:spPr/>
      <dgm:t>
        <a:bodyPr/>
        <a:lstStyle/>
        <a:p>
          <a:pPr algn="l"/>
          <a:endParaRPr lang="en-US"/>
        </a:p>
      </dgm:t>
    </dgm:pt>
    <dgm:pt modelId="{6B3A9497-E57F-D64B-99C3-2F315CF253D2}" type="sibTrans" cxnId="{B7C0DD32-73DB-7041-9A42-B3030BFA0A13}">
      <dgm:prSet/>
      <dgm:spPr/>
      <dgm:t>
        <a:bodyPr/>
        <a:lstStyle/>
        <a:p>
          <a:pPr algn="l"/>
          <a:endParaRPr lang="en-US"/>
        </a:p>
      </dgm:t>
    </dgm:pt>
    <dgm:pt modelId="{89B15220-8CF4-DD4B-ADBB-D1A0797760D5}" type="pres">
      <dgm:prSet presAssocID="{6A7A28B3-788C-0B4A-8EEC-1E46AAD4A6C4}" presName="Name0" presStyleCnt="0">
        <dgm:presLayoutVars>
          <dgm:dir/>
          <dgm:resizeHandles val="exact"/>
        </dgm:presLayoutVars>
      </dgm:prSet>
      <dgm:spPr/>
    </dgm:pt>
    <dgm:pt modelId="{E2F8EAF4-E485-A74B-B5C2-2B5541DBA1EE}" type="pres">
      <dgm:prSet presAssocID="{0739B7CD-BF18-0949-979B-FBABBE892722}" presName="node" presStyleLbl="node1" presStyleIdx="0" presStyleCnt="2">
        <dgm:presLayoutVars>
          <dgm:bulletEnabled val="1"/>
        </dgm:presLayoutVars>
      </dgm:prSet>
      <dgm:spPr/>
    </dgm:pt>
    <dgm:pt modelId="{6C453EAC-276A-B745-A59C-B179ABCEB4C4}" type="pres">
      <dgm:prSet presAssocID="{5AD6EAE9-75C8-E849-A947-442AE39390A7}" presName="sibTrans" presStyleLbl="sibTrans1D1" presStyleIdx="0" presStyleCnt="1"/>
      <dgm:spPr/>
    </dgm:pt>
    <dgm:pt modelId="{A4FFBD5D-DCC2-B74B-9B36-5684A711E2E0}" type="pres">
      <dgm:prSet presAssocID="{5AD6EAE9-75C8-E849-A947-442AE39390A7}" presName="connectorText" presStyleLbl="sibTrans1D1" presStyleIdx="0" presStyleCnt="1"/>
      <dgm:spPr/>
    </dgm:pt>
    <dgm:pt modelId="{1C72B5C8-EB79-8641-9D20-114B7A1CD85D}" type="pres">
      <dgm:prSet presAssocID="{6503D503-3120-984A-AD41-596E218E4E58}" presName="node" presStyleLbl="node1" presStyleIdx="1" presStyleCnt="2">
        <dgm:presLayoutVars>
          <dgm:bulletEnabled val="1"/>
        </dgm:presLayoutVars>
      </dgm:prSet>
      <dgm:spPr/>
    </dgm:pt>
  </dgm:ptLst>
  <dgm:cxnLst>
    <dgm:cxn modelId="{CBE31829-D262-064E-89A7-1A874B5B0FFD}" type="presOf" srcId="{6A7A28B3-788C-0B4A-8EEC-1E46AAD4A6C4}" destId="{89B15220-8CF4-DD4B-ADBB-D1A0797760D5}" srcOrd="0" destOrd="0" presId="urn:microsoft.com/office/officeart/2005/8/layout/bProcess3"/>
    <dgm:cxn modelId="{66DDFF31-FBE4-EE46-A3F3-EB91EBBB9F4D}" type="presOf" srcId="{6503D503-3120-984A-AD41-596E218E4E58}" destId="{1C72B5C8-EB79-8641-9D20-114B7A1CD85D}" srcOrd="0" destOrd="0" presId="urn:microsoft.com/office/officeart/2005/8/layout/bProcess3"/>
    <dgm:cxn modelId="{B7C0DD32-73DB-7041-9A42-B3030BFA0A13}" srcId="{6A7A28B3-788C-0B4A-8EEC-1E46AAD4A6C4}" destId="{6503D503-3120-984A-AD41-596E218E4E58}" srcOrd="1" destOrd="0" parTransId="{B21259C4-E0DB-0E41-A68B-F598FEB7BFD3}" sibTransId="{6B3A9497-E57F-D64B-99C3-2F315CF253D2}"/>
    <dgm:cxn modelId="{E8FB9C50-E54C-E945-99D2-D000644C2F7B}" type="presOf" srcId="{0739B7CD-BF18-0949-979B-FBABBE892722}" destId="{E2F8EAF4-E485-A74B-B5C2-2B5541DBA1EE}" srcOrd="0" destOrd="0" presId="urn:microsoft.com/office/officeart/2005/8/layout/bProcess3"/>
    <dgm:cxn modelId="{B67C2473-B9E1-9041-A91B-A42BD9087BAF}" type="presOf" srcId="{5AD6EAE9-75C8-E849-A947-442AE39390A7}" destId="{6C453EAC-276A-B745-A59C-B179ABCEB4C4}" srcOrd="0" destOrd="0" presId="urn:microsoft.com/office/officeart/2005/8/layout/bProcess3"/>
    <dgm:cxn modelId="{0F7E89D7-5B3C-F749-A78D-5BDC9F8DD5E7}" type="presOf" srcId="{5AD6EAE9-75C8-E849-A947-442AE39390A7}" destId="{A4FFBD5D-DCC2-B74B-9B36-5684A711E2E0}" srcOrd="1" destOrd="0" presId="urn:microsoft.com/office/officeart/2005/8/layout/bProcess3"/>
    <dgm:cxn modelId="{D22206DC-FC05-304C-B0F1-AEC810C041B2}" srcId="{6A7A28B3-788C-0B4A-8EEC-1E46AAD4A6C4}" destId="{0739B7CD-BF18-0949-979B-FBABBE892722}" srcOrd="0" destOrd="0" parTransId="{D02DED07-7A00-7B49-99F4-4516F6F50A89}" sibTransId="{5AD6EAE9-75C8-E849-A947-442AE39390A7}"/>
    <dgm:cxn modelId="{F232EB66-ADBE-8247-9179-60829FB0B523}" type="presParOf" srcId="{89B15220-8CF4-DD4B-ADBB-D1A0797760D5}" destId="{E2F8EAF4-E485-A74B-B5C2-2B5541DBA1EE}" srcOrd="0" destOrd="0" presId="urn:microsoft.com/office/officeart/2005/8/layout/bProcess3"/>
    <dgm:cxn modelId="{2AC2A825-E82B-204C-A5B9-A5413172175A}" type="presParOf" srcId="{89B15220-8CF4-DD4B-ADBB-D1A0797760D5}" destId="{6C453EAC-276A-B745-A59C-B179ABCEB4C4}" srcOrd="1" destOrd="0" presId="urn:microsoft.com/office/officeart/2005/8/layout/bProcess3"/>
    <dgm:cxn modelId="{13A09BE7-C56F-6D41-8FA0-71DAB12D7035}" type="presParOf" srcId="{6C453EAC-276A-B745-A59C-B179ABCEB4C4}" destId="{A4FFBD5D-DCC2-B74B-9B36-5684A711E2E0}" srcOrd="0" destOrd="0" presId="urn:microsoft.com/office/officeart/2005/8/layout/bProcess3"/>
    <dgm:cxn modelId="{849F31B8-6AFE-AB43-B657-324808B2D4BD}" type="presParOf" srcId="{89B15220-8CF4-DD4B-ADBB-D1A0797760D5}" destId="{1C72B5C8-EB79-8641-9D20-114B7A1CD85D}"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4A292-D707-774C-9B63-80F50C2E596A}" type="doc">
      <dgm:prSet loTypeId="urn:microsoft.com/office/officeart/2005/8/layout/process1" loCatId="" qsTypeId="urn:microsoft.com/office/officeart/2005/8/quickstyle/simple1" qsCatId="simple" csTypeId="urn:microsoft.com/office/officeart/2005/8/colors/accent5_2" csCatId="accent5" phldr="1"/>
      <dgm:spPr/>
      <dgm:t>
        <a:bodyPr/>
        <a:lstStyle/>
        <a:p>
          <a:endParaRPr lang="en-US"/>
        </a:p>
      </dgm:t>
    </dgm:pt>
    <dgm:pt modelId="{E23EA0DC-C41B-0C45-925C-8C56A83A08B1}">
      <dgm:prSet phldrT="[Text]"/>
      <dgm:spPr/>
      <dgm:t>
        <a:bodyPr/>
        <a:lstStyle/>
        <a:p>
          <a:pPr algn="ctr"/>
          <a:r>
            <a:rPr lang="en-US" sz="1700" b="1" u="sng">
              <a:latin typeface="Arial" panose="020B0604020202020204" pitchFamily="34" charset="0"/>
              <a:cs typeface="Arial" panose="020B0604020202020204" pitchFamily="34" charset="0"/>
            </a:rPr>
            <a:t>CLIENT INTAKE</a:t>
          </a:r>
        </a:p>
      </dgm:t>
    </dgm:pt>
    <dgm:pt modelId="{70A79C79-CCB5-3645-96A3-1C1A15FEF874}" type="parTrans" cxnId="{E204B165-246B-0A40-8533-E984E4B6982E}">
      <dgm:prSet/>
      <dgm:spPr/>
      <dgm:t>
        <a:bodyPr/>
        <a:lstStyle/>
        <a:p>
          <a:endParaRPr lang="en-US">
            <a:latin typeface="Arial" panose="020B0604020202020204" pitchFamily="34" charset="0"/>
            <a:cs typeface="Arial" panose="020B0604020202020204" pitchFamily="34" charset="0"/>
          </a:endParaRPr>
        </a:p>
      </dgm:t>
    </dgm:pt>
    <dgm:pt modelId="{5DA419D4-B616-A340-9472-B2C2739BD033}" type="sibTrans" cxnId="{E204B165-246B-0A40-8533-E984E4B6982E}">
      <dgm:prSet/>
      <dgm:spPr/>
      <dgm:t>
        <a:bodyPr/>
        <a:lstStyle/>
        <a:p>
          <a:endParaRPr lang="en-US">
            <a:latin typeface="Arial" panose="020B0604020202020204" pitchFamily="34" charset="0"/>
            <a:cs typeface="Arial" panose="020B0604020202020204" pitchFamily="34" charset="0"/>
          </a:endParaRPr>
        </a:p>
      </dgm:t>
    </dgm:pt>
    <dgm:pt modelId="{C240A766-4C16-D74B-BC65-7200AC417047}">
      <dgm:prSet phldrT="[Text]" custT="1"/>
      <dgm:spPr/>
      <dgm:t>
        <a:bodyPr/>
        <a:lstStyle/>
        <a:p>
          <a:pPr algn="l"/>
          <a:r>
            <a:rPr lang="en-US" sz="1400">
              <a:latin typeface="Arial" panose="020B0604020202020204" pitchFamily="34" charset="0"/>
              <a:cs typeface="Arial" panose="020B0604020202020204" pitchFamily="34" charset="0"/>
            </a:rPr>
            <a:t>In depth discussion</a:t>
          </a:r>
        </a:p>
      </dgm:t>
    </dgm:pt>
    <dgm:pt modelId="{6ED26C2E-83A2-E24D-8F66-44E072CA30A7}" type="parTrans" cxnId="{80F495B7-C55E-5C40-8D10-15CD65A0EAB0}">
      <dgm:prSet/>
      <dgm:spPr/>
      <dgm:t>
        <a:bodyPr/>
        <a:lstStyle/>
        <a:p>
          <a:endParaRPr lang="en-US">
            <a:latin typeface="Arial" panose="020B0604020202020204" pitchFamily="34" charset="0"/>
            <a:cs typeface="Arial" panose="020B0604020202020204" pitchFamily="34" charset="0"/>
          </a:endParaRPr>
        </a:p>
      </dgm:t>
    </dgm:pt>
    <dgm:pt modelId="{38F3F619-FF8B-BF46-9D39-047A84042A97}" type="sibTrans" cxnId="{80F495B7-C55E-5C40-8D10-15CD65A0EAB0}">
      <dgm:prSet/>
      <dgm:spPr/>
      <dgm:t>
        <a:bodyPr/>
        <a:lstStyle/>
        <a:p>
          <a:endParaRPr lang="en-US">
            <a:latin typeface="Arial" panose="020B0604020202020204" pitchFamily="34" charset="0"/>
            <a:cs typeface="Arial" panose="020B0604020202020204" pitchFamily="34" charset="0"/>
          </a:endParaRPr>
        </a:p>
      </dgm:t>
    </dgm:pt>
    <dgm:pt modelId="{4E7C3FFC-51F7-9248-9457-FB345B663660}">
      <dgm:prSet phldrT="[Text]"/>
      <dgm:spPr/>
      <dgm:t>
        <a:bodyPr/>
        <a:lstStyle/>
        <a:p>
          <a:pPr algn="ctr"/>
          <a:r>
            <a:rPr lang="en-US" sz="1700" b="1" u="sng">
              <a:latin typeface="Arial" panose="020B0604020202020204" pitchFamily="34" charset="0"/>
              <a:cs typeface="Arial" panose="020B0604020202020204" pitchFamily="34" charset="0"/>
            </a:rPr>
            <a:t>PROVIDE ASSISTANCE</a:t>
          </a:r>
        </a:p>
      </dgm:t>
    </dgm:pt>
    <dgm:pt modelId="{C2A0D686-49CA-0D4B-BC62-323F14D72B28}" type="parTrans" cxnId="{E5D38467-FDC5-9642-9A53-F2A7CD6A98F3}">
      <dgm:prSet/>
      <dgm:spPr/>
      <dgm:t>
        <a:bodyPr/>
        <a:lstStyle/>
        <a:p>
          <a:endParaRPr lang="en-US">
            <a:latin typeface="Arial" panose="020B0604020202020204" pitchFamily="34" charset="0"/>
            <a:cs typeface="Arial" panose="020B0604020202020204" pitchFamily="34" charset="0"/>
          </a:endParaRPr>
        </a:p>
      </dgm:t>
    </dgm:pt>
    <dgm:pt modelId="{B7064078-6829-0F41-9CDB-A3917560413B}" type="sibTrans" cxnId="{E5D38467-FDC5-9642-9A53-F2A7CD6A98F3}">
      <dgm:prSet/>
      <dgm:spPr/>
      <dgm:t>
        <a:bodyPr/>
        <a:lstStyle/>
        <a:p>
          <a:endParaRPr lang="en-US">
            <a:latin typeface="Arial" panose="020B0604020202020204" pitchFamily="34" charset="0"/>
            <a:cs typeface="Arial" panose="020B0604020202020204" pitchFamily="34" charset="0"/>
          </a:endParaRPr>
        </a:p>
      </dgm:t>
    </dgm:pt>
    <dgm:pt modelId="{333FACAB-4F73-C84B-B7F9-F03252FB91E3}">
      <dgm:prSet phldrT="[Text]" custT="1"/>
      <dgm:spPr/>
      <dgm:t>
        <a:bodyPr/>
        <a:lstStyle/>
        <a:p>
          <a:pPr algn="l"/>
          <a:r>
            <a:rPr lang="en-US" sz="1400">
              <a:latin typeface="Arial" panose="020B0604020202020204" pitchFamily="34" charset="0"/>
              <a:cs typeface="Arial" panose="020B0604020202020204" pitchFamily="34" charset="0"/>
            </a:rPr>
            <a:t>Financial assistance </a:t>
          </a:r>
        </a:p>
      </dgm:t>
    </dgm:pt>
    <dgm:pt modelId="{6B51A14E-8B73-5241-9F7A-5B17D1ED7932}" type="parTrans" cxnId="{42B0C1E7-44D9-1E46-A5A7-A3701086A1F4}">
      <dgm:prSet/>
      <dgm:spPr/>
      <dgm:t>
        <a:bodyPr/>
        <a:lstStyle/>
        <a:p>
          <a:endParaRPr lang="en-US">
            <a:latin typeface="Arial" panose="020B0604020202020204" pitchFamily="34" charset="0"/>
            <a:cs typeface="Arial" panose="020B0604020202020204" pitchFamily="34" charset="0"/>
          </a:endParaRPr>
        </a:p>
      </dgm:t>
    </dgm:pt>
    <dgm:pt modelId="{A90CAB69-4771-F341-87EB-945D4FFF580A}" type="sibTrans" cxnId="{42B0C1E7-44D9-1E46-A5A7-A3701086A1F4}">
      <dgm:prSet/>
      <dgm:spPr/>
      <dgm:t>
        <a:bodyPr/>
        <a:lstStyle/>
        <a:p>
          <a:endParaRPr lang="en-US">
            <a:latin typeface="Arial" panose="020B0604020202020204" pitchFamily="34" charset="0"/>
            <a:cs typeface="Arial" panose="020B0604020202020204" pitchFamily="34" charset="0"/>
          </a:endParaRPr>
        </a:p>
      </dgm:t>
    </dgm:pt>
    <dgm:pt modelId="{D2A9623E-88C8-9F4E-AEC6-FE726B3FBBB4}">
      <dgm:prSet phldrT="[Text]"/>
      <dgm:spPr/>
      <dgm:t>
        <a:bodyPr/>
        <a:lstStyle/>
        <a:p>
          <a:pPr algn="ctr"/>
          <a:r>
            <a:rPr lang="en-US" b="1" u="sng">
              <a:latin typeface="Arial" panose="020B0604020202020204" pitchFamily="34" charset="0"/>
              <a:cs typeface="Arial" panose="020B0604020202020204" pitchFamily="34" charset="0"/>
            </a:rPr>
            <a:t>WRAP UP</a:t>
          </a:r>
        </a:p>
      </dgm:t>
    </dgm:pt>
    <dgm:pt modelId="{381CE01A-7DA4-EA43-8291-17274F70B97A}" type="parTrans" cxnId="{E6AB204E-5C8E-9D45-AA6B-BC7D9D0611A8}">
      <dgm:prSet/>
      <dgm:spPr/>
      <dgm:t>
        <a:bodyPr/>
        <a:lstStyle/>
        <a:p>
          <a:endParaRPr lang="en-US">
            <a:latin typeface="Arial" panose="020B0604020202020204" pitchFamily="34" charset="0"/>
            <a:cs typeface="Arial" panose="020B0604020202020204" pitchFamily="34" charset="0"/>
          </a:endParaRPr>
        </a:p>
      </dgm:t>
    </dgm:pt>
    <dgm:pt modelId="{B8741A49-3D6C-724C-A51F-C1F4236E9AA6}" type="sibTrans" cxnId="{E6AB204E-5C8E-9D45-AA6B-BC7D9D0611A8}">
      <dgm:prSet/>
      <dgm:spPr/>
      <dgm:t>
        <a:bodyPr/>
        <a:lstStyle/>
        <a:p>
          <a:endParaRPr lang="en-US">
            <a:latin typeface="Arial" panose="020B0604020202020204" pitchFamily="34" charset="0"/>
            <a:cs typeface="Arial" panose="020B0604020202020204" pitchFamily="34" charset="0"/>
          </a:endParaRPr>
        </a:p>
      </dgm:t>
    </dgm:pt>
    <dgm:pt modelId="{ED7BD557-1858-9F45-9A5A-F16503CEA776}">
      <dgm:prSet phldrT="[Text]"/>
      <dgm:spPr/>
      <dgm:t>
        <a:bodyPr/>
        <a:lstStyle/>
        <a:p>
          <a:pPr algn="l"/>
          <a:r>
            <a:rPr lang="en-US">
              <a:latin typeface="Arial" panose="020B0604020202020204" pitchFamily="34" charset="0"/>
              <a:cs typeface="Arial" panose="020B0604020202020204" pitchFamily="34" charset="0"/>
            </a:rPr>
            <a:t>Return home</a:t>
          </a:r>
        </a:p>
      </dgm:t>
    </dgm:pt>
    <dgm:pt modelId="{DDA0E677-2116-DC46-9A33-7D526D267534}" type="parTrans" cxnId="{A0547B3B-D755-7F4B-B47E-21DB42961DDB}">
      <dgm:prSet/>
      <dgm:spPr/>
      <dgm:t>
        <a:bodyPr/>
        <a:lstStyle/>
        <a:p>
          <a:endParaRPr lang="en-US">
            <a:latin typeface="Arial" panose="020B0604020202020204" pitchFamily="34" charset="0"/>
            <a:cs typeface="Arial" panose="020B0604020202020204" pitchFamily="34" charset="0"/>
          </a:endParaRPr>
        </a:p>
      </dgm:t>
    </dgm:pt>
    <dgm:pt modelId="{AF0F33F9-996F-034B-A3EB-2501B3D1B44F}" type="sibTrans" cxnId="{A0547B3B-D755-7F4B-B47E-21DB42961DDB}">
      <dgm:prSet/>
      <dgm:spPr/>
      <dgm:t>
        <a:bodyPr/>
        <a:lstStyle/>
        <a:p>
          <a:endParaRPr lang="en-US">
            <a:latin typeface="Arial" panose="020B0604020202020204" pitchFamily="34" charset="0"/>
            <a:cs typeface="Arial" panose="020B0604020202020204" pitchFamily="34" charset="0"/>
          </a:endParaRPr>
        </a:p>
      </dgm:t>
    </dgm:pt>
    <dgm:pt modelId="{6923A5C2-021F-014C-B97B-30CD10ED102E}">
      <dgm:prSet phldrT="[Text]"/>
      <dgm:spPr/>
      <dgm:t>
        <a:bodyPr/>
        <a:lstStyle/>
        <a:p>
          <a:pPr algn="ctr"/>
          <a:r>
            <a:rPr lang="en-US" b="1" u="sng">
              <a:latin typeface="Arial" panose="020B0604020202020204" pitchFamily="34" charset="0"/>
              <a:cs typeface="Arial" panose="020B0604020202020204" pitchFamily="34" charset="0"/>
            </a:rPr>
            <a:t>FOLLOW UP (72 HRS)</a:t>
          </a:r>
        </a:p>
      </dgm:t>
    </dgm:pt>
    <dgm:pt modelId="{A8075359-9E71-4549-8B28-95F6E763CDB9}" type="parTrans" cxnId="{A310AF88-E7E0-194B-BD98-85AC3C58A110}">
      <dgm:prSet/>
      <dgm:spPr/>
      <dgm:t>
        <a:bodyPr/>
        <a:lstStyle/>
        <a:p>
          <a:endParaRPr lang="en-US">
            <a:latin typeface="Arial" panose="020B0604020202020204" pitchFamily="34" charset="0"/>
            <a:cs typeface="Arial" panose="020B0604020202020204" pitchFamily="34" charset="0"/>
          </a:endParaRPr>
        </a:p>
      </dgm:t>
    </dgm:pt>
    <dgm:pt modelId="{16D27B4D-F893-2442-860E-54530374ADF5}" type="sibTrans" cxnId="{A310AF88-E7E0-194B-BD98-85AC3C58A110}">
      <dgm:prSet/>
      <dgm:spPr/>
      <dgm:t>
        <a:bodyPr/>
        <a:lstStyle/>
        <a:p>
          <a:endParaRPr lang="en-US">
            <a:latin typeface="Arial" panose="020B0604020202020204" pitchFamily="34" charset="0"/>
            <a:cs typeface="Arial" panose="020B0604020202020204" pitchFamily="34" charset="0"/>
          </a:endParaRPr>
        </a:p>
      </dgm:t>
    </dgm:pt>
    <dgm:pt modelId="{17C7BB7D-8D15-1B43-BE80-B9DCD2F6D158}">
      <dgm:prSet phldrT="[Text]" custT="1"/>
      <dgm:spPr/>
      <dgm:t>
        <a:bodyPr/>
        <a:lstStyle/>
        <a:p>
          <a:pPr algn="l"/>
          <a:r>
            <a:rPr lang="en-US" sz="1400">
              <a:latin typeface="Arial" panose="020B0604020202020204" pitchFamily="34" charset="0"/>
              <a:cs typeface="Arial" panose="020B0604020202020204" pitchFamily="34" charset="0"/>
            </a:rPr>
            <a:t>Place to stay</a:t>
          </a:r>
        </a:p>
      </dgm:t>
    </dgm:pt>
    <dgm:pt modelId="{AB4F5AEC-2E1A-8646-8790-8E957B6F912F}" type="parTrans" cxnId="{7A5E0519-77F8-D64B-95B0-4310B6F02BEA}">
      <dgm:prSet/>
      <dgm:spPr/>
      <dgm:t>
        <a:bodyPr/>
        <a:lstStyle/>
        <a:p>
          <a:endParaRPr lang="en-US"/>
        </a:p>
      </dgm:t>
    </dgm:pt>
    <dgm:pt modelId="{6F2B5C4B-5A0D-F749-9DE1-4067307C0D54}" type="sibTrans" cxnId="{7A5E0519-77F8-D64B-95B0-4310B6F02BEA}">
      <dgm:prSet/>
      <dgm:spPr/>
      <dgm:t>
        <a:bodyPr/>
        <a:lstStyle/>
        <a:p>
          <a:endParaRPr lang="en-US"/>
        </a:p>
      </dgm:t>
    </dgm:pt>
    <dgm:pt modelId="{00F29AC2-2F2F-6D42-9E63-6E284993A6ED}">
      <dgm:prSet phldrT="[Text]" custT="1"/>
      <dgm:spPr/>
      <dgm:t>
        <a:bodyPr/>
        <a:lstStyle/>
        <a:p>
          <a:pPr algn="l"/>
          <a:r>
            <a:rPr lang="en-US" sz="1400">
              <a:latin typeface="Arial" panose="020B0604020202020204" pitchFamily="34" charset="0"/>
              <a:cs typeface="Arial" panose="020B0604020202020204" pitchFamily="34" charset="0"/>
            </a:rPr>
            <a:t>Health, mental / spiritual care</a:t>
          </a:r>
        </a:p>
      </dgm:t>
    </dgm:pt>
    <dgm:pt modelId="{43ABF25B-6C25-C240-9062-B8EBFCA10A90}" type="parTrans" cxnId="{160E5EFF-800F-A848-B69A-78684A24094F}">
      <dgm:prSet/>
      <dgm:spPr/>
      <dgm:t>
        <a:bodyPr/>
        <a:lstStyle/>
        <a:p>
          <a:endParaRPr lang="en-US"/>
        </a:p>
      </dgm:t>
    </dgm:pt>
    <dgm:pt modelId="{301B8C1F-95F1-D348-9FDB-897E89EFC09D}" type="sibTrans" cxnId="{160E5EFF-800F-A848-B69A-78684A24094F}">
      <dgm:prSet/>
      <dgm:spPr/>
      <dgm:t>
        <a:bodyPr/>
        <a:lstStyle/>
        <a:p>
          <a:endParaRPr lang="en-US"/>
        </a:p>
      </dgm:t>
    </dgm:pt>
    <dgm:pt modelId="{EAFFE523-914B-D34B-80A3-CB3EECFB6A0F}">
      <dgm:prSet phldrT="[Text]" custT="1"/>
      <dgm:spPr/>
      <dgm:t>
        <a:bodyPr/>
        <a:lstStyle/>
        <a:p>
          <a:pPr algn="l"/>
          <a:r>
            <a:rPr lang="en-US" sz="1400">
              <a:latin typeface="Arial" panose="020B0604020202020204" pitchFamily="34" charset="0"/>
              <a:cs typeface="Arial" panose="020B0604020202020204" pitchFamily="34" charset="0"/>
            </a:rPr>
            <a:t>Referrals</a:t>
          </a:r>
        </a:p>
      </dgm:t>
    </dgm:pt>
    <dgm:pt modelId="{2B94C45A-20AB-CF45-A688-D0191F90D2C8}" type="parTrans" cxnId="{778A69E0-8145-754C-B779-7BF662EC2C1F}">
      <dgm:prSet/>
      <dgm:spPr/>
      <dgm:t>
        <a:bodyPr/>
        <a:lstStyle/>
        <a:p>
          <a:endParaRPr lang="en-US"/>
        </a:p>
      </dgm:t>
    </dgm:pt>
    <dgm:pt modelId="{386F52C3-1721-914A-9236-861F735062C8}" type="sibTrans" cxnId="{778A69E0-8145-754C-B779-7BF662EC2C1F}">
      <dgm:prSet/>
      <dgm:spPr/>
      <dgm:t>
        <a:bodyPr/>
        <a:lstStyle/>
        <a:p>
          <a:endParaRPr lang="en-US"/>
        </a:p>
      </dgm:t>
    </dgm:pt>
    <dgm:pt modelId="{296C8BD0-DABC-9741-9D18-B06EA231F990}">
      <dgm:prSet phldrT="[Text]"/>
      <dgm:spPr/>
      <dgm:t>
        <a:bodyPr/>
        <a:lstStyle/>
        <a:p>
          <a:pPr algn="l"/>
          <a:r>
            <a:rPr lang="en-US">
              <a:latin typeface="Arial" panose="020B0604020202020204" pitchFamily="34" charset="0"/>
              <a:cs typeface="Arial" panose="020B0604020202020204" pitchFamily="34" charset="0"/>
            </a:rPr>
            <a:t>Check-out with DAT Duty Officer</a:t>
          </a:r>
        </a:p>
      </dgm:t>
    </dgm:pt>
    <dgm:pt modelId="{C9D5D1C0-0290-7B42-A8F3-26AE859D7B11}" type="parTrans" cxnId="{15F44AC6-213F-044C-9AA1-9844B9BC0013}">
      <dgm:prSet/>
      <dgm:spPr/>
      <dgm:t>
        <a:bodyPr/>
        <a:lstStyle/>
        <a:p>
          <a:endParaRPr lang="en-US"/>
        </a:p>
      </dgm:t>
    </dgm:pt>
    <dgm:pt modelId="{6CD98461-5646-EC4C-81E1-3D137C1E8006}" type="sibTrans" cxnId="{15F44AC6-213F-044C-9AA1-9844B9BC0013}">
      <dgm:prSet/>
      <dgm:spPr/>
      <dgm:t>
        <a:bodyPr/>
        <a:lstStyle/>
        <a:p>
          <a:endParaRPr lang="en-US"/>
        </a:p>
      </dgm:t>
    </dgm:pt>
    <dgm:pt modelId="{8CCC96E6-DE0C-B845-92A4-E7A8D5FA143C}">
      <dgm:prSet phldrT="[Text]"/>
      <dgm:spPr/>
      <dgm:t>
        <a:bodyPr/>
        <a:lstStyle/>
        <a:p>
          <a:pPr algn="l"/>
          <a:r>
            <a:rPr lang="en-US">
              <a:latin typeface="Arial" panose="020B0604020202020204" pitchFamily="34" charset="0"/>
              <a:cs typeface="Arial" panose="020B0604020202020204" pitchFamily="34" charset="0"/>
            </a:rPr>
            <a:t>Recovery planning based on assessment (DAT)</a:t>
          </a:r>
        </a:p>
      </dgm:t>
    </dgm:pt>
    <dgm:pt modelId="{AD2EAE36-3C91-0945-90E1-B1E0E68CD1FF}" type="parTrans" cxnId="{008142DC-741F-9A46-AC8D-73E6264C956A}">
      <dgm:prSet/>
      <dgm:spPr/>
      <dgm:t>
        <a:bodyPr/>
        <a:lstStyle/>
        <a:p>
          <a:endParaRPr lang="en-US"/>
        </a:p>
      </dgm:t>
    </dgm:pt>
    <dgm:pt modelId="{B99E20F1-B16C-CA47-BD81-E0614C7A0EE6}" type="sibTrans" cxnId="{008142DC-741F-9A46-AC8D-73E6264C956A}">
      <dgm:prSet/>
      <dgm:spPr/>
      <dgm:t>
        <a:bodyPr/>
        <a:lstStyle/>
        <a:p>
          <a:endParaRPr lang="en-US"/>
        </a:p>
      </dgm:t>
    </dgm:pt>
    <dgm:pt modelId="{5DB0A3BE-AC46-BC43-AB4F-B635718B28E5}">
      <dgm:prSet phldrT="[Text]"/>
      <dgm:spPr/>
      <dgm:t>
        <a:bodyPr/>
        <a:lstStyle/>
        <a:p>
          <a:pPr algn="l"/>
          <a:endParaRPr lang="en-US">
            <a:latin typeface="Arial" panose="020B0604020202020204" pitchFamily="34" charset="0"/>
            <a:cs typeface="Arial" panose="020B0604020202020204" pitchFamily="34" charset="0"/>
          </a:endParaRPr>
        </a:p>
      </dgm:t>
    </dgm:pt>
    <dgm:pt modelId="{AEEC1201-19B0-4048-91FB-EFD93E6964F2}" type="parTrans" cxnId="{F2BD2E81-D85A-1149-85EC-C90FC54459E0}">
      <dgm:prSet/>
      <dgm:spPr/>
      <dgm:t>
        <a:bodyPr/>
        <a:lstStyle/>
        <a:p>
          <a:endParaRPr lang="en-US"/>
        </a:p>
      </dgm:t>
    </dgm:pt>
    <dgm:pt modelId="{F88B83CB-C89E-6841-88BA-17821875CDF3}" type="sibTrans" cxnId="{F2BD2E81-D85A-1149-85EC-C90FC54459E0}">
      <dgm:prSet/>
      <dgm:spPr/>
      <dgm:t>
        <a:bodyPr/>
        <a:lstStyle/>
        <a:p>
          <a:endParaRPr lang="en-US"/>
        </a:p>
      </dgm:t>
    </dgm:pt>
    <dgm:pt modelId="{C44742D0-FD78-6C47-A747-382B922B5E8D}">
      <dgm:prSet custT="1"/>
      <dgm:spPr/>
      <dgm:t>
        <a:bodyPr/>
        <a:lstStyle/>
        <a:p>
          <a:pPr algn="l"/>
          <a:r>
            <a:rPr lang="en-US" sz="1400">
              <a:latin typeface="Arial" panose="020B0604020202020204" pitchFamily="34" charset="0"/>
              <a:cs typeface="Arial" panose="020B0604020202020204" pitchFamily="34" charset="0"/>
            </a:rPr>
            <a:t>How is Family affected?</a:t>
          </a:r>
        </a:p>
      </dgm:t>
    </dgm:pt>
    <dgm:pt modelId="{61665F93-988C-7245-8359-E078C5A60E38}" type="parTrans" cxnId="{C1844422-F236-B94B-96CC-EA299B61238B}">
      <dgm:prSet/>
      <dgm:spPr/>
      <dgm:t>
        <a:bodyPr/>
        <a:lstStyle/>
        <a:p>
          <a:endParaRPr lang="en-US"/>
        </a:p>
      </dgm:t>
    </dgm:pt>
    <dgm:pt modelId="{6A7F10C0-E855-8849-83D5-962D45E67190}" type="sibTrans" cxnId="{C1844422-F236-B94B-96CC-EA299B61238B}">
      <dgm:prSet/>
      <dgm:spPr/>
      <dgm:t>
        <a:bodyPr/>
        <a:lstStyle/>
        <a:p>
          <a:endParaRPr lang="en-US"/>
        </a:p>
      </dgm:t>
    </dgm:pt>
    <dgm:pt modelId="{F29AC43D-F20D-1840-8773-7C5B1223A51F}">
      <dgm:prSet custT="1"/>
      <dgm:spPr/>
      <dgm:t>
        <a:bodyPr/>
        <a:lstStyle/>
        <a:p>
          <a:pPr algn="l"/>
          <a:r>
            <a:rPr lang="en-US" sz="1400">
              <a:latin typeface="Arial" panose="020B0604020202020204" pitchFamily="34" charset="0"/>
              <a:cs typeface="Arial" panose="020B0604020202020204" pitchFamily="34" charset="0"/>
            </a:rPr>
            <a:t>Immediate Needs?</a:t>
          </a:r>
        </a:p>
      </dgm:t>
    </dgm:pt>
    <dgm:pt modelId="{4930CCE8-99FE-0B4E-B80A-DC6331A9BFF6}" type="parTrans" cxnId="{9B1E0FAA-1024-B74B-9A6E-A4F08F55E2CC}">
      <dgm:prSet/>
      <dgm:spPr/>
      <dgm:t>
        <a:bodyPr/>
        <a:lstStyle/>
        <a:p>
          <a:endParaRPr lang="en-US"/>
        </a:p>
      </dgm:t>
    </dgm:pt>
    <dgm:pt modelId="{63EC619F-0FE4-8A48-9785-7447812DC2C1}" type="sibTrans" cxnId="{9B1E0FAA-1024-B74B-9A6E-A4F08F55E2CC}">
      <dgm:prSet/>
      <dgm:spPr/>
      <dgm:t>
        <a:bodyPr/>
        <a:lstStyle/>
        <a:p>
          <a:endParaRPr lang="en-US"/>
        </a:p>
      </dgm:t>
    </dgm:pt>
    <dgm:pt modelId="{1D506334-696D-0D4D-A6CF-4524472A520E}">
      <dgm:prSet custT="1"/>
      <dgm:spPr/>
      <dgm:t>
        <a:bodyPr/>
        <a:lstStyle/>
        <a:p>
          <a:pPr algn="l"/>
          <a:r>
            <a:rPr lang="en-US" sz="1400">
              <a:latin typeface="Arial" panose="020B0604020202020204" pitchFamily="34" charset="0"/>
              <a:cs typeface="Arial" panose="020B0604020202020204" pitchFamily="34" charset="0"/>
            </a:rPr>
            <a:t>Perform online Client Intake*</a:t>
          </a:r>
        </a:p>
      </dgm:t>
    </dgm:pt>
    <dgm:pt modelId="{78EB18B6-2BB9-1C4A-822D-4B74CDCF7692}" type="parTrans" cxnId="{87ECAFCB-96B2-7546-A0FC-8816F819238B}">
      <dgm:prSet/>
      <dgm:spPr/>
      <dgm:t>
        <a:bodyPr/>
        <a:lstStyle/>
        <a:p>
          <a:endParaRPr lang="en-US"/>
        </a:p>
      </dgm:t>
    </dgm:pt>
    <dgm:pt modelId="{470C5380-D29A-D841-93E4-06B20B40A0C3}" type="sibTrans" cxnId="{87ECAFCB-96B2-7546-A0FC-8816F819238B}">
      <dgm:prSet/>
      <dgm:spPr/>
      <dgm:t>
        <a:bodyPr/>
        <a:lstStyle/>
        <a:p>
          <a:endParaRPr lang="en-US"/>
        </a:p>
      </dgm:t>
    </dgm:pt>
    <dgm:pt modelId="{9BD780F4-83AE-D34E-829C-E253955097EE}" type="pres">
      <dgm:prSet presAssocID="{B334A292-D707-774C-9B63-80F50C2E596A}" presName="Name0" presStyleCnt="0">
        <dgm:presLayoutVars>
          <dgm:dir/>
          <dgm:resizeHandles val="exact"/>
        </dgm:presLayoutVars>
      </dgm:prSet>
      <dgm:spPr/>
    </dgm:pt>
    <dgm:pt modelId="{78D52CE0-E800-634A-ACB5-457355C9255A}" type="pres">
      <dgm:prSet presAssocID="{E23EA0DC-C41B-0C45-925C-8C56A83A08B1}" presName="node" presStyleLbl="node1" presStyleIdx="0" presStyleCnt="4">
        <dgm:presLayoutVars>
          <dgm:bulletEnabled val="1"/>
        </dgm:presLayoutVars>
      </dgm:prSet>
      <dgm:spPr/>
    </dgm:pt>
    <dgm:pt modelId="{EC451836-7B15-9048-B390-4DE96EB47507}" type="pres">
      <dgm:prSet presAssocID="{5DA419D4-B616-A340-9472-B2C2739BD033}" presName="sibTrans" presStyleLbl="sibTrans2D1" presStyleIdx="0" presStyleCnt="3"/>
      <dgm:spPr/>
    </dgm:pt>
    <dgm:pt modelId="{500DB6D2-D5CC-D940-BEC1-081EA7311CAC}" type="pres">
      <dgm:prSet presAssocID="{5DA419D4-B616-A340-9472-B2C2739BD033}" presName="connectorText" presStyleLbl="sibTrans2D1" presStyleIdx="0" presStyleCnt="3"/>
      <dgm:spPr/>
    </dgm:pt>
    <dgm:pt modelId="{4A342CE6-3BE6-4040-A90E-A675599AA164}" type="pres">
      <dgm:prSet presAssocID="{4E7C3FFC-51F7-9248-9457-FB345B663660}" presName="node" presStyleLbl="node1" presStyleIdx="1" presStyleCnt="4">
        <dgm:presLayoutVars>
          <dgm:bulletEnabled val="1"/>
        </dgm:presLayoutVars>
      </dgm:prSet>
      <dgm:spPr/>
    </dgm:pt>
    <dgm:pt modelId="{C03753A8-B6DE-9F45-B735-D972F82C2DB3}" type="pres">
      <dgm:prSet presAssocID="{B7064078-6829-0F41-9CDB-A3917560413B}" presName="sibTrans" presStyleLbl="sibTrans2D1" presStyleIdx="1" presStyleCnt="3"/>
      <dgm:spPr/>
    </dgm:pt>
    <dgm:pt modelId="{D7652037-922E-0D4E-9DAA-825EC753F2E5}" type="pres">
      <dgm:prSet presAssocID="{B7064078-6829-0F41-9CDB-A3917560413B}" presName="connectorText" presStyleLbl="sibTrans2D1" presStyleIdx="1" presStyleCnt="3"/>
      <dgm:spPr/>
    </dgm:pt>
    <dgm:pt modelId="{C81DB07F-59EC-EE4A-AAC9-A9978021ACA8}" type="pres">
      <dgm:prSet presAssocID="{D2A9623E-88C8-9F4E-AEC6-FE726B3FBBB4}" presName="node" presStyleLbl="node1" presStyleIdx="2" presStyleCnt="4">
        <dgm:presLayoutVars>
          <dgm:bulletEnabled val="1"/>
        </dgm:presLayoutVars>
      </dgm:prSet>
      <dgm:spPr/>
    </dgm:pt>
    <dgm:pt modelId="{CAFC0342-5F99-DE4F-A54C-B578CBEC290D}" type="pres">
      <dgm:prSet presAssocID="{B8741A49-3D6C-724C-A51F-C1F4236E9AA6}" presName="sibTrans" presStyleLbl="sibTrans2D1" presStyleIdx="2" presStyleCnt="3"/>
      <dgm:spPr/>
    </dgm:pt>
    <dgm:pt modelId="{5FBFBDA0-549C-5A4F-A172-CE3FF30A1956}" type="pres">
      <dgm:prSet presAssocID="{B8741A49-3D6C-724C-A51F-C1F4236E9AA6}" presName="connectorText" presStyleLbl="sibTrans2D1" presStyleIdx="2" presStyleCnt="3"/>
      <dgm:spPr/>
    </dgm:pt>
    <dgm:pt modelId="{B99029FE-A7C9-7548-8C89-8C8470238D2E}" type="pres">
      <dgm:prSet presAssocID="{6923A5C2-021F-014C-B97B-30CD10ED102E}" presName="node" presStyleLbl="node1" presStyleIdx="3" presStyleCnt="4">
        <dgm:presLayoutVars>
          <dgm:bulletEnabled val="1"/>
        </dgm:presLayoutVars>
      </dgm:prSet>
      <dgm:spPr/>
    </dgm:pt>
  </dgm:ptLst>
  <dgm:cxnLst>
    <dgm:cxn modelId="{74651813-27FC-F949-8B46-0CD4ED74A8E7}" type="presOf" srcId="{C44742D0-FD78-6C47-A747-382B922B5E8D}" destId="{78D52CE0-E800-634A-ACB5-457355C9255A}" srcOrd="0" destOrd="2" presId="urn:microsoft.com/office/officeart/2005/8/layout/process1"/>
    <dgm:cxn modelId="{7A5E0519-77F8-D64B-95B0-4310B6F02BEA}" srcId="{4E7C3FFC-51F7-9248-9457-FB345B663660}" destId="{17C7BB7D-8D15-1B43-BE80-B9DCD2F6D158}" srcOrd="1" destOrd="0" parTransId="{AB4F5AEC-2E1A-8646-8790-8E957B6F912F}" sibTransId="{6F2B5C4B-5A0D-F749-9DE1-4067307C0D54}"/>
    <dgm:cxn modelId="{DBC2F51C-6979-2747-9157-049079E414EC}" type="presOf" srcId="{ED7BD557-1858-9F45-9A5A-F16503CEA776}" destId="{C81DB07F-59EC-EE4A-AAC9-A9978021ACA8}" srcOrd="0" destOrd="1" presId="urn:microsoft.com/office/officeart/2005/8/layout/process1"/>
    <dgm:cxn modelId="{985C3E1D-F20B-6C40-93FB-7D78582FEF60}" type="presOf" srcId="{C240A766-4C16-D74B-BC65-7200AC417047}" destId="{78D52CE0-E800-634A-ACB5-457355C9255A}" srcOrd="0" destOrd="1" presId="urn:microsoft.com/office/officeart/2005/8/layout/process1"/>
    <dgm:cxn modelId="{C1844422-F236-B94B-96CC-EA299B61238B}" srcId="{C240A766-4C16-D74B-BC65-7200AC417047}" destId="{C44742D0-FD78-6C47-A747-382B922B5E8D}" srcOrd="0" destOrd="0" parTransId="{61665F93-988C-7245-8359-E078C5A60E38}" sibTransId="{6A7F10C0-E855-8849-83D5-962D45E67190}"/>
    <dgm:cxn modelId="{1D847737-1334-2849-B8B9-9873400EE6FA}" type="presOf" srcId="{D2A9623E-88C8-9F4E-AEC6-FE726B3FBBB4}" destId="{C81DB07F-59EC-EE4A-AAC9-A9978021ACA8}" srcOrd="0" destOrd="0" presId="urn:microsoft.com/office/officeart/2005/8/layout/process1"/>
    <dgm:cxn modelId="{A0547B3B-D755-7F4B-B47E-21DB42961DDB}" srcId="{D2A9623E-88C8-9F4E-AEC6-FE726B3FBBB4}" destId="{ED7BD557-1858-9F45-9A5A-F16503CEA776}" srcOrd="0" destOrd="0" parTransId="{DDA0E677-2116-DC46-9A33-7D526D267534}" sibTransId="{AF0F33F9-996F-034B-A3EB-2501B3D1B44F}"/>
    <dgm:cxn modelId="{368B273C-77D1-8443-9DEC-4E49DFECB98C}" type="presOf" srcId="{B8741A49-3D6C-724C-A51F-C1F4236E9AA6}" destId="{CAFC0342-5F99-DE4F-A54C-B578CBEC290D}" srcOrd="0" destOrd="0" presId="urn:microsoft.com/office/officeart/2005/8/layout/process1"/>
    <dgm:cxn modelId="{DE6FFD3D-2B76-F94B-A45D-D4FDE215308E}" type="presOf" srcId="{B7064078-6829-0F41-9CDB-A3917560413B}" destId="{D7652037-922E-0D4E-9DAA-825EC753F2E5}" srcOrd="1" destOrd="0" presId="urn:microsoft.com/office/officeart/2005/8/layout/process1"/>
    <dgm:cxn modelId="{B499903F-2FAE-BD4B-BC4A-5DD9016E27B9}" type="presOf" srcId="{B334A292-D707-774C-9B63-80F50C2E596A}" destId="{9BD780F4-83AE-D34E-829C-E253955097EE}" srcOrd="0" destOrd="0" presId="urn:microsoft.com/office/officeart/2005/8/layout/process1"/>
    <dgm:cxn modelId="{E6AB204E-5C8E-9D45-AA6B-BC7D9D0611A8}" srcId="{B334A292-D707-774C-9B63-80F50C2E596A}" destId="{D2A9623E-88C8-9F4E-AEC6-FE726B3FBBB4}" srcOrd="2" destOrd="0" parTransId="{381CE01A-7DA4-EA43-8291-17274F70B97A}" sibTransId="{B8741A49-3D6C-724C-A51F-C1F4236E9AA6}"/>
    <dgm:cxn modelId="{3BD42356-5D44-294A-B60C-263ECF89CC8E}" type="presOf" srcId="{B8741A49-3D6C-724C-A51F-C1F4236E9AA6}" destId="{5FBFBDA0-549C-5A4F-A172-CE3FF30A1956}" srcOrd="1" destOrd="0" presId="urn:microsoft.com/office/officeart/2005/8/layout/process1"/>
    <dgm:cxn modelId="{0E908856-D7ED-134C-8FA5-FA6BDBDA1D9A}" type="presOf" srcId="{EAFFE523-914B-D34B-80A3-CB3EECFB6A0F}" destId="{4A342CE6-3BE6-4040-A90E-A675599AA164}" srcOrd="0" destOrd="4" presId="urn:microsoft.com/office/officeart/2005/8/layout/process1"/>
    <dgm:cxn modelId="{0EF36658-F582-F740-9C49-7768B5537FC3}" type="presOf" srcId="{5DB0A3BE-AC46-BC43-AB4F-B635718B28E5}" destId="{B99029FE-A7C9-7548-8C89-8C8470238D2E}" srcOrd="0" destOrd="2" presId="urn:microsoft.com/office/officeart/2005/8/layout/process1"/>
    <dgm:cxn modelId="{511FB85C-EA77-F841-95AE-AC63D4538293}" type="presOf" srcId="{4E7C3FFC-51F7-9248-9457-FB345B663660}" destId="{4A342CE6-3BE6-4040-A90E-A675599AA164}" srcOrd="0" destOrd="0" presId="urn:microsoft.com/office/officeart/2005/8/layout/process1"/>
    <dgm:cxn modelId="{E204B165-246B-0A40-8533-E984E4B6982E}" srcId="{B334A292-D707-774C-9B63-80F50C2E596A}" destId="{E23EA0DC-C41B-0C45-925C-8C56A83A08B1}" srcOrd="0" destOrd="0" parTransId="{70A79C79-CCB5-3645-96A3-1C1A15FEF874}" sibTransId="{5DA419D4-B616-A340-9472-B2C2739BD033}"/>
    <dgm:cxn modelId="{E5D38467-FDC5-9642-9A53-F2A7CD6A98F3}" srcId="{B334A292-D707-774C-9B63-80F50C2E596A}" destId="{4E7C3FFC-51F7-9248-9457-FB345B663660}" srcOrd="1" destOrd="0" parTransId="{C2A0D686-49CA-0D4B-BC62-323F14D72B28}" sibTransId="{B7064078-6829-0F41-9CDB-A3917560413B}"/>
    <dgm:cxn modelId="{CD846C72-17F1-0849-B2B0-957696468BE5}" type="presOf" srcId="{1D506334-696D-0D4D-A6CF-4524472A520E}" destId="{78D52CE0-E800-634A-ACB5-457355C9255A}" srcOrd="0" destOrd="4" presId="urn:microsoft.com/office/officeart/2005/8/layout/process1"/>
    <dgm:cxn modelId="{CC24B376-025A-5548-AAEC-5BBC0BC9B694}" type="presOf" srcId="{6923A5C2-021F-014C-B97B-30CD10ED102E}" destId="{B99029FE-A7C9-7548-8C89-8C8470238D2E}" srcOrd="0" destOrd="0" presId="urn:microsoft.com/office/officeart/2005/8/layout/process1"/>
    <dgm:cxn modelId="{88BDAB7F-A8B4-A642-82A5-05A3ECBF9039}" type="presOf" srcId="{00F29AC2-2F2F-6D42-9E63-6E284993A6ED}" destId="{4A342CE6-3BE6-4040-A90E-A675599AA164}" srcOrd="0" destOrd="3" presId="urn:microsoft.com/office/officeart/2005/8/layout/process1"/>
    <dgm:cxn modelId="{F2BD2E81-D85A-1149-85EC-C90FC54459E0}" srcId="{6923A5C2-021F-014C-B97B-30CD10ED102E}" destId="{5DB0A3BE-AC46-BC43-AB4F-B635718B28E5}" srcOrd="1" destOrd="0" parTransId="{AEEC1201-19B0-4048-91FB-EFD93E6964F2}" sibTransId="{F88B83CB-C89E-6841-88BA-17821875CDF3}"/>
    <dgm:cxn modelId="{A310AF88-E7E0-194B-BD98-85AC3C58A110}" srcId="{B334A292-D707-774C-9B63-80F50C2E596A}" destId="{6923A5C2-021F-014C-B97B-30CD10ED102E}" srcOrd="3" destOrd="0" parTransId="{A8075359-9E71-4549-8B28-95F6E763CDB9}" sibTransId="{16D27B4D-F893-2442-860E-54530374ADF5}"/>
    <dgm:cxn modelId="{CA622992-F657-AA43-9B94-BA8C46722447}" type="presOf" srcId="{333FACAB-4F73-C84B-B7F9-F03252FB91E3}" destId="{4A342CE6-3BE6-4040-A90E-A675599AA164}" srcOrd="0" destOrd="1" presId="urn:microsoft.com/office/officeart/2005/8/layout/process1"/>
    <dgm:cxn modelId="{5972D895-1DA5-454F-972D-ADD0C07A4667}" type="presOf" srcId="{5DA419D4-B616-A340-9472-B2C2739BD033}" destId="{500DB6D2-D5CC-D940-BEC1-081EA7311CAC}" srcOrd="1" destOrd="0" presId="urn:microsoft.com/office/officeart/2005/8/layout/process1"/>
    <dgm:cxn modelId="{F5886D98-180C-5649-B36B-463F5065A534}" type="presOf" srcId="{B7064078-6829-0F41-9CDB-A3917560413B}" destId="{C03753A8-B6DE-9F45-B735-D972F82C2DB3}" srcOrd="0" destOrd="0" presId="urn:microsoft.com/office/officeart/2005/8/layout/process1"/>
    <dgm:cxn modelId="{E4585B9E-4A51-BF41-9309-04A514C6B896}" type="presOf" srcId="{F29AC43D-F20D-1840-8773-7C5B1223A51F}" destId="{78D52CE0-E800-634A-ACB5-457355C9255A}" srcOrd="0" destOrd="3" presId="urn:microsoft.com/office/officeart/2005/8/layout/process1"/>
    <dgm:cxn modelId="{9B1E0FAA-1024-B74B-9A6E-A4F08F55E2CC}" srcId="{C240A766-4C16-D74B-BC65-7200AC417047}" destId="{F29AC43D-F20D-1840-8773-7C5B1223A51F}" srcOrd="1" destOrd="0" parTransId="{4930CCE8-99FE-0B4E-B80A-DC6331A9BFF6}" sibTransId="{63EC619F-0FE4-8A48-9785-7447812DC2C1}"/>
    <dgm:cxn modelId="{171FFBAC-C363-614C-B88C-471EB537E722}" type="presOf" srcId="{E23EA0DC-C41B-0C45-925C-8C56A83A08B1}" destId="{78D52CE0-E800-634A-ACB5-457355C9255A}" srcOrd="0" destOrd="0" presId="urn:microsoft.com/office/officeart/2005/8/layout/process1"/>
    <dgm:cxn modelId="{7EB0D4B3-2ADE-A541-B5D3-E4543E291A89}" type="presOf" srcId="{8CCC96E6-DE0C-B845-92A4-E7A8D5FA143C}" destId="{B99029FE-A7C9-7548-8C89-8C8470238D2E}" srcOrd="0" destOrd="1" presId="urn:microsoft.com/office/officeart/2005/8/layout/process1"/>
    <dgm:cxn modelId="{750F8EB7-3970-1744-8AC0-8B4845495B90}" type="presOf" srcId="{296C8BD0-DABC-9741-9D18-B06EA231F990}" destId="{C81DB07F-59EC-EE4A-AAC9-A9978021ACA8}" srcOrd="0" destOrd="2" presId="urn:microsoft.com/office/officeart/2005/8/layout/process1"/>
    <dgm:cxn modelId="{80F495B7-C55E-5C40-8D10-15CD65A0EAB0}" srcId="{E23EA0DC-C41B-0C45-925C-8C56A83A08B1}" destId="{C240A766-4C16-D74B-BC65-7200AC417047}" srcOrd="0" destOrd="0" parTransId="{6ED26C2E-83A2-E24D-8F66-44E072CA30A7}" sibTransId="{38F3F619-FF8B-BF46-9D39-047A84042A97}"/>
    <dgm:cxn modelId="{15F44AC6-213F-044C-9AA1-9844B9BC0013}" srcId="{D2A9623E-88C8-9F4E-AEC6-FE726B3FBBB4}" destId="{296C8BD0-DABC-9741-9D18-B06EA231F990}" srcOrd="1" destOrd="0" parTransId="{C9D5D1C0-0290-7B42-A8F3-26AE859D7B11}" sibTransId="{6CD98461-5646-EC4C-81E1-3D137C1E8006}"/>
    <dgm:cxn modelId="{87ECAFCB-96B2-7546-A0FC-8816F819238B}" srcId="{C240A766-4C16-D74B-BC65-7200AC417047}" destId="{1D506334-696D-0D4D-A6CF-4524472A520E}" srcOrd="2" destOrd="0" parTransId="{78EB18B6-2BB9-1C4A-822D-4B74CDCF7692}" sibTransId="{470C5380-D29A-D841-93E4-06B20B40A0C3}"/>
    <dgm:cxn modelId="{008142DC-741F-9A46-AC8D-73E6264C956A}" srcId="{6923A5C2-021F-014C-B97B-30CD10ED102E}" destId="{8CCC96E6-DE0C-B845-92A4-E7A8D5FA143C}" srcOrd="0" destOrd="0" parTransId="{AD2EAE36-3C91-0945-90E1-B1E0E68CD1FF}" sibTransId="{B99E20F1-B16C-CA47-BD81-E0614C7A0EE6}"/>
    <dgm:cxn modelId="{778A69E0-8145-754C-B779-7BF662EC2C1F}" srcId="{4E7C3FFC-51F7-9248-9457-FB345B663660}" destId="{EAFFE523-914B-D34B-80A3-CB3EECFB6A0F}" srcOrd="3" destOrd="0" parTransId="{2B94C45A-20AB-CF45-A688-D0191F90D2C8}" sibTransId="{386F52C3-1721-914A-9236-861F735062C8}"/>
    <dgm:cxn modelId="{D794CEE6-F853-284F-8798-EEEEF4DA3CCF}" type="presOf" srcId="{17C7BB7D-8D15-1B43-BE80-B9DCD2F6D158}" destId="{4A342CE6-3BE6-4040-A90E-A675599AA164}" srcOrd="0" destOrd="2" presId="urn:microsoft.com/office/officeart/2005/8/layout/process1"/>
    <dgm:cxn modelId="{42B0C1E7-44D9-1E46-A5A7-A3701086A1F4}" srcId="{4E7C3FFC-51F7-9248-9457-FB345B663660}" destId="{333FACAB-4F73-C84B-B7F9-F03252FB91E3}" srcOrd="0" destOrd="0" parTransId="{6B51A14E-8B73-5241-9F7A-5B17D1ED7932}" sibTransId="{A90CAB69-4771-F341-87EB-945D4FFF580A}"/>
    <dgm:cxn modelId="{0EFD24F0-30F1-7C42-896C-51982475D266}" type="presOf" srcId="{5DA419D4-B616-A340-9472-B2C2739BD033}" destId="{EC451836-7B15-9048-B390-4DE96EB47507}" srcOrd="0" destOrd="0" presId="urn:microsoft.com/office/officeart/2005/8/layout/process1"/>
    <dgm:cxn modelId="{160E5EFF-800F-A848-B69A-78684A24094F}" srcId="{4E7C3FFC-51F7-9248-9457-FB345B663660}" destId="{00F29AC2-2F2F-6D42-9E63-6E284993A6ED}" srcOrd="2" destOrd="0" parTransId="{43ABF25B-6C25-C240-9062-B8EBFCA10A90}" sibTransId="{301B8C1F-95F1-D348-9FDB-897E89EFC09D}"/>
    <dgm:cxn modelId="{E2CB0087-D8BC-5542-830A-D3F562247AE2}" type="presParOf" srcId="{9BD780F4-83AE-D34E-829C-E253955097EE}" destId="{78D52CE0-E800-634A-ACB5-457355C9255A}" srcOrd="0" destOrd="0" presId="urn:microsoft.com/office/officeart/2005/8/layout/process1"/>
    <dgm:cxn modelId="{7BEF3AE1-A99C-0049-B706-84B107847194}" type="presParOf" srcId="{9BD780F4-83AE-D34E-829C-E253955097EE}" destId="{EC451836-7B15-9048-B390-4DE96EB47507}" srcOrd="1" destOrd="0" presId="urn:microsoft.com/office/officeart/2005/8/layout/process1"/>
    <dgm:cxn modelId="{680EAD4D-36C2-6B44-B59F-B3462D56C597}" type="presParOf" srcId="{EC451836-7B15-9048-B390-4DE96EB47507}" destId="{500DB6D2-D5CC-D940-BEC1-081EA7311CAC}" srcOrd="0" destOrd="0" presId="urn:microsoft.com/office/officeart/2005/8/layout/process1"/>
    <dgm:cxn modelId="{25D20B98-C726-954C-97DE-FEF5FCC25B41}" type="presParOf" srcId="{9BD780F4-83AE-D34E-829C-E253955097EE}" destId="{4A342CE6-3BE6-4040-A90E-A675599AA164}" srcOrd="2" destOrd="0" presId="urn:microsoft.com/office/officeart/2005/8/layout/process1"/>
    <dgm:cxn modelId="{075C8B64-9E39-A34D-A704-1922C3213612}" type="presParOf" srcId="{9BD780F4-83AE-D34E-829C-E253955097EE}" destId="{C03753A8-B6DE-9F45-B735-D972F82C2DB3}" srcOrd="3" destOrd="0" presId="urn:microsoft.com/office/officeart/2005/8/layout/process1"/>
    <dgm:cxn modelId="{E2A20BE3-3E1A-9B4F-A17F-25F255125019}" type="presParOf" srcId="{C03753A8-B6DE-9F45-B735-D972F82C2DB3}" destId="{D7652037-922E-0D4E-9DAA-825EC753F2E5}" srcOrd="0" destOrd="0" presId="urn:microsoft.com/office/officeart/2005/8/layout/process1"/>
    <dgm:cxn modelId="{DFAE6ABD-616E-424B-A335-AAF7C57A49E9}" type="presParOf" srcId="{9BD780F4-83AE-D34E-829C-E253955097EE}" destId="{C81DB07F-59EC-EE4A-AAC9-A9978021ACA8}" srcOrd="4" destOrd="0" presId="urn:microsoft.com/office/officeart/2005/8/layout/process1"/>
    <dgm:cxn modelId="{45293EAF-EFCB-A849-9090-225D79D18197}" type="presParOf" srcId="{9BD780F4-83AE-D34E-829C-E253955097EE}" destId="{CAFC0342-5F99-DE4F-A54C-B578CBEC290D}" srcOrd="5" destOrd="0" presId="urn:microsoft.com/office/officeart/2005/8/layout/process1"/>
    <dgm:cxn modelId="{1C77E64C-7EE3-FA42-B913-90A67D5C3965}" type="presParOf" srcId="{CAFC0342-5F99-DE4F-A54C-B578CBEC290D}" destId="{5FBFBDA0-549C-5A4F-A172-CE3FF30A1956}" srcOrd="0" destOrd="0" presId="urn:microsoft.com/office/officeart/2005/8/layout/process1"/>
    <dgm:cxn modelId="{0D24B556-2C80-A542-9020-A7BB6FCA6A5C}" type="presParOf" srcId="{9BD780F4-83AE-D34E-829C-E253955097EE}" destId="{B99029FE-A7C9-7548-8C89-8C8470238D2E}"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5E594FF6-E6FF-E748-AD84-6D261E754F89}">
      <dgm:prSet phldrT="[Text]"/>
      <dgm:spPr/>
      <dgm:t>
        <a:bodyPr/>
        <a:lstStyle/>
        <a:p>
          <a:pPr algn="l"/>
          <a:r>
            <a:rPr lang="en-US">
              <a:latin typeface="Arial" panose="020B0604020202020204" pitchFamily="34" charset="0"/>
              <a:cs typeface="Arial" panose="020B0604020202020204" pitchFamily="34" charset="0"/>
            </a:rPr>
            <a:t>Receive event alert from RC Respond and acknowledge </a:t>
          </a:r>
        </a:p>
      </dgm:t>
    </dgm:pt>
    <dgm:pt modelId="{F66A64F3-858F-4E4A-A924-C62004CBF8CE}" type="parTrans" cxnId="{849F0F4C-EEDC-074E-ACBD-DDC6D0237565}">
      <dgm:prSet/>
      <dgm:spPr/>
      <dgm:t>
        <a:bodyPr/>
        <a:lstStyle/>
        <a:p>
          <a:pPr algn="l"/>
          <a:endParaRPr lang="en-US">
            <a:latin typeface="Arial" panose="020B0604020202020204" pitchFamily="34" charset="0"/>
            <a:cs typeface="Arial" panose="020B0604020202020204" pitchFamily="34" charset="0"/>
          </a:endParaRPr>
        </a:p>
      </dgm:t>
    </dgm:pt>
    <dgm:pt modelId="{4A3E0D35-449D-1246-B453-B1D435597EE1}" type="sibTrans" cxnId="{849F0F4C-EEDC-074E-ACBD-DDC6D0237565}">
      <dgm:prSet/>
      <dgm:spPr/>
      <dgm:t>
        <a:bodyPr/>
        <a:lstStyle/>
        <a:p>
          <a:pPr algn="l"/>
          <a:endParaRPr lang="en-US">
            <a:latin typeface="Arial" panose="020B0604020202020204" pitchFamily="34" charset="0"/>
            <a:cs typeface="Arial" panose="020B0604020202020204" pitchFamily="34" charset="0"/>
          </a:endParaRPr>
        </a:p>
      </dgm:t>
    </dgm:pt>
    <dgm:pt modelId="{9B96CCF8-AB31-6D49-8600-924B3CFB7313}">
      <dgm:prSet phldrT="[Text]"/>
      <dgm:spPr/>
      <dgm:t>
        <a:bodyPr/>
        <a:lstStyle/>
        <a:p>
          <a:pPr algn="l"/>
          <a:r>
            <a:rPr lang="en-US">
              <a:latin typeface="Arial" charset="0"/>
              <a:cs typeface="Arial" charset="0"/>
            </a:rPr>
            <a:t>Review details of event</a:t>
          </a:r>
          <a:endParaRPr lang="en-US">
            <a:latin typeface="Arial" panose="020B0604020202020204" pitchFamily="34" charset="0"/>
            <a:cs typeface="Arial" panose="020B0604020202020204" pitchFamily="34" charset="0"/>
          </a:endParaRPr>
        </a:p>
      </dgm:t>
    </dgm:pt>
    <dgm:pt modelId="{C6A748ED-33B8-8A45-B62D-CA3C8E68FC7D}" type="parTrans" cxnId="{EF248F4A-01AC-7742-9229-CC4646E9014A}">
      <dgm:prSet/>
      <dgm:spPr/>
      <dgm:t>
        <a:bodyPr/>
        <a:lstStyle/>
        <a:p>
          <a:pPr algn="l"/>
          <a:endParaRPr lang="en-US">
            <a:latin typeface="Arial" panose="020B0604020202020204" pitchFamily="34" charset="0"/>
            <a:cs typeface="Arial" panose="020B0604020202020204" pitchFamily="34" charset="0"/>
          </a:endParaRPr>
        </a:p>
      </dgm:t>
    </dgm:pt>
    <dgm:pt modelId="{07322D1A-34E5-D346-B845-0927EFD38413}" type="sibTrans" cxnId="{EF248F4A-01AC-7742-9229-CC4646E9014A}">
      <dgm:prSet/>
      <dgm:spPr/>
      <dgm:t>
        <a:bodyPr/>
        <a:lstStyle/>
        <a:p>
          <a:pPr algn="l"/>
          <a:endParaRPr lang="en-US">
            <a:latin typeface="Arial" panose="020B0604020202020204" pitchFamily="34" charset="0"/>
            <a:cs typeface="Arial" panose="020B0604020202020204" pitchFamily="34" charset="0"/>
          </a:endParaRPr>
        </a:p>
      </dgm:t>
    </dgm:pt>
    <dgm:pt modelId="{52202276-6165-7447-BEC3-7D0FEB0552E2}">
      <dgm:prSet phldrT="[Text]"/>
      <dgm:spPr/>
      <dgm:t>
        <a:bodyPr/>
        <a:lstStyle/>
        <a:p>
          <a:pPr algn="l"/>
          <a:r>
            <a:rPr lang="en-US">
              <a:latin typeface="Arial" panose="020B0604020202020204" pitchFamily="34" charset="0"/>
              <a:cs typeface="Arial" panose="020B0604020202020204" pitchFamily="34" charset="0"/>
            </a:rPr>
            <a:t>Evaluate event information: determine if Red Cross action is required</a:t>
          </a:r>
        </a:p>
      </dgm:t>
    </dgm:pt>
    <dgm:pt modelId="{E90008E6-72E3-AB4D-8916-9D6230E94DEB}" type="par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80C6F76C-2276-9741-B72E-34693EF3750F}" type="sib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DCDD17BA-80A3-2248-89CD-8E16A27C4851}">
      <dgm:prSet phldrT="[Text]"/>
      <dgm:spPr/>
      <dgm:t>
        <a:bodyPr/>
        <a:lstStyle/>
        <a:p>
          <a:pPr algn="l"/>
          <a:r>
            <a:rPr lang="en-US">
              <a:latin typeface="Arial" panose="020B0604020202020204" pitchFamily="34" charset="0"/>
              <a:cs typeface="Arial" panose="020B0604020202020204" pitchFamily="34" charset="0"/>
            </a:rPr>
            <a:t>Recruit a team based on responder availability using RC Respond.</a:t>
          </a:r>
        </a:p>
      </dgm:t>
    </dgm:pt>
    <dgm:pt modelId="{ECB51119-2949-8F4F-A69E-D12F8B4B917D}" type="parTrans" cxnId="{0AF17DBA-4661-3940-B7FA-C13D3187E58F}">
      <dgm:prSet/>
      <dgm:spPr/>
      <dgm:t>
        <a:bodyPr/>
        <a:lstStyle/>
        <a:p>
          <a:pPr algn="l"/>
          <a:endParaRPr lang="en-US">
            <a:latin typeface="Arial" panose="020B0604020202020204" pitchFamily="34" charset="0"/>
            <a:cs typeface="Arial" panose="020B0604020202020204" pitchFamily="34" charset="0"/>
          </a:endParaRPr>
        </a:p>
      </dgm:t>
    </dgm:pt>
    <dgm:pt modelId="{2F8FC773-1A5B-D541-A5FA-4BB04416159D}" type="sibTrans" cxnId="{0AF17DBA-4661-3940-B7FA-C13D3187E58F}">
      <dgm:prSet/>
      <dgm:spPr/>
      <dgm:t>
        <a:bodyPr/>
        <a:lstStyle/>
        <a:p>
          <a:pPr algn="l"/>
          <a:endParaRPr lang="en-US">
            <a:latin typeface="Arial" panose="020B0604020202020204" pitchFamily="34" charset="0"/>
            <a:cs typeface="Arial" panose="020B0604020202020204" pitchFamily="34" charset="0"/>
          </a:endParaRPr>
        </a:p>
      </dgm:t>
    </dgm:pt>
    <dgm:pt modelId="{AECC9709-85A5-E343-8B1E-EBF60DADCE5F}">
      <dgm:prSet phldrT="[Text]"/>
      <dgm:spPr/>
      <dgm:t>
        <a:bodyPr/>
        <a:lstStyle/>
        <a:p>
          <a:pPr algn="l"/>
          <a:r>
            <a:rPr lang="en-US">
              <a:latin typeface="Arial" panose="020B0604020202020204" pitchFamily="34" charset="0"/>
              <a:cs typeface="Arial" panose="020B0604020202020204" pitchFamily="34" charset="0"/>
            </a:rPr>
            <a:t>Confirm incident information with requesting agency.  Provide ETA of DAT on scene</a:t>
          </a:r>
        </a:p>
      </dgm:t>
    </dgm:pt>
    <dgm:pt modelId="{FF7F5B15-6C2A-D34C-85B4-7C11FA6AA7C5}" type="parTrans" cxnId="{F8B70C68-3340-154A-AF65-0E640D544C62}">
      <dgm:prSet/>
      <dgm:spPr/>
      <dgm:t>
        <a:bodyPr/>
        <a:lstStyle/>
        <a:p>
          <a:pPr algn="l"/>
          <a:endParaRPr lang="en-US">
            <a:latin typeface="Arial" panose="020B0604020202020204" pitchFamily="34" charset="0"/>
            <a:cs typeface="Arial" panose="020B0604020202020204" pitchFamily="34" charset="0"/>
          </a:endParaRPr>
        </a:p>
      </dgm:t>
    </dgm:pt>
    <dgm:pt modelId="{46B8C6D5-3E90-E345-A4B2-8AB66B4599B6}" type="sibTrans" cxnId="{F8B70C68-3340-154A-AF65-0E640D544C62}">
      <dgm:prSet/>
      <dgm:spPr/>
      <dgm:t>
        <a:bodyPr/>
        <a:lstStyle/>
        <a:p>
          <a:pPr algn="l"/>
          <a:endParaRPr lang="en-US">
            <a:latin typeface="Arial" panose="020B0604020202020204" pitchFamily="34" charset="0"/>
            <a:cs typeface="Arial" panose="020B0604020202020204" pitchFamily="34" charset="0"/>
          </a:endParaRPr>
        </a:p>
      </dgm:t>
    </dgm:pt>
    <dgm:pt modelId="{0CDB8348-6F57-D447-9250-2A7C24D1D6C7}">
      <dgm:prSet/>
      <dgm:spPr/>
      <dgm:t>
        <a:bodyPr/>
        <a:lstStyle/>
        <a:p>
          <a:pPr algn="l"/>
          <a:r>
            <a:rPr lang="en-US">
              <a:latin typeface="Arial" panose="020B0604020202020204" pitchFamily="34" charset="0"/>
              <a:cs typeface="Arial" panose="020B0604020202020204" pitchFamily="34" charset="0"/>
            </a:rPr>
            <a:t>Contact requesting agency or caller if insufficient information to decide</a:t>
          </a:r>
        </a:p>
      </dgm:t>
    </dgm:pt>
    <dgm:pt modelId="{58CEAAB9-56E8-E641-B7B3-3AF8E5947AF3}" type="parTrans" cxnId="{1FD900AA-EA65-6443-8FA2-9154117CB6B7}">
      <dgm:prSet/>
      <dgm:spPr/>
      <dgm:t>
        <a:bodyPr/>
        <a:lstStyle/>
        <a:p>
          <a:pPr algn="l"/>
          <a:endParaRPr lang="en-US"/>
        </a:p>
      </dgm:t>
    </dgm:pt>
    <dgm:pt modelId="{62A6A8D0-1580-7747-A8E3-81EFC9B45E7E}" type="sibTrans" cxnId="{1FD900AA-EA65-6443-8FA2-9154117CB6B7}">
      <dgm:prSet/>
      <dgm:spPr/>
      <dgm:t>
        <a:bodyPr/>
        <a:lstStyle/>
        <a:p>
          <a:pPr algn="l"/>
          <a:endParaRPr lang="en-US"/>
        </a:p>
      </dgm:t>
    </dgm:pt>
    <dgm:pt modelId="{06B465A5-BDBC-014D-B7EE-E9E79F320CA9}">
      <dgm:prSet/>
      <dgm:spPr/>
      <dgm:t>
        <a:bodyPr/>
        <a:lstStyle/>
        <a:p>
          <a:pPr algn="l"/>
          <a:r>
            <a:rPr lang="en-US">
              <a:latin typeface="Arial" panose="020B0604020202020204" pitchFamily="34" charset="0"/>
              <a:cs typeface="Arial" panose="020B0604020202020204" pitchFamily="34" charset="0"/>
            </a:rPr>
            <a:t>Monitor On-Scene arrivals of DAT members</a:t>
          </a:r>
        </a:p>
      </dgm:t>
    </dgm:pt>
    <dgm:pt modelId="{3C4341CD-038C-8E45-911F-C088BA2838D4}" type="parTrans" cxnId="{9B4646E4-8869-5A49-ABC0-CEB4E60770AB}">
      <dgm:prSet/>
      <dgm:spPr/>
      <dgm:t>
        <a:bodyPr/>
        <a:lstStyle/>
        <a:p>
          <a:pPr algn="l"/>
          <a:endParaRPr lang="en-US"/>
        </a:p>
      </dgm:t>
    </dgm:pt>
    <dgm:pt modelId="{3C697A47-FB30-9444-8B2C-08BD7545CD5F}" type="sibTrans" cxnId="{9B4646E4-8869-5A49-ABC0-CEB4E60770AB}">
      <dgm:prSet/>
      <dgm:spPr/>
      <dgm:t>
        <a:bodyPr/>
        <a:lstStyle/>
        <a:p>
          <a:pPr algn="l"/>
          <a:endParaRPr lang="en-US"/>
        </a:p>
      </dgm:t>
    </dgm:pt>
    <dgm:pt modelId="{A9C2DEBC-E875-5C41-B511-72B5759C4000}">
      <dgm:prSet/>
      <dgm:spPr/>
      <dgm:t>
        <a:bodyPr/>
        <a:lstStyle/>
        <a:p>
          <a:pPr algn="l"/>
          <a:r>
            <a:rPr lang="en-US">
              <a:latin typeface="Arial" charset="0"/>
              <a:cs typeface="Arial" charset="0"/>
            </a:rPr>
            <a:t>Work with  with on-scene DAT leadership during the response </a:t>
          </a:r>
        </a:p>
      </dgm:t>
    </dgm:pt>
    <dgm:pt modelId="{22CC23AD-1AEC-DB4C-892E-CC141ECED27D}" type="parTrans" cxnId="{1381FB40-8A40-F244-B802-8E7D3E8150AB}">
      <dgm:prSet/>
      <dgm:spPr/>
      <dgm:t>
        <a:bodyPr/>
        <a:lstStyle/>
        <a:p>
          <a:pPr algn="l"/>
          <a:endParaRPr lang="en-US"/>
        </a:p>
      </dgm:t>
    </dgm:pt>
    <dgm:pt modelId="{CCE7EA4B-1209-DA41-8BD9-91AE6019DA6B}" type="sibTrans" cxnId="{1381FB40-8A40-F244-B802-8E7D3E8150AB}">
      <dgm:prSet/>
      <dgm:spPr/>
      <dgm:t>
        <a:bodyPr/>
        <a:lstStyle/>
        <a:p>
          <a:pPr algn="l"/>
          <a:endParaRPr lang="en-US"/>
        </a:p>
      </dgm:t>
    </dgm:pt>
    <dgm:pt modelId="{29B7CCC8-C5E0-444B-923A-C62F0CBFAE7A}">
      <dgm:prSet/>
      <dgm:spPr/>
      <dgm:t>
        <a:bodyPr/>
        <a:lstStyle/>
        <a:p>
          <a:pPr algn="l"/>
          <a:r>
            <a:rPr lang="en-US">
              <a:latin typeface="Arial" panose="020B0604020202020204" pitchFamily="34" charset="0"/>
              <a:cs typeface="Arial" panose="020B0604020202020204" pitchFamily="34" charset="0"/>
            </a:rPr>
            <a:t>Update incident details in RC Respond as appropriate</a:t>
          </a:r>
        </a:p>
      </dgm:t>
    </dgm:pt>
    <dgm:pt modelId="{54220A33-311D-9D4A-9172-019323D73671}" type="parTrans" cxnId="{A74DDA0E-F7D4-404E-9263-0AFDB2E58EFF}">
      <dgm:prSet/>
      <dgm:spPr/>
      <dgm:t>
        <a:bodyPr/>
        <a:lstStyle/>
        <a:p>
          <a:pPr algn="l"/>
          <a:endParaRPr lang="en-US"/>
        </a:p>
      </dgm:t>
    </dgm:pt>
    <dgm:pt modelId="{C9AD26B9-974E-1441-B50A-5F690E0B9F0F}" type="sibTrans" cxnId="{A74DDA0E-F7D4-404E-9263-0AFDB2E58EFF}">
      <dgm:prSet/>
      <dgm:spPr/>
      <dgm:t>
        <a:bodyPr/>
        <a:lstStyle/>
        <a:p>
          <a:pPr algn="l"/>
          <a:endParaRPr lang="en-US"/>
        </a:p>
      </dgm:t>
    </dgm:pt>
    <dgm:pt modelId="{0739B7CD-BF18-0949-979B-FBABBE892722}">
      <dgm:prSet/>
      <dgm:spPr/>
      <dgm:t>
        <a:bodyPr/>
        <a:lstStyle/>
        <a:p>
          <a:pPr algn="l"/>
          <a:r>
            <a:rPr lang="en-US">
              <a:latin typeface="Arial" charset="0"/>
              <a:cs typeface="Arial" charset="0"/>
            </a:rPr>
            <a:t>Ensure all DAT responders have safely left scene at end of response</a:t>
          </a:r>
        </a:p>
      </dgm:t>
    </dgm:pt>
    <dgm:pt modelId="{D02DED07-7A00-7B49-99F4-4516F6F50A89}" type="parTrans" cxnId="{D22206DC-FC05-304C-B0F1-AEC810C041B2}">
      <dgm:prSet/>
      <dgm:spPr/>
      <dgm:t>
        <a:bodyPr/>
        <a:lstStyle/>
        <a:p>
          <a:pPr algn="l"/>
          <a:endParaRPr lang="en-US"/>
        </a:p>
      </dgm:t>
    </dgm:pt>
    <dgm:pt modelId="{5AD6EAE9-75C8-E849-A947-442AE39390A7}" type="sibTrans" cxnId="{D22206DC-FC05-304C-B0F1-AEC810C041B2}">
      <dgm:prSet/>
      <dgm:spPr/>
      <dgm:t>
        <a:bodyPr/>
        <a:lstStyle/>
        <a:p>
          <a:pPr algn="l"/>
          <a:endParaRPr lang="en-US"/>
        </a:p>
      </dgm:t>
    </dgm:pt>
    <dgm:pt modelId="{6503D503-3120-984A-AD41-596E218E4E58}">
      <dgm:prSet/>
      <dgm:spPr/>
      <dgm:t>
        <a:bodyPr/>
        <a:lstStyle/>
        <a:p>
          <a:pPr algn="l"/>
          <a:r>
            <a:rPr lang="en-US">
              <a:latin typeface="Arial" panose="020B0604020202020204" pitchFamily="34" charset="0"/>
              <a:cs typeface="Arial" panose="020B0604020202020204" pitchFamily="34" charset="0"/>
            </a:rPr>
            <a:t>Mark the event “Complete” in RC Respond</a:t>
          </a:r>
        </a:p>
      </dgm:t>
    </dgm:pt>
    <dgm:pt modelId="{B21259C4-E0DB-0E41-A68B-F598FEB7BFD3}" type="parTrans" cxnId="{B7C0DD32-73DB-7041-9A42-B3030BFA0A13}">
      <dgm:prSet/>
      <dgm:spPr/>
      <dgm:t>
        <a:bodyPr/>
        <a:lstStyle/>
        <a:p>
          <a:pPr algn="l"/>
          <a:endParaRPr lang="en-US"/>
        </a:p>
      </dgm:t>
    </dgm:pt>
    <dgm:pt modelId="{6B3A9497-E57F-D64B-99C3-2F315CF253D2}" type="sibTrans" cxnId="{B7C0DD32-73DB-7041-9A42-B3030BFA0A13}">
      <dgm:prSet/>
      <dgm:spPr/>
      <dgm:t>
        <a:bodyPr/>
        <a:lstStyle/>
        <a:p>
          <a:pPr algn="l"/>
          <a:endParaRPr lang="en-US"/>
        </a:p>
      </dgm:t>
    </dgm:pt>
    <dgm:pt modelId="{89B15220-8CF4-DD4B-ADBB-D1A0797760D5}" type="pres">
      <dgm:prSet presAssocID="{6A7A28B3-788C-0B4A-8EEC-1E46AAD4A6C4}" presName="Name0" presStyleCnt="0">
        <dgm:presLayoutVars>
          <dgm:dir/>
          <dgm:resizeHandles val="exact"/>
        </dgm:presLayoutVars>
      </dgm:prSet>
      <dgm:spPr/>
    </dgm:pt>
    <dgm:pt modelId="{F5ADAD41-3599-2A40-8F73-41EFA9A00D51}" type="pres">
      <dgm:prSet presAssocID="{5E594FF6-E6FF-E748-AD84-6D261E754F89}" presName="node" presStyleLbl="node1" presStyleIdx="0" presStyleCnt="11">
        <dgm:presLayoutVars>
          <dgm:bulletEnabled val="1"/>
        </dgm:presLayoutVars>
      </dgm:prSet>
      <dgm:spPr/>
    </dgm:pt>
    <dgm:pt modelId="{C96E9119-F792-FD47-A71F-8FC87F675C76}" type="pres">
      <dgm:prSet presAssocID="{4A3E0D35-449D-1246-B453-B1D435597EE1}" presName="sibTrans" presStyleLbl="sibTrans1D1" presStyleIdx="0" presStyleCnt="10"/>
      <dgm:spPr/>
    </dgm:pt>
    <dgm:pt modelId="{2DE7F3C6-8F07-D84C-9A16-A4A9228D636C}" type="pres">
      <dgm:prSet presAssocID="{4A3E0D35-449D-1246-B453-B1D435597EE1}" presName="connectorText" presStyleLbl="sibTrans1D1" presStyleIdx="0" presStyleCnt="10"/>
      <dgm:spPr/>
    </dgm:pt>
    <dgm:pt modelId="{32C6C6F9-D46A-8649-957F-D1E2C1C289AF}" type="pres">
      <dgm:prSet presAssocID="{9B96CCF8-AB31-6D49-8600-924B3CFB7313}" presName="node" presStyleLbl="node1" presStyleIdx="1" presStyleCnt="11">
        <dgm:presLayoutVars>
          <dgm:bulletEnabled val="1"/>
        </dgm:presLayoutVars>
      </dgm:prSet>
      <dgm:spPr/>
    </dgm:pt>
    <dgm:pt modelId="{66BA2B5F-68B4-DD4C-84FE-446B68F464F2}" type="pres">
      <dgm:prSet presAssocID="{07322D1A-34E5-D346-B845-0927EFD38413}" presName="sibTrans" presStyleLbl="sibTrans1D1" presStyleIdx="1" presStyleCnt="10"/>
      <dgm:spPr/>
    </dgm:pt>
    <dgm:pt modelId="{956B4889-AE5A-5446-AA65-AC989CFCEE12}" type="pres">
      <dgm:prSet presAssocID="{07322D1A-34E5-D346-B845-0927EFD38413}" presName="connectorText" presStyleLbl="sibTrans1D1" presStyleIdx="1" presStyleCnt="10"/>
      <dgm:spPr/>
    </dgm:pt>
    <dgm:pt modelId="{480B0604-13F5-5F4D-88E2-379813222FE6}" type="pres">
      <dgm:prSet presAssocID="{52202276-6165-7447-BEC3-7D0FEB0552E2}" presName="node" presStyleLbl="node1" presStyleIdx="2" presStyleCnt="11">
        <dgm:presLayoutVars>
          <dgm:bulletEnabled val="1"/>
        </dgm:presLayoutVars>
      </dgm:prSet>
      <dgm:spPr/>
    </dgm:pt>
    <dgm:pt modelId="{770F23D7-BF45-5048-A3A6-556B759CDEE9}" type="pres">
      <dgm:prSet presAssocID="{80C6F76C-2276-9741-B72E-34693EF3750F}" presName="sibTrans" presStyleLbl="sibTrans1D1" presStyleIdx="2" presStyleCnt="10"/>
      <dgm:spPr/>
    </dgm:pt>
    <dgm:pt modelId="{0580F1A1-291E-2240-93AB-68E339375064}" type="pres">
      <dgm:prSet presAssocID="{80C6F76C-2276-9741-B72E-34693EF3750F}" presName="connectorText" presStyleLbl="sibTrans1D1" presStyleIdx="2" presStyleCnt="10"/>
      <dgm:spPr/>
    </dgm:pt>
    <dgm:pt modelId="{687B290F-7963-E146-8FAA-C4820CFE031F}" type="pres">
      <dgm:prSet presAssocID="{0CDB8348-6F57-D447-9250-2A7C24D1D6C7}" presName="node" presStyleLbl="node1" presStyleIdx="3" presStyleCnt="11">
        <dgm:presLayoutVars>
          <dgm:bulletEnabled val="1"/>
        </dgm:presLayoutVars>
      </dgm:prSet>
      <dgm:spPr/>
    </dgm:pt>
    <dgm:pt modelId="{8EA6273E-DA98-8348-80D8-9D308CABA944}" type="pres">
      <dgm:prSet presAssocID="{62A6A8D0-1580-7747-A8E3-81EFC9B45E7E}" presName="sibTrans" presStyleLbl="sibTrans1D1" presStyleIdx="3" presStyleCnt="10"/>
      <dgm:spPr/>
    </dgm:pt>
    <dgm:pt modelId="{D90D0505-15B0-344E-B73D-D594F5A54CA6}" type="pres">
      <dgm:prSet presAssocID="{62A6A8D0-1580-7747-A8E3-81EFC9B45E7E}" presName="connectorText" presStyleLbl="sibTrans1D1" presStyleIdx="3" presStyleCnt="10"/>
      <dgm:spPr/>
    </dgm:pt>
    <dgm:pt modelId="{BEEC24B1-C57D-304C-843E-D5117E28711E}" type="pres">
      <dgm:prSet presAssocID="{DCDD17BA-80A3-2248-89CD-8E16A27C4851}" presName="node" presStyleLbl="node1" presStyleIdx="4" presStyleCnt="11">
        <dgm:presLayoutVars>
          <dgm:bulletEnabled val="1"/>
        </dgm:presLayoutVars>
      </dgm:prSet>
      <dgm:spPr/>
    </dgm:pt>
    <dgm:pt modelId="{852EF005-8CE4-CA43-AABC-4FECCEA89BC5}" type="pres">
      <dgm:prSet presAssocID="{2F8FC773-1A5B-D541-A5FA-4BB04416159D}" presName="sibTrans" presStyleLbl="sibTrans1D1" presStyleIdx="4" presStyleCnt="10"/>
      <dgm:spPr/>
    </dgm:pt>
    <dgm:pt modelId="{87392397-F75F-F848-B3A2-286791DD568C}" type="pres">
      <dgm:prSet presAssocID="{2F8FC773-1A5B-D541-A5FA-4BB04416159D}" presName="connectorText" presStyleLbl="sibTrans1D1" presStyleIdx="4" presStyleCnt="10"/>
      <dgm:spPr/>
    </dgm:pt>
    <dgm:pt modelId="{63850B22-0FEB-FB4D-8AA4-758A8D1BC3BF}" type="pres">
      <dgm:prSet presAssocID="{AECC9709-85A5-E343-8B1E-EBF60DADCE5F}" presName="node" presStyleLbl="node1" presStyleIdx="5" presStyleCnt="11">
        <dgm:presLayoutVars>
          <dgm:bulletEnabled val="1"/>
        </dgm:presLayoutVars>
      </dgm:prSet>
      <dgm:spPr/>
    </dgm:pt>
    <dgm:pt modelId="{A43FA50F-7B32-5B4C-9C92-02A488F77F24}" type="pres">
      <dgm:prSet presAssocID="{46B8C6D5-3E90-E345-A4B2-8AB66B4599B6}" presName="sibTrans" presStyleLbl="sibTrans1D1" presStyleIdx="5" presStyleCnt="10"/>
      <dgm:spPr/>
    </dgm:pt>
    <dgm:pt modelId="{6E378342-52D9-D947-95DF-8780F8DF19BB}" type="pres">
      <dgm:prSet presAssocID="{46B8C6D5-3E90-E345-A4B2-8AB66B4599B6}" presName="connectorText" presStyleLbl="sibTrans1D1" presStyleIdx="5" presStyleCnt="10"/>
      <dgm:spPr/>
    </dgm:pt>
    <dgm:pt modelId="{6B03702F-B6DA-FA41-9CF0-0F8E3843F412}" type="pres">
      <dgm:prSet presAssocID="{06B465A5-BDBC-014D-B7EE-E9E79F320CA9}" presName="node" presStyleLbl="node1" presStyleIdx="6" presStyleCnt="11">
        <dgm:presLayoutVars>
          <dgm:bulletEnabled val="1"/>
        </dgm:presLayoutVars>
      </dgm:prSet>
      <dgm:spPr/>
    </dgm:pt>
    <dgm:pt modelId="{D6639ACA-3987-7B4D-B7B9-1B03F49917AB}" type="pres">
      <dgm:prSet presAssocID="{3C697A47-FB30-9444-8B2C-08BD7545CD5F}" presName="sibTrans" presStyleLbl="sibTrans1D1" presStyleIdx="6" presStyleCnt="10"/>
      <dgm:spPr/>
    </dgm:pt>
    <dgm:pt modelId="{9451060B-33C8-D145-BDFA-B1AE68918D24}" type="pres">
      <dgm:prSet presAssocID="{3C697A47-FB30-9444-8B2C-08BD7545CD5F}" presName="connectorText" presStyleLbl="sibTrans1D1" presStyleIdx="6" presStyleCnt="10"/>
      <dgm:spPr/>
    </dgm:pt>
    <dgm:pt modelId="{F259EA7C-4D95-8840-83C5-72EEA5A87A74}" type="pres">
      <dgm:prSet presAssocID="{A9C2DEBC-E875-5C41-B511-72B5759C4000}" presName="node" presStyleLbl="node1" presStyleIdx="7" presStyleCnt="11">
        <dgm:presLayoutVars>
          <dgm:bulletEnabled val="1"/>
        </dgm:presLayoutVars>
      </dgm:prSet>
      <dgm:spPr/>
    </dgm:pt>
    <dgm:pt modelId="{947FA917-47A5-3043-8A46-8297CCD67821}" type="pres">
      <dgm:prSet presAssocID="{CCE7EA4B-1209-DA41-8BD9-91AE6019DA6B}" presName="sibTrans" presStyleLbl="sibTrans1D1" presStyleIdx="7" presStyleCnt="10"/>
      <dgm:spPr/>
    </dgm:pt>
    <dgm:pt modelId="{07DBFD94-19BE-904C-BC55-1FCABC3951C3}" type="pres">
      <dgm:prSet presAssocID="{CCE7EA4B-1209-DA41-8BD9-91AE6019DA6B}" presName="connectorText" presStyleLbl="sibTrans1D1" presStyleIdx="7" presStyleCnt="10"/>
      <dgm:spPr/>
    </dgm:pt>
    <dgm:pt modelId="{48CAA1A8-0EBD-4445-BD1A-5DFF5274458D}" type="pres">
      <dgm:prSet presAssocID="{29B7CCC8-C5E0-444B-923A-C62F0CBFAE7A}" presName="node" presStyleLbl="node1" presStyleIdx="8" presStyleCnt="11">
        <dgm:presLayoutVars>
          <dgm:bulletEnabled val="1"/>
        </dgm:presLayoutVars>
      </dgm:prSet>
      <dgm:spPr/>
    </dgm:pt>
    <dgm:pt modelId="{0AB4CF29-30BB-A146-8441-247AF71B9E51}" type="pres">
      <dgm:prSet presAssocID="{C9AD26B9-974E-1441-B50A-5F690E0B9F0F}" presName="sibTrans" presStyleLbl="sibTrans1D1" presStyleIdx="8" presStyleCnt="10"/>
      <dgm:spPr/>
    </dgm:pt>
    <dgm:pt modelId="{EA71750A-B815-2D42-9B60-2FFBCB78591E}" type="pres">
      <dgm:prSet presAssocID="{C9AD26B9-974E-1441-B50A-5F690E0B9F0F}" presName="connectorText" presStyleLbl="sibTrans1D1" presStyleIdx="8" presStyleCnt="10"/>
      <dgm:spPr/>
    </dgm:pt>
    <dgm:pt modelId="{E2F8EAF4-E485-A74B-B5C2-2B5541DBA1EE}" type="pres">
      <dgm:prSet presAssocID="{0739B7CD-BF18-0949-979B-FBABBE892722}" presName="node" presStyleLbl="node1" presStyleIdx="9" presStyleCnt="11">
        <dgm:presLayoutVars>
          <dgm:bulletEnabled val="1"/>
        </dgm:presLayoutVars>
      </dgm:prSet>
      <dgm:spPr/>
    </dgm:pt>
    <dgm:pt modelId="{6C453EAC-276A-B745-A59C-B179ABCEB4C4}" type="pres">
      <dgm:prSet presAssocID="{5AD6EAE9-75C8-E849-A947-442AE39390A7}" presName="sibTrans" presStyleLbl="sibTrans1D1" presStyleIdx="9" presStyleCnt="10"/>
      <dgm:spPr/>
    </dgm:pt>
    <dgm:pt modelId="{A4FFBD5D-DCC2-B74B-9B36-5684A711E2E0}" type="pres">
      <dgm:prSet presAssocID="{5AD6EAE9-75C8-E849-A947-442AE39390A7}" presName="connectorText" presStyleLbl="sibTrans1D1" presStyleIdx="9" presStyleCnt="10"/>
      <dgm:spPr/>
    </dgm:pt>
    <dgm:pt modelId="{1C72B5C8-EB79-8641-9D20-114B7A1CD85D}" type="pres">
      <dgm:prSet presAssocID="{6503D503-3120-984A-AD41-596E218E4E58}" presName="node" presStyleLbl="node1" presStyleIdx="10" presStyleCnt="11">
        <dgm:presLayoutVars>
          <dgm:bulletEnabled val="1"/>
        </dgm:presLayoutVars>
      </dgm:prSet>
      <dgm:spPr/>
    </dgm:pt>
  </dgm:ptLst>
  <dgm:cxnLst>
    <dgm:cxn modelId="{A74DDA0E-F7D4-404E-9263-0AFDB2E58EFF}" srcId="{6A7A28B3-788C-0B4A-8EEC-1E46AAD4A6C4}" destId="{29B7CCC8-C5E0-444B-923A-C62F0CBFAE7A}" srcOrd="8" destOrd="0" parTransId="{54220A33-311D-9D4A-9172-019323D73671}" sibTransId="{C9AD26B9-974E-1441-B50A-5F690E0B9F0F}"/>
    <dgm:cxn modelId="{032BC520-3AF0-0243-8F3B-78D9906C6608}" type="presOf" srcId="{07322D1A-34E5-D346-B845-0927EFD38413}" destId="{956B4889-AE5A-5446-AA65-AC989CFCEE12}" srcOrd="1" destOrd="0" presId="urn:microsoft.com/office/officeart/2005/8/layout/bProcess3"/>
    <dgm:cxn modelId="{74DB4824-5955-8C4E-AC98-6CA30376A366}" type="presOf" srcId="{2F8FC773-1A5B-D541-A5FA-4BB04416159D}" destId="{852EF005-8CE4-CA43-AABC-4FECCEA89BC5}" srcOrd="0" destOrd="0" presId="urn:microsoft.com/office/officeart/2005/8/layout/bProcess3"/>
    <dgm:cxn modelId="{C2AF0929-FAB2-BD40-BABE-58AB54C252D3}" type="presOf" srcId="{DCDD17BA-80A3-2248-89CD-8E16A27C4851}" destId="{BEEC24B1-C57D-304C-843E-D5117E28711E}" srcOrd="0" destOrd="0" presId="urn:microsoft.com/office/officeart/2005/8/layout/bProcess3"/>
    <dgm:cxn modelId="{CBE31829-D262-064E-89A7-1A874B5B0FFD}" type="presOf" srcId="{6A7A28B3-788C-0B4A-8EEC-1E46AAD4A6C4}" destId="{89B15220-8CF4-DD4B-ADBB-D1A0797760D5}" srcOrd="0" destOrd="0" presId="urn:microsoft.com/office/officeart/2005/8/layout/bProcess3"/>
    <dgm:cxn modelId="{A5CB262D-B6FA-AA4B-8B3B-AEDF3354189D}" type="presOf" srcId="{52202276-6165-7447-BEC3-7D0FEB0552E2}" destId="{480B0604-13F5-5F4D-88E2-379813222FE6}" srcOrd="0" destOrd="0" presId="urn:microsoft.com/office/officeart/2005/8/layout/bProcess3"/>
    <dgm:cxn modelId="{66DDFF31-FBE4-EE46-A3F3-EB91EBBB9F4D}" type="presOf" srcId="{6503D503-3120-984A-AD41-596E218E4E58}" destId="{1C72B5C8-EB79-8641-9D20-114B7A1CD85D}" srcOrd="0" destOrd="0" presId="urn:microsoft.com/office/officeart/2005/8/layout/bProcess3"/>
    <dgm:cxn modelId="{B7C0DD32-73DB-7041-9A42-B3030BFA0A13}" srcId="{6A7A28B3-788C-0B4A-8EEC-1E46AAD4A6C4}" destId="{6503D503-3120-984A-AD41-596E218E4E58}" srcOrd="10" destOrd="0" parTransId="{B21259C4-E0DB-0E41-A68B-F598FEB7BFD3}" sibTransId="{6B3A9497-E57F-D64B-99C3-2F315CF253D2}"/>
    <dgm:cxn modelId="{2A33B33B-C881-7D41-B8DB-F502967C3E8C}" type="presOf" srcId="{46B8C6D5-3E90-E345-A4B2-8AB66B4599B6}" destId="{6E378342-52D9-D947-95DF-8780F8DF19BB}" srcOrd="1" destOrd="0" presId="urn:microsoft.com/office/officeart/2005/8/layout/bProcess3"/>
    <dgm:cxn modelId="{1381FB40-8A40-F244-B802-8E7D3E8150AB}" srcId="{6A7A28B3-788C-0B4A-8EEC-1E46AAD4A6C4}" destId="{A9C2DEBC-E875-5C41-B511-72B5759C4000}" srcOrd="7" destOrd="0" parTransId="{22CC23AD-1AEC-DB4C-892E-CC141ECED27D}" sibTransId="{CCE7EA4B-1209-DA41-8BD9-91AE6019DA6B}"/>
    <dgm:cxn modelId="{9B962043-3076-774A-B37E-AFBFF9456071}" type="presOf" srcId="{A9C2DEBC-E875-5C41-B511-72B5759C4000}" destId="{F259EA7C-4D95-8840-83C5-72EEA5A87A74}" srcOrd="0" destOrd="0" presId="urn:microsoft.com/office/officeart/2005/8/layout/bProcess3"/>
    <dgm:cxn modelId="{2C36B543-EE13-0645-A2C3-15B02D0C06AE}" type="presOf" srcId="{62A6A8D0-1580-7747-A8E3-81EFC9B45E7E}" destId="{D90D0505-15B0-344E-B73D-D594F5A54CA6}" srcOrd="1" destOrd="0" presId="urn:microsoft.com/office/officeart/2005/8/layout/bProcess3"/>
    <dgm:cxn modelId="{96955D46-ED9D-574E-A7EC-30FE985AE974}" type="presOf" srcId="{3C697A47-FB30-9444-8B2C-08BD7545CD5F}" destId="{9451060B-33C8-D145-BDFA-B1AE68918D24}" srcOrd="1" destOrd="0" presId="urn:microsoft.com/office/officeart/2005/8/layout/bProcess3"/>
    <dgm:cxn modelId="{7E6A2149-05F9-B747-9BF8-003E8EBD0C51}" type="presOf" srcId="{80C6F76C-2276-9741-B72E-34693EF3750F}" destId="{770F23D7-BF45-5048-A3A6-556B759CDEE9}" srcOrd="0" destOrd="0" presId="urn:microsoft.com/office/officeart/2005/8/layout/bProcess3"/>
    <dgm:cxn modelId="{EF248F4A-01AC-7742-9229-CC4646E9014A}" srcId="{6A7A28B3-788C-0B4A-8EEC-1E46AAD4A6C4}" destId="{9B96CCF8-AB31-6D49-8600-924B3CFB7313}" srcOrd="1" destOrd="0" parTransId="{C6A748ED-33B8-8A45-B62D-CA3C8E68FC7D}" sibTransId="{07322D1A-34E5-D346-B845-0927EFD38413}"/>
    <dgm:cxn modelId="{849F0F4C-EEDC-074E-ACBD-DDC6D0237565}" srcId="{6A7A28B3-788C-0B4A-8EEC-1E46AAD4A6C4}" destId="{5E594FF6-E6FF-E748-AD84-6D261E754F89}" srcOrd="0" destOrd="0" parTransId="{F66A64F3-858F-4E4A-A924-C62004CBF8CE}" sibTransId="{4A3E0D35-449D-1246-B453-B1D435597EE1}"/>
    <dgm:cxn modelId="{E8FB9C50-E54C-E945-99D2-D000644C2F7B}" type="presOf" srcId="{0739B7CD-BF18-0949-979B-FBABBE892722}" destId="{E2F8EAF4-E485-A74B-B5C2-2B5541DBA1EE}" srcOrd="0" destOrd="0" presId="urn:microsoft.com/office/officeart/2005/8/layout/bProcess3"/>
    <dgm:cxn modelId="{C9D8775A-CC6B-1B43-AB6F-561DA66F5C0E}" type="presOf" srcId="{46B8C6D5-3E90-E345-A4B2-8AB66B4599B6}" destId="{A43FA50F-7B32-5B4C-9C92-02A488F77F24}" srcOrd="0" destOrd="0" presId="urn:microsoft.com/office/officeart/2005/8/layout/bProcess3"/>
    <dgm:cxn modelId="{F8B70C68-3340-154A-AF65-0E640D544C62}" srcId="{6A7A28B3-788C-0B4A-8EEC-1E46AAD4A6C4}" destId="{AECC9709-85A5-E343-8B1E-EBF60DADCE5F}" srcOrd="5" destOrd="0" parTransId="{FF7F5B15-6C2A-D34C-85B4-7C11FA6AA7C5}" sibTransId="{46B8C6D5-3E90-E345-A4B2-8AB66B4599B6}"/>
    <dgm:cxn modelId="{5D8DBD6D-60A0-704C-AAEA-A7AADF5D9C3F}" srcId="{6A7A28B3-788C-0B4A-8EEC-1E46AAD4A6C4}" destId="{52202276-6165-7447-BEC3-7D0FEB0552E2}" srcOrd="2" destOrd="0" parTransId="{E90008E6-72E3-AB4D-8916-9D6230E94DEB}" sibTransId="{80C6F76C-2276-9741-B72E-34693EF3750F}"/>
    <dgm:cxn modelId="{B67C2473-B9E1-9041-A91B-A42BD9087BAF}" type="presOf" srcId="{5AD6EAE9-75C8-E849-A947-442AE39390A7}" destId="{6C453EAC-276A-B745-A59C-B179ABCEB4C4}" srcOrd="0" destOrd="0" presId="urn:microsoft.com/office/officeart/2005/8/layout/bProcess3"/>
    <dgm:cxn modelId="{9D860B75-E1F3-574B-8F98-66E804D6AC10}" type="presOf" srcId="{62A6A8D0-1580-7747-A8E3-81EFC9B45E7E}" destId="{8EA6273E-DA98-8348-80D8-9D308CABA944}" srcOrd="0" destOrd="0" presId="urn:microsoft.com/office/officeart/2005/8/layout/bProcess3"/>
    <dgm:cxn modelId="{700F1F7A-3AEC-DB49-A8CE-F76530BA82EF}" type="presOf" srcId="{07322D1A-34E5-D346-B845-0927EFD38413}" destId="{66BA2B5F-68B4-DD4C-84FE-446B68F464F2}" srcOrd="0" destOrd="0" presId="urn:microsoft.com/office/officeart/2005/8/layout/bProcess3"/>
    <dgm:cxn modelId="{C47F9186-9CEB-704F-B01D-57FA5ECE15DA}" type="presOf" srcId="{06B465A5-BDBC-014D-B7EE-E9E79F320CA9}" destId="{6B03702F-B6DA-FA41-9CF0-0F8E3843F412}" srcOrd="0" destOrd="0" presId="urn:microsoft.com/office/officeart/2005/8/layout/bProcess3"/>
    <dgm:cxn modelId="{F833748A-6D93-AC49-82E8-240B8B3DE361}" type="presOf" srcId="{2F8FC773-1A5B-D541-A5FA-4BB04416159D}" destId="{87392397-F75F-F848-B3A2-286791DD568C}" srcOrd="1" destOrd="0" presId="urn:microsoft.com/office/officeart/2005/8/layout/bProcess3"/>
    <dgm:cxn modelId="{5A93AB93-D077-3348-9A87-B06D5470028F}" type="presOf" srcId="{5E594FF6-E6FF-E748-AD84-6D261E754F89}" destId="{F5ADAD41-3599-2A40-8F73-41EFA9A00D51}" srcOrd="0" destOrd="0" presId="urn:microsoft.com/office/officeart/2005/8/layout/bProcess3"/>
    <dgm:cxn modelId="{0AF0E194-E5A9-8E45-BC3E-D8AC532996F9}" type="presOf" srcId="{29B7CCC8-C5E0-444B-923A-C62F0CBFAE7A}" destId="{48CAA1A8-0EBD-4445-BD1A-5DFF5274458D}" srcOrd="0" destOrd="0" presId="urn:microsoft.com/office/officeart/2005/8/layout/bProcess3"/>
    <dgm:cxn modelId="{1FD900AA-EA65-6443-8FA2-9154117CB6B7}" srcId="{6A7A28B3-788C-0B4A-8EEC-1E46AAD4A6C4}" destId="{0CDB8348-6F57-D447-9250-2A7C24D1D6C7}" srcOrd="3" destOrd="0" parTransId="{58CEAAB9-56E8-E641-B7B3-3AF8E5947AF3}" sibTransId="{62A6A8D0-1580-7747-A8E3-81EFC9B45E7E}"/>
    <dgm:cxn modelId="{99A568B7-EA6F-CB49-A091-E0AF11C75FE8}" type="presOf" srcId="{CCE7EA4B-1209-DA41-8BD9-91AE6019DA6B}" destId="{07DBFD94-19BE-904C-BC55-1FCABC3951C3}" srcOrd="1" destOrd="0" presId="urn:microsoft.com/office/officeart/2005/8/layout/bProcess3"/>
    <dgm:cxn modelId="{B12C3CB9-6946-3D43-8ACA-7DBC1C07C699}" type="presOf" srcId="{9B96CCF8-AB31-6D49-8600-924B3CFB7313}" destId="{32C6C6F9-D46A-8649-957F-D1E2C1C289AF}" srcOrd="0" destOrd="0" presId="urn:microsoft.com/office/officeart/2005/8/layout/bProcess3"/>
    <dgm:cxn modelId="{0AF17DBA-4661-3940-B7FA-C13D3187E58F}" srcId="{6A7A28B3-788C-0B4A-8EEC-1E46AAD4A6C4}" destId="{DCDD17BA-80A3-2248-89CD-8E16A27C4851}" srcOrd="4" destOrd="0" parTransId="{ECB51119-2949-8F4F-A69E-D12F8B4B917D}" sibTransId="{2F8FC773-1A5B-D541-A5FA-4BB04416159D}"/>
    <dgm:cxn modelId="{F20A30BB-6689-E44B-B2A1-0AB9D43F9CA1}" type="presOf" srcId="{0CDB8348-6F57-D447-9250-2A7C24D1D6C7}" destId="{687B290F-7963-E146-8FAA-C4820CFE031F}" srcOrd="0" destOrd="0" presId="urn:microsoft.com/office/officeart/2005/8/layout/bProcess3"/>
    <dgm:cxn modelId="{637AA0C0-5816-984A-81DD-3735A2399376}" type="presOf" srcId="{80C6F76C-2276-9741-B72E-34693EF3750F}" destId="{0580F1A1-291E-2240-93AB-68E339375064}" srcOrd="1" destOrd="0" presId="urn:microsoft.com/office/officeart/2005/8/layout/bProcess3"/>
    <dgm:cxn modelId="{FDFE15D7-0D73-AA42-91D0-E2C33214C52E}" type="presOf" srcId="{C9AD26B9-974E-1441-B50A-5F690E0B9F0F}" destId="{0AB4CF29-30BB-A146-8441-247AF71B9E51}" srcOrd="0" destOrd="0" presId="urn:microsoft.com/office/officeart/2005/8/layout/bProcess3"/>
    <dgm:cxn modelId="{0F7E89D7-5B3C-F749-A78D-5BDC9F8DD5E7}" type="presOf" srcId="{5AD6EAE9-75C8-E849-A947-442AE39390A7}" destId="{A4FFBD5D-DCC2-B74B-9B36-5684A711E2E0}" srcOrd="1" destOrd="0" presId="urn:microsoft.com/office/officeart/2005/8/layout/bProcess3"/>
    <dgm:cxn modelId="{50FCB7D8-E762-B64E-8834-C42AD281C2B4}" type="presOf" srcId="{AECC9709-85A5-E343-8B1E-EBF60DADCE5F}" destId="{63850B22-0FEB-FB4D-8AA4-758A8D1BC3BF}" srcOrd="0" destOrd="0" presId="urn:microsoft.com/office/officeart/2005/8/layout/bProcess3"/>
    <dgm:cxn modelId="{D22206DC-FC05-304C-B0F1-AEC810C041B2}" srcId="{6A7A28B3-788C-0B4A-8EEC-1E46AAD4A6C4}" destId="{0739B7CD-BF18-0949-979B-FBABBE892722}" srcOrd="9" destOrd="0" parTransId="{D02DED07-7A00-7B49-99F4-4516F6F50A89}" sibTransId="{5AD6EAE9-75C8-E849-A947-442AE39390A7}"/>
    <dgm:cxn modelId="{9B4646E4-8869-5A49-ABC0-CEB4E60770AB}" srcId="{6A7A28B3-788C-0B4A-8EEC-1E46AAD4A6C4}" destId="{06B465A5-BDBC-014D-B7EE-E9E79F320CA9}" srcOrd="6" destOrd="0" parTransId="{3C4341CD-038C-8E45-911F-C088BA2838D4}" sibTransId="{3C697A47-FB30-9444-8B2C-08BD7545CD5F}"/>
    <dgm:cxn modelId="{DB233FE8-702A-4141-A626-F776604F68E9}" type="presOf" srcId="{3C697A47-FB30-9444-8B2C-08BD7545CD5F}" destId="{D6639ACA-3987-7B4D-B7B9-1B03F49917AB}" srcOrd="0" destOrd="0" presId="urn:microsoft.com/office/officeart/2005/8/layout/bProcess3"/>
    <dgm:cxn modelId="{6B3DA6EA-68DB-7640-8C76-A08BD140523D}" type="presOf" srcId="{4A3E0D35-449D-1246-B453-B1D435597EE1}" destId="{2DE7F3C6-8F07-D84C-9A16-A4A9228D636C}" srcOrd="1" destOrd="0" presId="urn:microsoft.com/office/officeart/2005/8/layout/bProcess3"/>
    <dgm:cxn modelId="{4BD00BED-5FC6-244C-82F0-259DAA35C97C}" type="presOf" srcId="{4A3E0D35-449D-1246-B453-B1D435597EE1}" destId="{C96E9119-F792-FD47-A71F-8FC87F675C76}" srcOrd="0" destOrd="0" presId="urn:microsoft.com/office/officeart/2005/8/layout/bProcess3"/>
    <dgm:cxn modelId="{76B77CF2-D053-3E49-8F43-79635D7D9874}" type="presOf" srcId="{C9AD26B9-974E-1441-B50A-5F690E0B9F0F}" destId="{EA71750A-B815-2D42-9B60-2FFBCB78591E}" srcOrd="1" destOrd="0" presId="urn:microsoft.com/office/officeart/2005/8/layout/bProcess3"/>
    <dgm:cxn modelId="{6EA69DF8-BD3B-C844-BE63-838978E126B6}" type="presOf" srcId="{CCE7EA4B-1209-DA41-8BD9-91AE6019DA6B}" destId="{947FA917-47A5-3043-8A46-8297CCD67821}" srcOrd="0" destOrd="0" presId="urn:microsoft.com/office/officeart/2005/8/layout/bProcess3"/>
    <dgm:cxn modelId="{4D4E27FD-4F62-0F4B-8721-FE95B53B8F5A}" type="presParOf" srcId="{89B15220-8CF4-DD4B-ADBB-D1A0797760D5}" destId="{F5ADAD41-3599-2A40-8F73-41EFA9A00D51}" srcOrd="0" destOrd="0" presId="urn:microsoft.com/office/officeart/2005/8/layout/bProcess3"/>
    <dgm:cxn modelId="{96766B8F-E2D3-CE49-BAD7-A68F0513BC40}" type="presParOf" srcId="{89B15220-8CF4-DD4B-ADBB-D1A0797760D5}" destId="{C96E9119-F792-FD47-A71F-8FC87F675C76}" srcOrd="1" destOrd="0" presId="urn:microsoft.com/office/officeart/2005/8/layout/bProcess3"/>
    <dgm:cxn modelId="{F9BF9D4B-1CFF-C04C-8DC3-703B2C9E3B19}" type="presParOf" srcId="{C96E9119-F792-FD47-A71F-8FC87F675C76}" destId="{2DE7F3C6-8F07-D84C-9A16-A4A9228D636C}" srcOrd="0" destOrd="0" presId="urn:microsoft.com/office/officeart/2005/8/layout/bProcess3"/>
    <dgm:cxn modelId="{DCFEE076-4416-F242-B31F-4A6001B3B18C}" type="presParOf" srcId="{89B15220-8CF4-DD4B-ADBB-D1A0797760D5}" destId="{32C6C6F9-D46A-8649-957F-D1E2C1C289AF}" srcOrd="2" destOrd="0" presId="urn:microsoft.com/office/officeart/2005/8/layout/bProcess3"/>
    <dgm:cxn modelId="{E41A3C9C-7A90-4A46-A8E4-F5C152EBC020}" type="presParOf" srcId="{89B15220-8CF4-DD4B-ADBB-D1A0797760D5}" destId="{66BA2B5F-68B4-DD4C-84FE-446B68F464F2}" srcOrd="3" destOrd="0" presId="urn:microsoft.com/office/officeart/2005/8/layout/bProcess3"/>
    <dgm:cxn modelId="{34C2F983-4246-444B-8476-7C81E0213434}" type="presParOf" srcId="{66BA2B5F-68B4-DD4C-84FE-446B68F464F2}" destId="{956B4889-AE5A-5446-AA65-AC989CFCEE12}" srcOrd="0" destOrd="0" presId="urn:microsoft.com/office/officeart/2005/8/layout/bProcess3"/>
    <dgm:cxn modelId="{13D0D276-729F-194E-8703-FC4C3F9F5D31}" type="presParOf" srcId="{89B15220-8CF4-DD4B-ADBB-D1A0797760D5}" destId="{480B0604-13F5-5F4D-88E2-379813222FE6}" srcOrd="4" destOrd="0" presId="urn:microsoft.com/office/officeart/2005/8/layout/bProcess3"/>
    <dgm:cxn modelId="{0D91BA20-112E-5C45-ABF0-34F2C0D800E3}" type="presParOf" srcId="{89B15220-8CF4-DD4B-ADBB-D1A0797760D5}" destId="{770F23D7-BF45-5048-A3A6-556B759CDEE9}" srcOrd="5" destOrd="0" presId="urn:microsoft.com/office/officeart/2005/8/layout/bProcess3"/>
    <dgm:cxn modelId="{55B0AFEF-C1F4-5B43-8836-3EA211639B1B}" type="presParOf" srcId="{770F23D7-BF45-5048-A3A6-556B759CDEE9}" destId="{0580F1A1-291E-2240-93AB-68E339375064}" srcOrd="0" destOrd="0" presId="urn:microsoft.com/office/officeart/2005/8/layout/bProcess3"/>
    <dgm:cxn modelId="{380229F0-E5D9-C746-A8FD-ED05EBFEEE1C}" type="presParOf" srcId="{89B15220-8CF4-DD4B-ADBB-D1A0797760D5}" destId="{687B290F-7963-E146-8FAA-C4820CFE031F}" srcOrd="6" destOrd="0" presId="urn:microsoft.com/office/officeart/2005/8/layout/bProcess3"/>
    <dgm:cxn modelId="{78893C28-4FBB-A842-83FB-83FDD35F62F2}" type="presParOf" srcId="{89B15220-8CF4-DD4B-ADBB-D1A0797760D5}" destId="{8EA6273E-DA98-8348-80D8-9D308CABA944}" srcOrd="7" destOrd="0" presId="urn:microsoft.com/office/officeart/2005/8/layout/bProcess3"/>
    <dgm:cxn modelId="{6BED9317-E9DC-264E-8E5E-060CDFFA2229}" type="presParOf" srcId="{8EA6273E-DA98-8348-80D8-9D308CABA944}" destId="{D90D0505-15B0-344E-B73D-D594F5A54CA6}" srcOrd="0" destOrd="0" presId="urn:microsoft.com/office/officeart/2005/8/layout/bProcess3"/>
    <dgm:cxn modelId="{16A8644D-B1F4-1340-AB51-1CCAA03EFB0A}" type="presParOf" srcId="{89B15220-8CF4-DD4B-ADBB-D1A0797760D5}" destId="{BEEC24B1-C57D-304C-843E-D5117E28711E}" srcOrd="8" destOrd="0" presId="urn:microsoft.com/office/officeart/2005/8/layout/bProcess3"/>
    <dgm:cxn modelId="{EF8F2E25-2DDE-AA4A-A875-612DEC42EA7E}" type="presParOf" srcId="{89B15220-8CF4-DD4B-ADBB-D1A0797760D5}" destId="{852EF005-8CE4-CA43-AABC-4FECCEA89BC5}" srcOrd="9" destOrd="0" presId="urn:microsoft.com/office/officeart/2005/8/layout/bProcess3"/>
    <dgm:cxn modelId="{0D92E1A6-BF6F-2E46-BBF1-8C956D047FF9}" type="presParOf" srcId="{852EF005-8CE4-CA43-AABC-4FECCEA89BC5}" destId="{87392397-F75F-F848-B3A2-286791DD568C}" srcOrd="0" destOrd="0" presId="urn:microsoft.com/office/officeart/2005/8/layout/bProcess3"/>
    <dgm:cxn modelId="{56CC827A-0341-FD4A-927A-B66B99F8A33E}" type="presParOf" srcId="{89B15220-8CF4-DD4B-ADBB-D1A0797760D5}" destId="{63850B22-0FEB-FB4D-8AA4-758A8D1BC3BF}" srcOrd="10" destOrd="0" presId="urn:microsoft.com/office/officeart/2005/8/layout/bProcess3"/>
    <dgm:cxn modelId="{4B4A9F5D-7B7F-354D-955D-93EF95528C88}" type="presParOf" srcId="{89B15220-8CF4-DD4B-ADBB-D1A0797760D5}" destId="{A43FA50F-7B32-5B4C-9C92-02A488F77F24}" srcOrd="11" destOrd="0" presId="urn:microsoft.com/office/officeart/2005/8/layout/bProcess3"/>
    <dgm:cxn modelId="{2A9081EA-1D0B-4841-AE64-18D8B02D82DF}" type="presParOf" srcId="{A43FA50F-7B32-5B4C-9C92-02A488F77F24}" destId="{6E378342-52D9-D947-95DF-8780F8DF19BB}" srcOrd="0" destOrd="0" presId="urn:microsoft.com/office/officeart/2005/8/layout/bProcess3"/>
    <dgm:cxn modelId="{A98B149B-2BA1-1F4C-BCFE-304C0A8F0412}" type="presParOf" srcId="{89B15220-8CF4-DD4B-ADBB-D1A0797760D5}" destId="{6B03702F-B6DA-FA41-9CF0-0F8E3843F412}" srcOrd="12" destOrd="0" presId="urn:microsoft.com/office/officeart/2005/8/layout/bProcess3"/>
    <dgm:cxn modelId="{0EE7D0C4-988B-8545-AB29-6B08BCEF214D}" type="presParOf" srcId="{89B15220-8CF4-DD4B-ADBB-D1A0797760D5}" destId="{D6639ACA-3987-7B4D-B7B9-1B03F49917AB}" srcOrd="13" destOrd="0" presId="urn:microsoft.com/office/officeart/2005/8/layout/bProcess3"/>
    <dgm:cxn modelId="{D49C8068-DF20-0842-9C62-A84EA768C200}" type="presParOf" srcId="{D6639ACA-3987-7B4D-B7B9-1B03F49917AB}" destId="{9451060B-33C8-D145-BDFA-B1AE68918D24}" srcOrd="0" destOrd="0" presId="urn:microsoft.com/office/officeart/2005/8/layout/bProcess3"/>
    <dgm:cxn modelId="{7CDE7DCD-4E91-DC4A-8C3D-6B8ED2AEA17C}" type="presParOf" srcId="{89B15220-8CF4-DD4B-ADBB-D1A0797760D5}" destId="{F259EA7C-4D95-8840-83C5-72EEA5A87A74}" srcOrd="14" destOrd="0" presId="urn:microsoft.com/office/officeart/2005/8/layout/bProcess3"/>
    <dgm:cxn modelId="{F6FB6BA1-7267-284B-9546-DECE955C0AAE}" type="presParOf" srcId="{89B15220-8CF4-DD4B-ADBB-D1A0797760D5}" destId="{947FA917-47A5-3043-8A46-8297CCD67821}" srcOrd="15" destOrd="0" presId="urn:microsoft.com/office/officeart/2005/8/layout/bProcess3"/>
    <dgm:cxn modelId="{86121F52-28D0-5C46-9B25-29D27BAC31C7}" type="presParOf" srcId="{947FA917-47A5-3043-8A46-8297CCD67821}" destId="{07DBFD94-19BE-904C-BC55-1FCABC3951C3}" srcOrd="0" destOrd="0" presId="urn:microsoft.com/office/officeart/2005/8/layout/bProcess3"/>
    <dgm:cxn modelId="{F00E86CC-870D-054A-AC63-7CA89B6230C9}" type="presParOf" srcId="{89B15220-8CF4-DD4B-ADBB-D1A0797760D5}" destId="{48CAA1A8-0EBD-4445-BD1A-5DFF5274458D}" srcOrd="16" destOrd="0" presId="urn:microsoft.com/office/officeart/2005/8/layout/bProcess3"/>
    <dgm:cxn modelId="{3A00F20F-E274-A248-AE14-650ED6EEB6F3}" type="presParOf" srcId="{89B15220-8CF4-DD4B-ADBB-D1A0797760D5}" destId="{0AB4CF29-30BB-A146-8441-247AF71B9E51}" srcOrd="17" destOrd="0" presId="urn:microsoft.com/office/officeart/2005/8/layout/bProcess3"/>
    <dgm:cxn modelId="{80228934-E704-944A-BC97-051AF3B4E418}" type="presParOf" srcId="{0AB4CF29-30BB-A146-8441-247AF71B9E51}" destId="{EA71750A-B815-2D42-9B60-2FFBCB78591E}" srcOrd="0" destOrd="0" presId="urn:microsoft.com/office/officeart/2005/8/layout/bProcess3"/>
    <dgm:cxn modelId="{F232EB66-ADBE-8247-9179-60829FB0B523}" type="presParOf" srcId="{89B15220-8CF4-DD4B-ADBB-D1A0797760D5}" destId="{E2F8EAF4-E485-A74B-B5C2-2B5541DBA1EE}" srcOrd="18" destOrd="0" presId="urn:microsoft.com/office/officeart/2005/8/layout/bProcess3"/>
    <dgm:cxn modelId="{2AC2A825-E82B-204C-A5B9-A5413172175A}" type="presParOf" srcId="{89B15220-8CF4-DD4B-ADBB-D1A0797760D5}" destId="{6C453EAC-276A-B745-A59C-B179ABCEB4C4}" srcOrd="19" destOrd="0" presId="urn:microsoft.com/office/officeart/2005/8/layout/bProcess3"/>
    <dgm:cxn modelId="{13A09BE7-C56F-6D41-8FA0-71DAB12D7035}" type="presParOf" srcId="{6C453EAC-276A-B745-A59C-B179ABCEB4C4}" destId="{A4FFBD5D-DCC2-B74B-9B36-5684A711E2E0}" srcOrd="0" destOrd="0" presId="urn:microsoft.com/office/officeart/2005/8/layout/bProcess3"/>
    <dgm:cxn modelId="{849F31B8-6AFE-AB43-B657-324808B2D4BD}" type="presParOf" srcId="{89B15220-8CF4-DD4B-ADBB-D1A0797760D5}" destId="{1C72B5C8-EB79-8641-9D20-114B7A1CD85D}"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5E594FF6-E6FF-E748-AD84-6D261E754F89}">
      <dgm:prSet phldrT="[Text]"/>
      <dgm:spPr/>
      <dgm:t>
        <a:bodyPr/>
        <a:lstStyle/>
        <a:p>
          <a:pPr algn="l"/>
          <a:r>
            <a:rPr lang="en-US">
              <a:latin typeface="Arial" panose="020B0604020202020204" pitchFamily="34" charset="0"/>
              <a:cs typeface="Arial" panose="020B0604020202020204" pitchFamily="34" charset="0"/>
            </a:rPr>
            <a:t>Receive event alert from RC Respond and acknowledge </a:t>
          </a:r>
        </a:p>
      </dgm:t>
    </dgm:pt>
    <dgm:pt modelId="{F66A64F3-858F-4E4A-A924-C62004CBF8CE}" type="parTrans" cxnId="{849F0F4C-EEDC-074E-ACBD-DDC6D0237565}">
      <dgm:prSet/>
      <dgm:spPr/>
      <dgm:t>
        <a:bodyPr/>
        <a:lstStyle/>
        <a:p>
          <a:pPr algn="l"/>
          <a:endParaRPr lang="en-US">
            <a:latin typeface="Arial" panose="020B0604020202020204" pitchFamily="34" charset="0"/>
            <a:cs typeface="Arial" panose="020B0604020202020204" pitchFamily="34" charset="0"/>
          </a:endParaRPr>
        </a:p>
      </dgm:t>
    </dgm:pt>
    <dgm:pt modelId="{4A3E0D35-449D-1246-B453-B1D435597EE1}" type="sibTrans" cxnId="{849F0F4C-EEDC-074E-ACBD-DDC6D0237565}">
      <dgm:prSet/>
      <dgm:spPr/>
      <dgm:t>
        <a:bodyPr/>
        <a:lstStyle/>
        <a:p>
          <a:pPr algn="l"/>
          <a:endParaRPr lang="en-US">
            <a:latin typeface="Arial" panose="020B0604020202020204" pitchFamily="34" charset="0"/>
            <a:cs typeface="Arial" panose="020B0604020202020204" pitchFamily="34" charset="0"/>
          </a:endParaRPr>
        </a:p>
      </dgm:t>
    </dgm:pt>
    <dgm:pt modelId="{9B96CCF8-AB31-6D49-8600-924B3CFB7313}">
      <dgm:prSet phldrT="[Text]"/>
      <dgm:spPr/>
      <dgm:t>
        <a:bodyPr/>
        <a:lstStyle/>
        <a:p>
          <a:pPr algn="l"/>
          <a:r>
            <a:rPr lang="en-US">
              <a:latin typeface="Arial" charset="0"/>
              <a:cs typeface="Arial" charset="0"/>
            </a:rPr>
            <a:t>Review details of event</a:t>
          </a:r>
          <a:endParaRPr lang="en-US">
            <a:latin typeface="Arial" panose="020B0604020202020204" pitchFamily="34" charset="0"/>
            <a:cs typeface="Arial" panose="020B0604020202020204" pitchFamily="34" charset="0"/>
          </a:endParaRPr>
        </a:p>
      </dgm:t>
    </dgm:pt>
    <dgm:pt modelId="{C6A748ED-33B8-8A45-B62D-CA3C8E68FC7D}" type="parTrans" cxnId="{EF248F4A-01AC-7742-9229-CC4646E9014A}">
      <dgm:prSet/>
      <dgm:spPr/>
      <dgm:t>
        <a:bodyPr/>
        <a:lstStyle/>
        <a:p>
          <a:pPr algn="l"/>
          <a:endParaRPr lang="en-US">
            <a:latin typeface="Arial" panose="020B0604020202020204" pitchFamily="34" charset="0"/>
            <a:cs typeface="Arial" panose="020B0604020202020204" pitchFamily="34" charset="0"/>
          </a:endParaRPr>
        </a:p>
      </dgm:t>
    </dgm:pt>
    <dgm:pt modelId="{07322D1A-34E5-D346-B845-0927EFD38413}" type="sibTrans" cxnId="{EF248F4A-01AC-7742-9229-CC4646E9014A}">
      <dgm:prSet/>
      <dgm:spPr/>
      <dgm:t>
        <a:bodyPr/>
        <a:lstStyle/>
        <a:p>
          <a:pPr algn="l"/>
          <a:endParaRPr lang="en-US">
            <a:latin typeface="Arial" panose="020B0604020202020204" pitchFamily="34" charset="0"/>
            <a:cs typeface="Arial" panose="020B0604020202020204" pitchFamily="34" charset="0"/>
          </a:endParaRPr>
        </a:p>
      </dgm:t>
    </dgm:pt>
    <dgm:pt modelId="{52202276-6165-7447-BEC3-7D0FEB0552E2}">
      <dgm:prSet phldrT="[Text]"/>
      <dgm:spPr/>
      <dgm:t>
        <a:bodyPr/>
        <a:lstStyle/>
        <a:p>
          <a:pPr algn="l"/>
          <a:r>
            <a:rPr lang="en-US">
              <a:latin typeface="Arial" panose="020B0604020202020204" pitchFamily="34" charset="0"/>
              <a:cs typeface="Arial" panose="020B0604020202020204" pitchFamily="34" charset="0"/>
            </a:rPr>
            <a:t>Evaluate event information: determine if Red Cross action is required</a:t>
          </a:r>
        </a:p>
      </dgm:t>
    </dgm:pt>
    <dgm:pt modelId="{E90008E6-72E3-AB4D-8916-9D6230E94DEB}" type="par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80C6F76C-2276-9741-B72E-34693EF3750F}" type="sib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DCDD17BA-80A3-2248-89CD-8E16A27C4851}">
      <dgm:prSet phldrT="[Text]"/>
      <dgm:spPr/>
      <dgm:t>
        <a:bodyPr/>
        <a:lstStyle/>
        <a:p>
          <a:pPr algn="l"/>
          <a:r>
            <a:rPr lang="en-US">
              <a:latin typeface="Arial" panose="020B0604020202020204" pitchFamily="34" charset="0"/>
              <a:cs typeface="Arial" panose="020B0604020202020204" pitchFamily="34" charset="0"/>
            </a:rPr>
            <a:t>Recruit a team based on responder availability using RC Respond.</a:t>
          </a:r>
        </a:p>
      </dgm:t>
    </dgm:pt>
    <dgm:pt modelId="{ECB51119-2949-8F4F-A69E-D12F8B4B917D}" type="parTrans" cxnId="{0AF17DBA-4661-3940-B7FA-C13D3187E58F}">
      <dgm:prSet/>
      <dgm:spPr/>
      <dgm:t>
        <a:bodyPr/>
        <a:lstStyle/>
        <a:p>
          <a:pPr algn="l"/>
          <a:endParaRPr lang="en-US">
            <a:latin typeface="Arial" panose="020B0604020202020204" pitchFamily="34" charset="0"/>
            <a:cs typeface="Arial" panose="020B0604020202020204" pitchFamily="34" charset="0"/>
          </a:endParaRPr>
        </a:p>
      </dgm:t>
    </dgm:pt>
    <dgm:pt modelId="{2F8FC773-1A5B-D541-A5FA-4BB04416159D}" type="sibTrans" cxnId="{0AF17DBA-4661-3940-B7FA-C13D3187E58F}">
      <dgm:prSet/>
      <dgm:spPr/>
      <dgm:t>
        <a:bodyPr/>
        <a:lstStyle/>
        <a:p>
          <a:pPr algn="l"/>
          <a:endParaRPr lang="en-US">
            <a:latin typeface="Arial" panose="020B0604020202020204" pitchFamily="34" charset="0"/>
            <a:cs typeface="Arial" panose="020B0604020202020204" pitchFamily="34" charset="0"/>
          </a:endParaRPr>
        </a:p>
      </dgm:t>
    </dgm:pt>
    <dgm:pt modelId="{AECC9709-85A5-E343-8B1E-EBF60DADCE5F}">
      <dgm:prSet phldrT="[Text]"/>
      <dgm:spPr/>
      <dgm:t>
        <a:bodyPr/>
        <a:lstStyle/>
        <a:p>
          <a:pPr algn="l"/>
          <a:r>
            <a:rPr lang="en-US">
              <a:latin typeface="Arial" panose="020B0604020202020204" pitchFamily="34" charset="0"/>
              <a:cs typeface="Arial" panose="020B0604020202020204" pitchFamily="34" charset="0"/>
            </a:rPr>
            <a:t>Confirm incident information with requesting agency.  Provide ETA of DAT on scene</a:t>
          </a:r>
        </a:p>
      </dgm:t>
    </dgm:pt>
    <dgm:pt modelId="{FF7F5B15-6C2A-D34C-85B4-7C11FA6AA7C5}" type="parTrans" cxnId="{F8B70C68-3340-154A-AF65-0E640D544C62}">
      <dgm:prSet/>
      <dgm:spPr/>
      <dgm:t>
        <a:bodyPr/>
        <a:lstStyle/>
        <a:p>
          <a:pPr algn="l"/>
          <a:endParaRPr lang="en-US">
            <a:latin typeface="Arial" panose="020B0604020202020204" pitchFamily="34" charset="0"/>
            <a:cs typeface="Arial" panose="020B0604020202020204" pitchFamily="34" charset="0"/>
          </a:endParaRPr>
        </a:p>
      </dgm:t>
    </dgm:pt>
    <dgm:pt modelId="{46B8C6D5-3E90-E345-A4B2-8AB66B4599B6}" type="sibTrans" cxnId="{F8B70C68-3340-154A-AF65-0E640D544C62}">
      <dgm:prSet/>
      <dgm:spPr/>
      <dgm:t>
        <a:bodyPr/>
        <a:lstStyle/>
        <a:p>
          <a:pPr algn="l"/>
          <a:endParaRPr lang="en-US">
            <a:latin typeface="Arial" panose="020B0604020202020204" pitchFamily="34" charset="0"/>
            <a:cs typeface="Arial" panose="020B0604020202020204" pitchFamily="34" charset="0"/>
          </a:endParaRPr>
        </a:p>
      </dgm:t>
    </dgm:pt>
    <dgm:pt modelId="{0CDB8348-6F57-D447-9250-2A7C24D1D6C7}">
      <dgm:prSet/>
      <dgm:spPr/>
      <dgm:t>
        <a:bodyPr/>
        <a:lstStyle/>
        <a:p>
          <a:pPr algn="l"/>
          <a:r>
            <a:rPr lang="en-US">
              <a:latin typeface="Arial" panose="020B0604020202020204" pitchFamily="34" charset="0"/>
              <a:cs typeface="Arial" panose="020B0604020202020204" pitchFamily="34" charset="0"/>
            </a:rPr>
            <a:t>Contact requesting agency or caller if insufficient information to decide</a:t>
          </a:r>
        </a:p>
      </dgm:t>
    </dgm:pt>
    <dgm:pt modelId="{58CEAAB9-56E8-E641-B7B3-3AF8E5947AF3}" type="parTrans" cxnId="{1FD900AA-EA65-6443-8FA2-9154117CB6B7}">
      <dgm:prSet/>
      <dgm:spPr/>
      <dgm:t>
        <a:bodyPr/>
        <a:lstStyle/>
        <a:p>
          <a:pPr algn="l"/>
          <a:endParaRPr lang="en-US"/>
        </a:p>
      </dgm:t>
    </dgm:pt>
    <dgm:pt modelId="{62A6A8D0-1580-7747-A8E3-81EFC9B45E7E}" type="sibTrans" cxnId="{1FD900AA-EA65-6443-8FA2-9154117CB6B7}">
      <dgm:prSet/>
      <dgm:spPr/>
      <dgm:t>
        <a:bodyPr/>
        <a:lstStyle/>
        <a:p>
          <a:pPr algn="l"/>
          <a:endParaRPr lang="en-US"/>
        </a:p>
      </dgm:t>
    </dgm:pt>
    <dgm:pt modelId="{06B465A5-BDBC-014D-B7EE-E9E79F320CA9}">
      <dgm:prSet/>
      <dgm:spPr/>
      <dgm:t>
        <a:bodyPr/>
        <a:lstStyle/>
        <a:p>
          <a:pPr algn="l"/>
          <a:r>
            <a:rPr lang="en-US">
              <a:latin typeface="Arial" panose="020B0604020202020204" pitchFamily="34" charset="0"/>
              <a:cs typeface="Arial" panose="020B0604020202020204" pitchFamily="34" charset="0"/>
            </a:rPr>
            <a:t>Monitor On-Scene arrivals of DAT members</a:t>
          </a:r>
        </a:p>
      </dgm:t>
    </dgm:pt>
    <dgm:pt modelId="{3C4341CD-038C-8E45-911F-C088BA2838D4}" type="parTrans" cxnId="{9B4646E4-8869-5A49-ABC0-CEB4E60770AB}">
      <dgm:prSet/>
      <dgm:spPr/>
      <dgm:t>
        <a:bodyPr/>
        <a:lstStyle/>
        <a:p>
          <a:pPr algn="l"/>
          <a:endParaRPr lang="en-US"/>
        </a:p>
      </dgm:t>
    </dgm:pt>
    <dgm:pt modelId="{3C697A47-FB30-9444-8B2C-08BD7545CD5F}" type="sibTrans" cxnId="{9B4646E4-8869-5A49-ABC0-CEB4E60770AB}">
      <dgm:prSet/>
      <dgm:spPr/>
      <dgm:t>
        <a:bodyPr/>
        <a:lstStyle/>
        <a:p>
          <a:pPr algn="l"/>
          <a:endParaRPr lang="en-US"/>
        </a:p>
      </dgm:t>
    </dgm:pt>
    <dgm:pt modelId="{A9C2DEBC-E875-5C41-B511-72B5759C4000}">
      <dgm:prSet/>
      <dgm:spPr/>
      <dgm:t>
        <a:bodyPr/>
        <a:lstStyle/>
        <a:p>
          <a:pPr algn="l"/>
          <a:r>
            <a:rPr lang="en-US">
              <a:latin typeface="Arial" charset="0"/>
              <a:cs typeface="Arial" charset="0"/>
            </a:rPr>
            <a:t>Work with  with on-scene DAT leadership during the response </a:t>
          </a:r>
        </a:p>
      </dgm:t>
    </dgm:pt>
    <dgm:pt modelId="{22CC23AD-1AEC-DB4C-892E-CC141ECED27D}" type="parTrans" cxnId="{1381FB40-8A40-F244-B802-8E7D3E8150AB}">
      <dgm:prSet/>
      <dgm:spPr/>
      <dgm:t>
        <a:bodyPr/>
        <a:lstStyle/>
        <a:p>
          <a:pPr algn="l"/>
          <a:endParaRPr lang="en-US"/>
        </a:p>
      </dgm:t>
    </dgm:pt>
    <dgm:pt modelId="{CCE7EA4B-1209-DA41-8BD9-91AE6019DA6B}" type="sibTrans" cxnId="{1381FB40-8A40-F244-B802-8E7D3E8150AB}">
      <dgm:prSet/>
      <dgm:spPr/>
      <dgm:t>
        <a:bodyPr/>
        <a:lstStyle/>
        <a:p>
          <a:pPr algn="l"/>
          <a:endParaRPr lang="en-US"/>
        </a:p>
      </dgm:t>
    </dgm:pt>
    <dgm:pt modelId="{29B7CCC8-C5E0-444B-923A-C62F0CBFAE7A}">
      <dgm:prSet/>
      <dgm:spPr/>
      <dgm:t>
        <a:bodyPr/>
        <a:lstStyle/>
        <a:p>
          <a:pPr algn="l"/>
          <a:r>
            <a:rPr lang="en-US">
              <a:latin typeface="Arial" panose="020B0604020202020204" pitchFamily="34" charset="0"/>
              <a:cs typeface="Arial" panose="020B0604020202020204" pitchFamily="34" charset="0"/>
            </a:rPr>
            <a:t>Update incident details in RC Respond as appropriate</a:t>
          </a:r>
        </a:p>
      </dgm:t>
    </dgm:pt>
    <dgm:pt modelId="{54220A33-311D-9D4A-9172-019323D73671}" type="parTrans" cxnId="{A74DDA0E-F7D4-404E-9263-0AFDB2E58EFF}">
      <dgm:prSet/>
      <dgm:spPr/>
      <dgm:t>
        <a:bodyPr/>
        <a:lstStyle/>
        <a:p>
          <a:pPr algn="l"/>
          <a:endParaRPr lang="en-US"/>
        </a:p>
      </dgm:t>
    </dgm:pt>
    <dgm:pt modelId="{C9AD26B9-974E-1441-B50A-5F690E0B9F0F}" type="sibTrans" cxnId="{A74DDA0E-F7D4-404E-9263-0AFDB2E58EFF}">
      <dgm:prSet/>
      <dgm:spPr/>
      <dgm:t>
        <a:bodyPr/>
        <a:lstStyle/>
        <a:p>
          <a:pPr algn="l"/>
          <a:endParaRPr lang="en-US"/>
        </a:p>
      </dgm:t>
    </dgm:pt>
    <dgm:pt modelId="{0739B7CD-BF18-0949-979B-FBABBE892722}">
      <dgm:prSet/>
      <dgm:spPr/>
      <dgm:t>
        <a:bodyPr/>
        <a:lstStyle/>
        <a:p>
          <a:pPr algn="l"/>
          <a:r>
            <a:rPr lang="en-US">
              <a:latin typeface="Arial" charset="0"/>
              <a:cs typeface="Arial" charset="0"/>
            </a:rPr>
            <a:t>Ensure all DAT responders have safely left scene at end of response</a:t>
          </a:r>
        </a:p>
      </dgm:t>
    </dgm:pt>
    <dgm:pt modelId="{D02DED07-7A00-7B49-99F4-4516F6F50A89}" type="parTrans" cxnId="{D22206DC-FC05-304C-B0F1-AEC810C041B2}">
      <dgm:prSet/>
      <dgm:spPr/>
      <dgm:t>
        <a:bodyPr/>
        <a:lstStyle/>
        <a:p>
          <a:pPr algn="l"/>
          <a:endParaRPr lang="en-US"/>
        </a:p>
      </dgm:t>
    </dgm:pt>
    <dgm:pt modelId="{5AD6EAE9-75C8-E849-A947-442AE39390A7}" type="sibTrans" cxnId="{D22206DC-FC05-304C-B0F1-AEC810C041B2}">
      <dgm:prSet/>
      <dgm:spPr/>
      <dgm:t>
        <a:bodyPr/>
        <a:lstStyle/>
        <a:p>
          <a:pPr algn="l"/>
          <a:endParaRPr lang="en-US"/>
        </a:p>
      </dgm:t>
    </dgm:pt>
    <dgm:pt modelId="{6503D503-3120-984A-AD41-596E218E4E58}">
      <dgm:prSet/>
      <dgm:spPr/>
      <dgm:t>
        <a:bodyPr/>
        <a:lstStyle/>
        <a:p>
          <a:pPr algn="l"/>
          <a:r>
            <a:rPr lang="en-US">
              <a:latin typeface="Arial" panose="020B0604020202020204" pitchFamily="34" charset="0"/>
              <a:cs typeface="Arial" panose="020B0604020202020204" pitchFamily="34" charset="0"/>
            </a:rPr>
            <a:t>Mark the event “Complete” in RC Respond</a:t>
          </a:r>
        </a:p>
      </dgm:t>
    </dgm:pt>
    <dgm:pt modelId="{B21259C4-E0DB-0E41-A68B-F598FEB7BFD3}" type="parTrans" cxnId="{B7C0DD32-73DB-7041-9A42-B3030BFA0A13}">
      <dgm:prSet/>
      <dgm:spPr/>
      <dgm:t>
        <a:bodyPr/>
        <a:lstStyle/>
        <a:p>
          <a:pPr algn="l"/>
          <a:endParaRPr lang="en-US"/>
        </a:p>
      </dgm:t>
    </dgm:pt>
    <dgm:pt modelId="{6B3A9497-E57F-D64B-99C3-2F315CF253D2}" type="sibTrans" cxnId="{B7C0DD32-73DB-7041-9A42-B3030BFA0A13}">
      <dgm:prSet/>
      <dgm:spPr/>
      <dgm:t>
        <a:bodyPr/>
        <a:lstStyle/>
        <a:p>
          <a:pPr algn="l"/>
          <a:endParaRPr lang="en-US"/>
        </a:p>
      </dgm:t>
    </dgm:pt>
    <dgm:pt modelId="{89B15220-8CF4-DD4B-ADBB-D1A0797760D5}" type="pres">
      <dgm:prSet presAssocID="{6A7A28B3-788C-0B4A-8EEC-1E46AAD4A6C4}" presName="Name0" presStyleCnt="0">
        <dgm:presLayoutVars>
          <dgm:dir/>
          <dgm:resizeHandles val="exact"/>
        </dgm:presLayoutVars>
      </dgm:prSet>
      <dgm:spPr/>
    </dgm:pt>
    <dgm:pt modelId="{F5ADAD41-3599-2A40-8F73-41EFA9A00D51}" type="pres">
      <dgm:prSet presAssocID="{5E594FF6-E6FF-E748-AD84-6D261E754F89}" presName="node" presStyleLbl="node1" presStyleIdx="0" presStyleCnt="11">
        <dgm:presLayoutVars>
          <dgm:bulletEnabled val="1"/>
        </dgm:presLayoutVars>
      </dgm:prSet>
      <dgm:spPr/>
    </dgm:pt>
    <dgm:pt modelId="{C96E9119-F792-FD47-A71F-8FC87F675C76}" type="pres">
      <dgm:prSet presAssocID="{4A3E0D35-449D-1246-B453-B1D435597EE1}" presName="sibTrans" presStyleLbl="sibTrans1D1" presStyleIdx="0" presStyleCnt="10"/>
      <dgm:spPr/>
    </dgm:pt>
    <dgm:pt modelId="{2DE7F3C6-8F07-D84C-9A16-A4A9228D636C}" type="pres">
      <dgm:prSet presAssocID="{4A3E0D35-449D-1246-B453-B1D435597EE1}" presName="connectorText" presStyleLbl="sibTrans1D1" presStyleIdx="0" presStyleCnt="10"/>
      <dgm:spPr/>
    </dgm:pt>
    <dgm:pt modelId="{32C6C6F9-D46A-8649-957F-D1E2C1C289AF}" type="pres">
      <dgm:prSet presAssocID="{9B96CCF8-AB31-6D49-8600-924B3CFB7313}" presName="node" presStyleLbl="node1" presStyleIdx="1" presStyleCnt="11">
        <dgm:presLayoutVars>
          <dgm:bulletEnabled val="1"/>
        </dgm:presLayoutVars>
      </dgm:prSet>
      <dgm:spPr/>
    </dgm:pt>
    <dgm:pt modelId="{66BA2B5F-68B4-DD4C-84FE-446B68F464F2}" type="pres">
      <dgm:prSet presAssocID="{07322D1A-34E5-D346-B845-0927EFD38413}" presName="sibTrans" presStyleLbl="sibTrans1D1" presStyleIdx="1" presStyleCnt="10"/>
      <dgm:spPr/>
    </dgm:pt>
    <dgm:pt modelId="{956B4889-AE5A-5446-AA65-AC989CFCEE12}" type="pres">
      <dgm:prSet presAssocID="{07322D1A-34E5-D346-B845-0927EFD38413}" presName="connectorText" presStyleLbl="sibTrans1D1" presStyleIdx="1" presStyleCnt="10"/>
      <dgm:spPr/>
    </dgm:pt>
    <dgm:pt modelId="{480B0604-13F5-5F4D-88E2-379813222FE6}" type="pres">
      <dgm:prSet presAssocID="{52202276-6165-7447-BEC3-7D0FEB0552E2}" presName="node" presStyleLbl="node1" presStyleIdx="2" presStyleCnt="11">
        <dgm:presLayoutVars>
          <dgm:bulletEnabled val="1"/>
        </dgm:presLayoutVars>
      </dgm:prSet>
      <dgm:spPr/>
    </dgm:pt>
    <dgm:pt modelId="{770F23D7-BF45-5048-A3A6-556B759CDEE9}" type="pres">
      <dgm:prSet presAssocID="{80C6F76C-2276-9741-B72E-34693EF3750F}" presName="sibTrans" presStyleLbl="sibTrans1D1" presStyleIdx="2" presStyleCnt="10"/>
      <dgm:spPr/>
    </dgm:pt>
    <dgm:pt modelId="{0580F1A1-291E-2240-93AB-68E339375064}" type="pres">
      <dgm:prSet presAssocID="{80C6F76C-2276-9741-B72E-34693EF3750F}" presName="connectorText" presStyleLbl="sibTrans1D1" presStyleIdx="2" presStyleCnt="10"/>
      <dgm:spPr/>
    </dgm:pt>
    <dgm:pt modelId="{687B290F-7963-E146-8FAA-C4820CFE031F}" type="pres">
      <dgm:prSet presAssocID="{0CDB8348-6F57-D447-9250-2A7C24D1D6C7}" presName="node" presStyleLbl="node1" presStyleIdx="3" presStyleCnt="11">
        <dgm:presLayoutVars>
          <dgm:bulletEnabled val="1"/>
        </dgm:presLayoutVars>
      </dgm:prSet>
      <dgm:spPr/>
    </dgm:pt>
    <dgm:pt modelId="{8EA6273E-DA98-8348-80D8-9D308CABA944}" type="pres">
      <dgm:prSet presAssocID="{62A6A8D0-1580-7747-A8E3-81EFC9B45E7E}" presName="sibTrans" presStyleLbl="sibTrans1D1" presStyleIdx="3" presStyleCnt="10"/>
      <dgm:spPr/>
    </dgm:pt>
    <dgm:pt modelId="{D90D0505-15B0-344E-B73D-D594F5A54CA6}" type="pres">
      <dgm:prSet presAssocID="{62A6A8D0-1580-7747-A8E3-81EFC9B45E7E}" presName="connectorText" presStyleLbl="sibTrans1D1" presStyleIdx="3" presStyleCnt="10"/>
      <dgm:spPr/>
    </dgm:pt>
    <dgm:pt modelId="{BEEC24B1-C57D-304C-843E-D5117E28711E}" type="pres">
      <dgm:prSet presAssocID="{DCDD17BA-80A3-2248-89CD-8E16A27C4851}" presName="node" presStyleLbl="node1" presStyleIdx="4" presStyleCnt="11">
        <dgm:presLayoutVars>
          <dgm:bulletEnabled val="1"/>
        </dgm:presLayoutVars>
      </dgm:prSet>
      <dgm:spPr/>
    </dgm:pt>
    <dgm:pt modelId="{852EF005-8CE4-CA43-AABC-4FECCEA89BC5}" type="pres">
      <dgm:prSet presAssocID="{2F8FC773-1A5B-D541-A5FA-4BB04416159D}" presName="sibTrans" presStyleLbl="sibTrans1D1" presStyleIdx="4" presStyleCnt="10"/>
      <dgm:spPr/>
    </dgm:pt>
    <dgm:pt modelId="{87392397-F75F-F848-B3A2-286791DD568C}" type="pres">
      <dgm:prSet presAssocID="{2F8FC773-1A5B-D541-A5FA-4BB04416159D}" presName="connectorText" presStyleLbl="sibTrans1D1" presStyleIdx="4" presStyleCnt="10"/>
      <dgm:spPr/>
    </dgm:pt>
    <dgm:pt modelId="{63850B22-0FEB-FB4D-8AA4-758A8D1BC3BF}" type="pres">
      <dgm:prSet presAssocID="{AECC9709-85A5-E343-8B1E-EBF60DADCE5F}" presName="node" presStyleLbl="node1" presStyleIdx="5" presStyleCnt="11">
        <dgm:presLayoutVars>
          <dgm:bulletEnabled val="1"/>
        </dgm:presLayoutVars>
      </dgm:prSet>
      <dgm:spPr/>
    </dgm:pt>
    <dgm:pt modelId="{A43FA50F-7B32-5B4C-9C92-02A488F77F24}" type="pres">
      <dgm:prSet presAssocID="{46B8C6D5-3E90-E345-A4B2-8AB66B4599B6}" presName="sibTrans" presStyleLbl="sibTrans1D1" presStyleIdx="5" presStyleCnt="10"/>
      <dgm:spPr/>
    </dgm:pt>
    <dgm:pt modelId="{6E378342-52D9-D947-95DF-8780F8DF19BB}" type="pres">
      <dgm:prSet presAssocID="{46B8C6D5-3E90-E345-A4B2-8AB66B4599B6}" presName="connectorText" presStyleLbl="sibTrans1D1" presStyleIdx="5" presStyleCnt="10"/>
      <dgm:spPr/>
    </dgm:pt>
    <dgm:pt modelId="{6B03702F-B6DA-FA41-9CF0-0F8E3843F412}" type="pres">
      <dgm:prSet presAssocID="{06B465A5-BDBC-014D-B7EE-E9E79F320CA9}" presName="node" presStyleLbl="node1" presStyleIdx="6" presStyleCnt="11">
        <dgm:presLayoutVars>
          <dgm:bulletEnabled val="1"/>
        </dgm:presLayoutVars>
      </dgm:prSet>
      <dgm:spPr/>
    </dgm:pt>
    <dgm:pt modelId="{D6639ACA-3987-7B4D-B7B9-1B03F49917AB}" type="pres">
      <dgm:prSet presAssocID="{3C697A47-FB30-9444-8B2C-08BD7545CD5F}" presName="sibTrans" presStyleLbl="sibTrans1D1" presStyleIdx="6" presStyleCnt="10"/>
      <dgm:spPr/>
    </dgm:pt>
    <dgm:pt modelId="{9451060B-33C8-D145-BDFA-B1AE68918D24}" type="pres">
      <dgm:prSet presAssocID="{3C697A47-FB30-9444-8B2C-08BD7545CD5F}" presName="connectorText" presStyleLbl="sibTrans1D1" presStyleIdx="6" presStyleCnt="10"/>
      <dgm:spPr/>
    </dgm:pt>
    <dgm:pt modelId="{F259EA7C-4D95-8840-83C5-72EEA5A87A74}" type="pres">
      <dgm:prSet presAssocID="{A9C2DEBC-E875-5C41-B511-72B5759C4000}" presName="node" presStyleLbl="node1" presStyleIdx="7" presStyleCnt="11">
        <dgm:presLayoutVars>
          <dgm:bulletEnabled val="1"/>
        </dgm:presLayoutVars>
      </dgm:prSet>
      <dgm:spPr/>
    </dgm:pt>
    <dgm:pt modelId="{947FA917-47A5-3043-8A46-8297CCD67821}" type="pres">
      <dgm:prSet presAssocID="{CCE7EA4B-1209-DA41-8BD9-91AE6019DA6B}" presName="sibTrans" presStyleLbl="sibTrans1D1" presStyleIdx="7" presStyleCnt="10"/>
      <dgm:spPr/>
    </dgm:pt>
    <dgm:pt modelId="{07DBFD94-19BE-904C-BC55-1FCABC3951C3}" type="pres">
      <dgm:prSet presAssocID="{CCE7EA4B-1209-DA41-8BD9-91AE6019DA6B}" presName="connectorText" presStyleLbl="sibTrans1D1" presStyleIdx="7" presStyleCnt="10"/>
      <dgm:spPr/>
    </dgm:pt>
    <dgm:pt modelId="{48CAA1A8-0EBD-4445-BD1A-5DFF5274458D}" type="pres">
      <dgm:prSet presAssocID="{29B7CCC8-C5E0-444B-923A-C62F0CBFAE7A}" presName="node" presStyleLbl="node1" presStyleIdx="8" presStyleCnt="11">
        <dgm:presLayoutVars>
          <dgm:bulletEnabled val="1"/>
        </dgm:presLayoutVars>
      </dgm:prSet>
      <dgm:spPr/>
    </dgm:pt>
    <dgm:pt modelId="{0AB4CF29-30BB-A146-8441-247AF71B9E51}" type="pres">
      <dgm:prSet presAssocID="{C9AD26B9-974E-1441-B50A-5F690E0B9F0F}" presName="sibTrans" presStyleLbl="sibTrans1D1" presStyleIdx="8" presStyleCnt="10"/>
      <dgm:spPr/>
    </dgm:pt>
    <dgm:pt modelId="{EA71750A-B815-2D42-9B60-2FFBCB78591E}" type="pres">
      <dgm:prSet presAssocID="{C9AD26B9-974E-1441-B50A-5F690E0B9F0F}" presName="connectorText" presStyleLbl="sibTrans1D1" presStyleIdx="8" presStyleCnt="10"/>
      <dgm:spPr/>
    </dgm:pt>
    <dgm:pt modelId="{E2F8EAF4-E485-A74B-B5C2-2B5541DBA1EE}" type="pres">
      <dgm:prSet presAssocID="{0739B7CD-BF18-0949-979B-FBABBE892722}" presName="node" presStyleLbl="node1" presStyleIdx="9" presStyleCnt="11">
        <dgm:presLayoutVars>
          <dgm:bulletEnabled val="1"/>
        </dgm:presLayoutVars>
      </dgm:prSet>
      <dgm:spPr/>
    </dgm:pt>
    <dgm:pt modelId="{6C453EAC-276A-B745-A59C-B179ABCEB4C4}" type="pres">
      <dgm:prSet presAssocID="{5AD6EAE9-75C8-E849-A947-442AE39390A7}" presName="sibTrans" presStyleLbl="sibTrans1D1" presStyleIdx="9" presStyleCnt="10"/>
      <dgm:spPr/>
    </dgm:pt>
    <dgm:pt modelId="{A4FFBD5D-DCC2-B74B-9B36-5684A711E2E0}" type="pres">
      <dgm:prSet presAssocID="{5AD6EAE9-75C8-E849-A947-442AE39390A7}" presName="connectorText" presStyleLbl="sibTrans1D1" presStyleIdx="9" presStyleCnt="10"/>
      <dgm:spPr/>
    </dgm:pt>
    <dgm:pt modelId="{1C72B5C8-EB79-8641-9D20-114B7A1CD85D}" type="pres">
      <dgm:prSet presAssocID="{6503D503-3120-984A-AD41-596E218E4E58}" presName="node" presStyleLbl="node1" presStyleIdx="10" presStyleCnt="11">
        <dgm:presLayoutVars>
          <dgm:bulletEnabled val="1"/>
        </dgm:presLayoutVars>
      </dgm:prSet>
      <dgm:spPr/>
    </dgm:pt>
  </dgm:ptLst>
  <dgm:cxnLst>
    <dgm:cxn modelId="{A74DDA0E-F7D4-404E-9263-0AFDB2E58EFF}" srcId="{6A7A28B3-788C-0B4A-8EEC-1E46AAD4A6C4}" destId="{29B7CCC8-C5E0-444B-923A-C62F0CBFAE7A}" srcOrd="8" destOrd="0" parTransId="{54220A33-311D-9D4A-9172-019323D73671}" sibTransId="{C9AD26B9-974E-1441-B50A-5F690E0B9F0F}"/>
    <dgm:cxn modelId="{032BC520-3AF0-0243-8F3B-78D9906C6608}" type="presOf" srcId="{07322D1A-34E5-D346-B845-0927EFD38413}" destId="{956B4889-AE5A-5446-AA65-AC989CFCEE12}" srcOrd="1" destOrd="0" presId="urn:microsoft.com/office/officeart/2005/8/layout/bProcess3"/>
    <dgm:cxn modelId="{74DB4824-5955-8C4E-AC98-6CA30376A366}" type="presOf" srcId="{2F8FC773-1A5B-D541-A5FA-4BB04416159D}" destId="{852EF005-8CE4-CA43-AABC-4FECCEA89BC5}" srcOrd="0" destOrd="0" presId="urn:microsoft.com/office/officeart/2005/8/layout/bProcess3"/>
    <dgm:cxn modelId="{C2AF0929-FAB2-BD40-BABE-58AB54C252D3}" type="presOf" srcId="{DCDD17BA-80A3-2248-89CD-8E16A27C4851}" destId="{BEEC24B1-C57D-304C-843E-D5117E28711E}" srcOrd="0" destOrd="0" presId="urn:microsoft.com/office/officeart/2005/8/layout/bProcess3"/>
    <dgm:cxn modelId="{CBE31829-D262-064E-89A7-1A874B5B0FFD}" type="presOf" srcId="{6A7A28B3-788C-0B4A-8EEC-1E46AAD4A6C4}" destId="{89B15220-8CF4-DD4B-ADBB-D1A0797760D5}" srcOrd="0" destOrd="0" presId="urn:microsoft.com/office/officeart/2005/8/layout/bProcess3"/>
    <dgm:cxn modelId="{A5CB262D-B6FA-AA4B-8B3B-AEDF3354189D}" type="presOf" srcId="{52202276-6165-7447-BEC3-7D0FEB0552E2}" destId="{480B0604-13F5-5F4D-88E2-379813222FE6}" srcOrd="0" destOrd="0" presId="urn:microsoft.com/office/officeart/2005/8/layout/bProcess3"/>
    <dgm:cxn modelId="{66DDFF31-FBE4-EE46-A3F3-EB91EBBB9F4D}" type="presOf" srcId="{6503D503-3120-984A-AD41-596E218E4E58}" destId="{1C72B5C8-EB79-8641-9D20-114B7A1CD85D}" srcOrd="0" destOrd="0" presId="urn:microsoft.com/office/officeart/2005/8/layout/bProcess3"/>
    <dgm:cxn modelId="{B7C0DD32-73DB-7041-9A42-B3030BFA0A13}" srcId="{6A7A28B3-788C-0B4A-8EEC-1E46AAD4A6C4}" destId="{6503D503-3120-984A-AD41-596E218E4E58}" srcOrd="10" destOrd="0" parTransId="{B21259C4-E0DB-0E41-A68B-F598FEB7BFD3}" sibTransId="{6B3A9497-E57F-D64B-99C3-2F315CF253D2}"/>
    <dgm:cxn modelId="{2A33B33B-C881-7D41-B8DB-F502967C3E8C}" type="presOf" srcId="{46B8C6D5-3E90-E345-A4B2-8AB66B4599B6}" destId="{6E378342-52D9-D947-95DF-8780F8DF19BB}" srcOrd="1" destOrd="0" presId="urn:microsoft.com/office/officeart/2005/8/layout/bProcess3"/>
    <dgm:cxn modelId="{1381FB40-8A40-F244-B802-8E7D3E8150AB}" srcId="{6A7A28B3-788C-0B4A-8EEC-1E46AAD4A6C4}" destId="{A9C2DEBC-E875-5C41-B511-72B5759C4000}" srcOrd="7" destOrd="0" parTransId="{22CC23AD-1AEC-DB4C-892E-CC141ECED27D}" sibTransId="{CCE7EA4B-1209-DA41-8BD9-91AE6019DA6B}"/>
    <dgm:cxn modelId="{9B962043-3076-774A-B37E-AFBFF9456071}" type="presOf" srcId="{A9C2DEBC-E875-5C41-B511-72B5759C4000}" destId="{F259EA7C-4D95-8840-83C5-72EEA5A87A74}" srcOrd="0" destOrd="0" presId="urn:microsoft.com/office/officeart/2005/8/layout/bProcess3"/>
    <dgm:cxn modelId="{2C36B543-EE13-0645-A2C3-15B02D0C06AE}" type="presOf" srcId="{62A6A8D0-1580-7747-A8E3-81EFC9B45E7E}" destId="{D90D0505-15B0-344E-B73D-D594F5A54CA6}" srcOrd="1" destOrd="0" presId="urn:microsoft.com/office/officeart/2005/8/layout/bProcess3"/>
    <dgm:cxn modelId="{96955D46-ED9D-574E-A7EC-30FE985AE974}" type="presOf" srcId="{3C697A47-FB30-9444-8B2C-08BD7545CD5F}" destId="{9451060B-33C8-D145-BDFA-B1AE68918D24}" srcOrd="1" destOrd="0" presId="urn:microsoft.com/office/officeart/2005/8/layout/bProcess3"/>
    <dgm:cxn modelId="{7E6A2149-05F9-B747-9BF8-003E8EBD0C51}" type="presOf" srcId="{80C6F76C-2276-9741-B72E-34693EF3750F}" destId="{770F23D7-BF45-5048-A3A6-556B759CDEE9}" srcOrd="0" destOrd="0" presId="urn:microsoft.com/office/officeart/2005/8/layout/bProcess3"/>
    <dgm:cxn modelId="{EF248F4A-01AC-7742-9229-CC4646E9014A}" srcId="{6A7A28B3-788C-0B4A-8EEC-1E46AAD4A6C4}" destId="{9B96CCF8-AB31-6D49-8600-924B3CFB7313}" srcOrd="1" destOrd="0" parTransId="{C6A748ED-33B8-8A45-B62D-CA3C8E68FC7D}" sibTransId="{07322D1A-34E5-D346-B845-0927EFD38413}"/>
    <dgm:cxn modelId="{849F0F4C-EEDC-074E-ACBD-DDC6D0237565}" srcId="{6A7A28B3-788C-0B4A-8EEC-1E46AAD4A6C4}" destId="{5E594FF6-E6FF-E748-AD84-6D261E754F89}" srcOrd="0" destOrd="0" parTransId="{F66A64F3-858F-4E4A-A924-C62004CBF8CE}" sibTransId="{4A3E0D35-449D-1246-B453-B1D435597EE1}"/>
    <dgm:cxn modelId="{E8FB9C50-E54C-E945-99D2-D000644C2F7B}" type="presOf" srcId="{0739B7CD-BF18-0949-979B-FBABBE892722}" destId="{E2F8EAF4-E485-A74B-B5C2-2B5541DBA1EE}" srcOrd="0" destOrd="0" presId="urn:microsoft.com/office/officeart/2005/8/layout/bProcess3"/>
    <dgm:cxn modelId="{C9D8775A-CC6B-1B43-AB6F-561DA66F5C0E}" type="presOf" srcId="{46B8C6D5-3E90-E345-A4B2-8AB66B4599B6}" destId="{A43FA50F-7B32-5B4C-9C92-02A488F77F24}" srcOrd="0" destOrd="0" presId="urn:microsoft.com/office/officeart/2005/8/layout/bProcess3"/>
    <dgm:cxn modelId="{F8B70C68-3340-154A-AF65-0E640D544C62}" srcId="{6A7A28B3-788C-0B4A-8EEC-1E46AAD4A6C4}" destId="{AECC9709-85A5-E343-8B1E-EBF60DADCE5F}" srcOrd="5" destOrd="0" parTransId="{FF7F5B15-6C2A-D34C-85B4-7C11FA6AA7C5}" sibTransId="{46B8C6D5-3E90-E345-A4B2-8AB66B4599B6}"/>
    <dgm:cxn modelId="{5D8DBD6D-60A0-704C-AAEA-A7AADF5D9C3F}" srcId="{6A7A28B3-788C-0B4A-8EEC-1E46AAD4A6C4}" destId="{52202276-6165-7447-BEC3-7D0FEB0552E2}" srcOrd="2" destOrd="0" parTransId="{E90008E6-72E3-AB4D-8916-9D6230E94DEB}" sibTransId="{80C6F76C-2276-9741-B72E-34693EF3750F}"/>
    <dgm:cxn modelId="{B67C2473-B9E1-9041-A91B-A42BD9087BAF}" type="presOf" srcId="{5AD6EAE9-75C8-E849-A947-442AE39390A7}" destId="{6C453EAC-276A-B745-A59C-B179ABCEB4C4}" srcOrd="0" destOrd="0" presId="urn:microsoft.com/office/officeart/2005/8/layout/bProcess3"/>
    <dgm:cxn modelId="{9D860B75-E1F3-574B-8F98-66E804D6AC10}" type="presOf" srcId="{62A6A8D0-1580-7747-A8E3-81EFC9B45E7E}" destId="{8EA6273E-DA98-8348-80D8-9D308CABA944}" srcOrd="0" destOrd="0" presId="urn:microsoft.com/office/officeart/2005/8/layout/bProcess3"/>
    <dgm:cxn modelId="{700F1F7A-3AEC-DB49-A8CE-F76530BA82EF}" type="presOf" srcId="{07322D1A-34E5-D346-B845-0927EFD38413}" destId="{66BA2B5F-68B4-DD4C-84FE-446B68F464F2}" srcOrd="0" destOrd="0" presId="urn:microsoft.com/office/officeart/2005/8/layout/bProcess3"/>
    <dgm:cxn modelId="{C47F9186-9CEB-704F-B01D-57FA5ECE15DA}" type="presOf" srcId="{06B465A5-BDBC-014D-B7EE-E9E79F320CA9}" destId="{6B03702F-B6DA-FA41-9CF0-0F8E3843F412}" srcOrd="0" destOrd="0" presId="urn:microsoft.com/office/officeart/2005/8/layout/bProcess3"/>
    <dgm:cxn modelId="{F833748A-6D93-AC49-82E8-240B8B3DE361}" type="presOf" srcId="{2F8FC773-1A5B-D541-A5FA-4BB04416159D}" destId="{87392397-F75F-F848-B3A2-286791DD568C}" srcOrd="1" destOrd="0" presId="urn:microsoft.com/office/officeart/2005/8/layout/bProcess3"/>
    <dgm:cxn modelId="{5A93AB93-D077-3348-9A87-B06D5470028F}" type="presOf" srcId="{5E594FF6-E6FF-E748-AD84-6D261E754F89}" destId="{F5ADAD41-3599-2A40-8F73-41EFA9A00D51}" srcOrd="0" destOrd="0" presId="urn:microsoft.com/office/officeart/2005/8/layout/bProcess3"/>
    <dgm:cxn modelId="{0AF0E194-E5A9-8E45-BC3E-D8AC532996F9}" type="presOf" srcId="{29B7CCC8-C5E0-444B-923A-C62F0CBFAE7A}" destId="{48CAA1A8-0EBD-4445-BD1A-5DFF5274458D}" srcOrd="0" destOrd="0" presId="urn:microsoft.com/office/officeart/2005/8/layout/bProcess3"/>
    <dgm:cxn modelId="{1FD900AA-EA65-6443-8FA2-9154117CB6B7}" srcId="{6A7A28B3-788C-0B4A-8EEC-1E46AAD4A6C4}" destId="{0CDB8348-6F57-D447-9250-2A7C24D1D6C7}" srcOrd="3" destOrd="0" parTransId="{58CEAAB9-56E8-E641-B7B3-3AF8E5947AF3}" sibTransId="{62A6A8D0-1580-7747-A8E3-81EFC9B45E7E}"/>
    <dgm:cxn modelId="{99A568B7-EA6F-CB49-A091-E0AF11C75FE8}" type="presOf" srcId="{CCE7EA4B-1209-DA41-8BD9-91AE6019DA6B}" destId="{07DBFD94-19BE-904C-BC55-1FCABC3951C3}" srcOrd="1" destOrd="0" presId="urn:microsoft.com/office/officeart/2005/8/layout/bProcess3"/>
    <dgm:cxn modelId="{B12C3CB9-6946-3D43-8ACA-7DBC1C07C699}" type="presOf" srcId="{9B96CCF8-AB31-6D49-8600-924B3CFB7313}" destId="{32C6C6F9-D46A-8649-957F-D1E2C1C289AF}" srcOrd="0" destOrd="0" presId="urn:microsoft.com/office/officeart/2005/8/layout/bProcess3"/>
    <dgm:cxn modelId="{0AF17DBA-4661-3940-B7FA-C13D3187E58F}" srcId="{6A7A28B3-788C-0B4A-8EEC-1E46AAD4A6C4}" destId="{DCDD17BA-80A3-2248-89CD-8E16A27C4851}" srcOrd="4" destOrd="0" parTransId="{ECB51119-2949-8F4F-A69E-D12F8B4B917D}" sibTransId="{2F8FC773-1A5B-D541-A5FA-4BB04416159D}"/>
    <dgm:cxn modelId="{F20A30BB-6689-E44B-B2A1-0AB9D43F9CA1}" type="presOf" srcId="{0CDB8348-6F57-D447-9250-2A7C24D1D6C7}" destId="{687B290F-7963-E146-8FAA-C4820CFE031F}" srcOrd="0" destOrd="0" presId="urn:microsoft.com/office/officeart/2005/8/layout/bProcess3"/>
    <dgm:cxn modelId="{637AA0C0-5816-984A-81DD-3735A2399376}" type="presOf" srcId="{80C6F76C-2276-9741-B72E-34693EF3750F}" destId="{0580F1A1-291E-2240-93AB-68E339375064}" srcOrd="1" destOrd="0" presId="urn:microsoft.com/office/officeart/2005/8/layout/bProcess3"/>
    <dgm:cxn modelId="{FDFE15D7-0D73-AA42-91D0-E2C33214C52E}" type="presOf" srcId="{C9AD26B9-974E-1441-B50A-5F690E0B9F0F}" destId="{0AB4CF29-30BB-A146-8441-247AF71B9E51}" srcOrd="0" destOrd="0" presId="urn:microsoft.com/office/officeart/2005/8/layout/bProcess3"/>
    <dgm:cxn modelId="{0F7E89D7-5B3C-F749-A78D-5BDC9F8DD5E7}" type="presOf" srcId="{5AD6EAE9-75C8-E849-A947-442AE39390A7}" destId="{A4FFBD5D-DCC2-B74B-9B36-5684A711E2E0}" srcOrd="1" destOrd="0" presId="urn:microsoft.com/office/officeart/2005/8/layout/bProcess3"/>
    <dgm:cxn modelId="{50FCB7D8-E762-B64E-8834-C42AD281C2B4}" type="presOf" srcId="{AECC9709-85A5-E343-8B1E-EBF60DADCE5F}" destId="{63850B22-0FEB-FB4D-8AA4-758A8D1BC3BF}" srcOrd="0" destOrd="0" presId="urn:microsoft.com/office/officeart/2005/8/layout/bProcess3"/>
    <dgm:cxn modelId="{D22206DC-FC05-304C-B0F1-AEC810C041B2}" srcId="{6A7A28B3-788C-0B4A-8EEC-1E46AAD4A6C4}" destId="{0739B7CD-BF18-0949-979B-FBABBE892722}" srcOrd="9" destOrd="0" parTransId="{D02DED07-7A00-7B49-99F4-4516F6F50A89}" sibTransId="{5AD6EAE9-75C8-E849-A947-442AE39390A7}"/>
    <dgm:cxn modelId="{9B4646E4-8869-5A49-ABC0-CEB4E60770AB}" srcId="{6A7A28B3-788C-0B4A-8EEC-1E46AAD4A6C4}" destId="{06B465A5-BDBC-014D-B7EE-E9E79F320CA9}" srcOrd="6" destOrd="0" parTransId="{3C4341CD-038C-8E45-911F-C088BA2838D4}" sibTransId="{3C697A47-FB30-9444-8B2C-08BD7545CD5F}"/>
    <dgm:cxn modelId="{DB233FE8-702A-4141-A626-F776604F68E9}" type="presOf" srcId="{3C697A47-FB30-9444-8B2C-08BD7545CD5F}" destId="{D6639ACA-3987-7B4D-B7B9-1B03F49917AB}" srcOrd="0" destOrd="0" presId="urn:microsoft.com/office/officeart/2005/8/layout/bProcess3"/>
    <dgm:cxn modelId="{6B3DA6EA-68DB-7640-8C76-A08BD140523D}" type="presOf" srcId="{4A3E0D35-449D-1246-B453-B1D435597EE1}" destId="{2DE7F3C6-8F07-D84C-9A16-A4A9228D636C}" srcOrd="1" destOrd="0" presId="urn:microsoft.com/office/officeart/2005/8/layout/bProcess3"/>
    <dgm:cxn modelId="{4BD00BED-5FC6-244C-82F0-259DAA35C97C}" type="presOf" srcId="{4A3E0D35-449D-1246-B453-B1D435597EE1}" destId="{C96E9119-F792-FD47-A71F-8FC87F675C76}" srcOrd="0" destOrd="0" presId="urn:microsoft.com/office/officeart/2005/8/layout/bProcess3"/>
    <dgm:cxn modelId="{76B77CF2-D053-3E49-8F43-79635D7D9874}" type="presOf" srcId="{C9AD26B9-974E-1441-B50A-5F690E0B9F0F}" destId="{EA71750A-B815-2D42-9B60-2FFBCB78591E}" srcOrd="1" destOrd="0" presId="urn:microsoft.com/office/officeart/2005/8/layout/bProcess3"/>
    <dgm:cxn modelId="{6EA69DF8-BD3B-C844-BE63-838978E126B6}" type="presOf" srcId="{CCE7EA4B-1209-DA41-8BD9-91AE6019DA6B}" destId="{947FA917-47A5-3043-8A46-8297CCD67821}" srcOrd="0" destOrd="0" presId="urn:microsoft.com/office/officeart/2005/8/layout/bProcess3"/>
    <dgm:cxn modelId="{4D4E27FD-4F62-0F4B-8721-FE95B53B8F5A}" type="presParOf" srcId="{89B15220-8CF4-DD4B-ADBB-D1A0797760D5}" destId="{F5ADAD41-3599-2A40-8F73-41EFA9A00D51}" srcOrd="0" destOrd="0" presId="urn:microsoft.com/office/officeart/2005/8/layout/bProcess3"/>
    <dgm:cxn modelId="{96766B8F-E2D3-CE49-BAD7-A68F0513BC40}" type="presParOf" srcId="{89B15220-8CF4-DD4B-ADBB-D1A0797760D5}" destId="{C96E9119-F792-FD47-A71F-8FC87F675C76}" srcOrd="1" destOrd="0" presId="urn:microsoft.com/office/officeart/2005/8/layout/bProcess3"/>
    <dgm:cxn modelId="{F9BF9D4B-1CFF-C04C-8DC3-703B2C9E3B19}" type="presParOf" srcId="{C96E9119-F792-FD47-A71F-8FC87F675C76}" destId="{2DE7F3C6-8F07-D84C-9A16-A4A9228D636C}" srcOrd="0" destOrd="0" presId="urn:microsoft.com/office/officeart/2005/8/layout/bProcess3"/>
    <dgm:cxn modelId="{DCFEE076-4416-F242-B31F-4A6001B3B18C}" type="presParOf" srcId="{89B15220-8CF4-DD4B-ADBB-D1A0797760D5}" destId="{32C6C6F9-D46A-8649-957F-D1E2C1C289AF}" srcOrd="2" destOrd="0" presId="urn:microsoft.com/office/officeart/2005/8/layout/bProcess3"/>
    <dgm:cxn modelId="{E41A3C9C-7A90-4A46-A8E4-F5C152EBC020}" type="presParOf" srcId="{89B15220-8CF4-DD4B-ADBB-D1A0797760D5}" destId="{66BA2B5F-68B4-DD4C-84FE-446B68F464F2}" srcOrd="3" destOrd="0" presId="urn:microsoft.com/office/officeart/2005/8/layout/bProcess3"/>
    <dgm:cxn modelId="{34C2F983-4246-444B-8476-7C81E0213434}" type="presParOf" srcId="{66BA2B5F-68B4-DD4C-84FE-446B68F464F2}" destId="{956B4889-AE5A-5446-AA65-AC989CFCEE12}" srcOrd="0" destOrd="0" presId="urn:microsoft.com/office/officeart/2005/8/layout/bProcess3"/>
    <dgm:cxn modelId="{13D0D276-729F-194E-8703-FC4C3F9F5D31}" type="presParOf" srcId="{89B15220-8CF4-DD4B-ADBB-D1A0797760D5}" destId="{480B0604-13F5-5F4D-88E2-379813222FE6}" srcOrd="4" destOrd="0" presId="urn:microsoft.com/office/officeart/2005/8/layout/bProcess3"/>
    <dgm:cxn modelId="{0D91BA20-112E-5C45-ABF0-34F2C0D800E3}" type="presParOf" srcId="{89B15220-8CF4-DD4B-ADBB-D1A0797760D5}" destId="{770F23D7-BF45-5048-A3A6-556B759CDEE9}" srcOrd="5" destOrd="0" presId="urn:microsoft.com/office/officeart/2005/8/layout/bProcess3"/>
    <dgm:cxn modelId="{55B0AFEF-C1F4-5B43-8836-3EA211639B1B}" type="presParOf" srcId="{770F23D7-BF45-5048-A3A6-556B759CDEE9}" destId="{0580F1A1-291E-2240-93AB-68E339375064}" srcOrd="0" destOrd="0" presId="urn:microsoft.com/office/officeart/2005/8/layout/bProcess3"/>
    <dgm:cxn modelId="{380229F0-E5D9-C746-A8FD-ED05EBFEEE1C}" type="presParOf" srcId="{89B15220-8CF4-DD4B-ADBB-D1A0797760D5}" destId="{687B290F-7963-E146-8FAA-C4820CFE031F}" srcOrd="6" destOrd="0" presId="urn:microsoft.com/office/officeart/2005/8/layout/bProcess3"/>
    <dgm:cxn modelId="{78893C28-4FBB-A842-83FB-83FDD35F62F2}" type="presParOf" srcId="{89B15220-8CF4-DD4B-ADBB-D1A0797760D5}" destId="{8EA6273E-DA98-8348-80D8-9D308CABA944}" srcOrd="7" destOrd="0" presId="urn:microsoft.com/office/officeart/2005/8/layout/bProcess3"/>
    <dgm:cxn modelId="{6BED9317-E9DC-264E-8E5E-060CDFFA2229}" type="presParOf" srcId="{8EA6273E-DA98-8348-80D8-9D308CABA944}" destId="{D90D0505-15B0-344E-B73D-D594F5A54CA6}" srcOrd="0" destOrd="0" presId="urn:microsoft.com/office/officeart/2005/8/layout/bProcess3"/>
    <dgm:cxn modelId="{16A8644D-B1F4-1340-AB51-1CCAA03EFB0A}" type="presParOf" srcId="{89B15220-8CF4-DD4B-ADBB-D1A0797760D5}" destId="{BEEC24B1-C57D-304C-843E-D5117E28711E}" srcOrd="8" destOrd="0" presId="urn:microsoft.com/office/officeart/2005/8/layout/bProcess3"/>
    <dgm:cxn modelId="{EF8F2E25-2DDE-AA4A-A875-612DEC42EA7E}" type="presParOf" srcId="{89B15220-8CF4-DD4B-ADBB-D1A0797760D5}" destId="{852EF005-8CE4-CA43-AABC-4FECCEA89BC5}" srcOrd="9" destOrd="0" presId="urn:microsoft.com/office/officeart/2005/8/layout/bProcess3"/>
    <dgm:cxn modelId="{0D92E1A6-BF6F-2E46-BBF1-8C956D047FF9}" type="presParOf" srcId="{852EF005-8CE4-CA43-AABC-4FECCEA89BC5}" destId="{87392397-F75F-F848-B3A2-286791DD568C}" srcOrd="0" destOrd="0" presId="urn:microsoft.com/office/officeart/2005/8/layout/bProcess3"/>
    <dgm:cxn modelId="{56CC827A-0341-FD4A-927A-B66B99F8A33E}" type="presParOf" srcId="{89B15220-8CF4-DD4B-ADBB-D1A0797760D5}" destId="{63850B22-0FEB-FB4D-8AA4-758A8D1BC3BF}" srcOrd="10" destOrd="0" presId="urn:microsoft.com/office/officeart/2005/8/layout/bProcess3"/>
    <dgm:cxn modelId="{4B4A9F5D-7B7F-354D-955D-93EF95528C88}" type="presParOf" srcId="{89B15220-8CF4-DD4B-ADBB-D1A0797760D5}" destId="{A43FA50F-7B32-5B4C-9C92-02A488F77F24}" srcOrd="11" destOrd="0" presId="urn:microsoft.com/office/officeart/2005/8/layout/bProcess3"/>
    <dgm:cxn modelId="{2A9081EA-1D0B-4841-AE64-18D8B02D82DF}" type="presParOf" srcId="{A43FA50F-7B32-5B4C-9C92-02A488F77F24}" destId="{6E378342-52D9-D947-95DF-8780F8DF19BB}" srcOrd="0" destOrd="0" presId="urn:microsoft.com/office/officeart/2005/8/layout/bProcess3"/>
    <dgm:cxn modelId="{A98B149B-2BA1-1F4C-BCFE-304C0A8F0412}" type="presParOf" srcId="{89B15220-8CF4-DD4B-ADBB-D1A0797760D5}" destId="{6B03702F-B6DA-FA41-9CF0-0F8E3843F412}" srcOrd="12" destOrd="0" presId="urn:microsoft.com/office/officeart/2005/8/layout/bProcess3"/>
    <dgm:cxn modelId="{0EE7D0C4-988B-8545-AB29-6B08BCEF214D}" type="presParOf" srcId="{89B15220-8CF4-DD4B-ADBB-D1A0797760D5}" destId="{D6639ACA-3987-7B4D-B7B9-1B03F49917AB}" srcOrd="13" destOrd="0" presId="urn:microsoft.com/office/officeart/2005/8/layout/bProcess3"/>
    <dgm:cxn modelId="{D49C8068-DF20-0842-9C62-A84EA768C200}" type="presParOf" srcId="{D6639ACA-3987-7B4D-B7B9-1B03F49917AB}" destId="{9451060B-33C8-D145-BDFA-B1AE68918D24}" srcOrd="0" destOrd="0" presId="urn:microsoft.com/office/officeart/2005/8/layout/bProcess3"/>
    <dgm:cxn modelId="{7CDE7DCD-4E91-DC4A-8C3D-6B8ED2AEA17C}" type="presParOf" srcId="{89B15220-8CF4-DD4B-ADBB-D1A0797760D5}" destId="{F259EA7C-4D95-8840-83C5-72EEA5A87A74}" srcOrd="14" destOrd="0" presId="urn:microsoft.com/office/officeart/2005/8/layout/bProcess3"/>
    <dgm:cxn modelId="{F6FB6BA1-7267-284B-9546-DECE955C0AAE}" type="presParOf" srcId="{89B15220-8CF4-DD4B-ADBB-D1A0797760D5}" destId="{947FA917-47A5-3043-8A46-8297CCD67821}" srcOrd="15" destOrd="0" presId="urn:microsoft.com/office/officeart/2005/8/layout/bProcess3"/>
    <dgm:cxn modelId="{86121F52-28D0-5C46-9B25-29D27BAC31C7}" type="presParOf" srcId="{947FA917-47A5-3043-8A46-8297CCD67821}" destId="{07DBFD94-19BE-904C-BC55-1FCABC3951C3}" srcOrd="0" destOrd="0" presId="urn:microsoft.com/office/officeart/2005/8/layout/bProcess3"/>
    <dgm:cxn modelId="{F00E86CC-870D-054A-AC63-7CA89B6230C9}" type="presParOf" srcId="{89B15220-8CF4-DD4B-ADBB-D1A0797760D5}" destId="{48CAA1A8-0EBD-4445-BD1A-5DFF5274458D}" srcOrd="16" destOrd="0" presId="urn:microsoft.com/office/officeart/2005/8/layout/bProcess3"/>
    <dgm:cxn modelId="{3A00F20F-E274-A248-AE14-650ED6EEB6F3}" type="presParOf" srcId="{89B15220-8CF4-DD4B-ADBB-D1A0797760D5}" destId="{0AB4CF29-30BB-A146-8441-247AF71B9E51}" srcOrd="17" destOrd="0" presId="urn:microsoft.com/office/officeart/2005/8/layout/bProcess3"/>
    <dgm:cxn modelId="{80228934-E704-944A-BC97-051AF3B4E418}" type="presParOf" srcId="{0AB4CF29-30BB-A146-8441-247AF71B9E51}" destId="{EA71750A-B815-2D42-9B60-2FFBCB78591E}" srcOrd="0" destOrd="0" presId="urn:microsoft.com/office/officeart/2005/8/layout/bProcess3"/>
    <dgm:cxn modelId="{F232EB66-ADBE-8247-9179-60829FB0B523}" type="presParOf" srcId="{89B15220-8CF4-DD4B-ADBB-D1A0797760D5}" destId="{E2F8EAF4-E485-A74B-B5C2-2B5541DBA1EE}" srcOrd="18" destOrd="0" presId="urn:microsoft.com/office/officeart/2005/8/layout/bProcess3"/>
    <dgm:cxn modelId="{2AC2A825-E82B-204C-A5B9-A5413172175A}" type="presParOf" srcId="{89B15220-8CF4-DD4B-ADBB-D1A0797760D5}" destId="{6C453EAC-276A-B745-A59C-B179ABCEB4C4}" srcOrd="19" destOrd="0" presId="urn:microsoft.com/office/officeart/2005/8/layout/bProcess3"/>
    <dgm:cxn modelId="{13A09BE7-C56F-6D41-8FA0-71DAB12D7035}" type="presParOf" srcId="{6C453EAC-276A-B745-A59C-B179ABCEB4C4}" destId="{A4FFBD5D-DCC2-B74B-9B36-5684A711E2E0}" srcOrd="0" destOrd="0" presId="urn:microsoft.com/office/officeart/2005/8/layout/bProcess3"/>
    <dgm:cxn modelId="{849F31B8-6AFE-AB43-B657-324808B2D4BD}" type="presParOf" srcId="{89B15220-8CF4-DD4B-ADBB-D1A0797760D5}" destId="{1C72B5C8-EB79-8641-9D20-114B7A1CD85D}"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5E594FF6-E6FF-E748-AD84-6D261E754F89}">
      <dgm:prSet phldrT="[Text]"/>
      <dgm:spPr/>
      <dgm:t>
        <a:bodyPr/>
        <a:lstStyle/>
        <a:p>
          <a:pPr algn="l"/>
          <a:r>
            <a:rPr lang="en-US">
              <a:latin typeface="Arial" panose="020B0604020202020204" pitchFamily="34" charset="0"/>
              <a:cs typeface="Arial" panose="020B0604020202020204" pitchFamily="34" charset="0"/>
            </a:rPr>
            <a:t>Receive event alert from RC Respond and acknowledge </a:t>
          </a:r>
        </a:p>
      </dgm:t>
    </dgm:pt>
    <dgm:pt modelId="{F66A64F3-858F-4E4A-A924-C62004CBF8CE}" type="parTrans" cxnId="{849F0F4C-EEDC-074E-ACBD-DDC6D0237565}">
      <dgm:prSet/>
      <dgm:spPr/>
      <dgm:t>
        <a:bodyPr/>
        <a:lstStyle/>
        <a:p>
          <a:pPr algn="l"/>
          <a:endParaRPr lang="en-US">
            <a:latin typeface="Arial" panose="020B0604020202020204" pitchFamily="34" charset="0"/>
            <a:cs typeface="Arial" panose="020B0604020202020204" pitchFamily="34" charset="0"/>
          </a:endParaRPr>
        </a:p>
      </dgm:t>
    </dgm:pt>
    <dgm:pt modelId="{4A3E0D35-449D-1246-B453-B1D435597EE1}" type="sibTrans" cxnId="{849F0F4C-EEDC-074E-ACBD-DDC6D0237565}">
      <dgm:prSet/>
      <dgm:spPr/>
      <dgm:t>
        <a:bodyPr/>
        <a:lstStyle/>
        <a:p>
          <a:pPr algn="l"/>
          <a:endParaRPr lang="en-US">
            <a:latin typeface="Arial" panose="020B0604020202020204" pitchFamily="34" charset="0"/>
            <a:cs typeface="Arial" panose="020B0604020202020204" pitchFamily="34" charset="0"/>
          </a:endParaRPr>
        </a:p>
      </dgm:t>
    </dgm:pt>
    <dgm:pt modelId="{9B96CCF8-AB31-6D49-8600-924B3CFB7313}">
      <dgm:prSet phldrT="[Text]"/>
      <dgm:spPr/>
      <dgm:t>
        <a:bodyPr/>
        <a:lstStyle/>
        <a:p>
          <a:pPr algn="l"/>
          <a:r>
            <a:rPr lang="en-US">
              <a:latin typeface="Arial" charset="0"/>
              <a:cs typeface="Arial" charset="0"/>
            </a:rPr>
            <a:t>Review details of event</a:t>
          </a:r>
          <a:endParaRPr lang="en-US">
            <a:latin typeface="Arial" panose="020B0604020202020204" pitchFamily="34" charset="0"/>
            <a:cs typeface="Arial" panose="020B0604020202020204" pitchFamily="34" charset="0"/>
          </a:endParaRPr>
        </a:p>
      </dgm:t>
    </dgm:pt>
    <dgm:pt modelId="{C6A748ED-33B8-8A45-B62D-CA3C8E68FC7D}" type="parTrans" cxnId="{EF248F4A-01AC-7742-9229-CC4646E9014A}">
      <dgm:prSet/>
      <dgm:spPr/>
      <dgm:t>
        <a:bodyPr/>
        <a:lstStyle/>
        <a:p>
          <a:pPr algn="l"/>
          <a:endParaRPr lang="en-US">
            <a:latin typeface="Arial" panose="020B0604020202020204" pitchFamily="34" charset="0"/>
            <a:cs typeface="Arial" panose="020B0604020202020204" pitchFamily="34" charset="0"/>
          </a:endParaRPr>
        </a:p>
      </dgm:t>
    </dgm:pt>
    <dgm:pt modelId="{07322D1A-34E5-D346-B845-0927EFD38413}" type="sibTrans" cxnId="{EF248F4A-01AC-7742-9229-CC4646E9014A}">
      <dgm:prSet/>
      <dgm:spPr/>
      <dgm:t>
        <a:bodyPr/>
        <a:lstStyle/>
        <a:p>
          <a:pPr algn="l"/>
          <a:endParaRPr lang="en-US">
            <a:latin typeface="Arial" panose="020B0604020202020204" pitchFamily="34" charset="0"/>
            <a:cs typeface="Arial" panose="020B0604020202020204" pitchFamily="34" charset="0"/>
          </a:endParaRPr>
        </a:p>
      </dgm:t>
    </dgm:pt>
    <dgm:pt modelId="{89B15220-8CF4-DD4B-ADBB-D1A0797760D5}" type="pres">
      <dgm:prSet presAssocID="{6A7A28B3-788C-0B4A-8EEC-1E46AAD4A6C4}" presName="Name0" presStyleCnt="0">
        <dgm:presLayoutVars>
          <dgm:dir/>
          <dgm:resizeHandles val="exact"/>
        </dgm:presLayoutVars>
      </dgm:prSet>
      <dgm:spPr/>
    </dgm:pt>
    <dgm:pt modelId="{F5ADAD41-3599-2A40-8F73-41EFA9A00D51}" type="pres">
      <dgm:prSet presAssocID="{5E594FF6-E6FF-E748-AD84-6D261E754F89}" presName="node" presStyleLbl="node1" presStyleIdx="0" presStyleCnt="2">
        <dgm:presLayoutVars>
          <dgm:bulletEnabled val="1"/>
        </dgm:presLayoutVars>
      </dgm:prSet>
      <dgm:spPr/>
    </dgm:pt>
    <dgm:pt modelId="{C96E9119-F792-FD47-A71F-8FC87F675C76}" type="pres">
      <dgm:prSet presAssocID="{4A3E0D35-449D-1246-B453-B1D435597EE1}" presName="sibTrans" presStyleLbl="sibTrans1D1" presStyleIdx="0" presStyleCnt="1"/>
      <dgm:spPr/>
    </dgm:pt>
    <dgm:pt modelId="{2DE7F3C6-8F07-D84C-9A16-A4A9228D636C}" type="pres">
      <dgm:prSet presAssocID="{4A3E0D35-449D-1246-B453-B1D435597EE1}" presName="connectorText" presStyleLbl="sibTrans1D1" presStyleIdx="0" presStyleCnt="1"/>
      <dgm:spPr/>
    </dgm:pt>
    <dgm:pt modelId="{32C6C6F9-D46A-8649-957F-D1E2C1C289AF}" type="pres">
      <dgm:prSet presAssocID="{9B96CCF8-AB31-6D49-8600-924B3CFB7313}" presName="node" presStyleLbl="node1" presStyleIdx="1" presStyleCnt="2">
        <dgm:presLayoutVars>
          <dgm:bulletEnabled val="1"/>
        </dgm:presLayoutVars>
      </dgm:prSet>
      <dgm:spPr/>
    </dgm:pt>
  </dgm:ptLst>
  <dgm:cxnLst>
    <dgm:cxn modelId="{CBE31829-D262-064E-89A7-1A874B5B0FFD}" type="presOf" srcId="{6A7A28B3-788C-0B4A-8EEC-1E46AAD4A6C4}" destId="{89B15220-8CF4-DD4B-ADBB-D1A0797760D5}" srcOrd="0" destOrd="0" presId="urn:microsoft.com/office/officeart/2005/8/layout/bProcess3"/>
    <dgm:cxn modelId="{EF248F4A-01AC-7742-9229-CC4646E9014A}" srcId="{6A7A28B3-788C-0B4A-8EEC-1E46AAD4A6C4}" destId="{9B96CCF8-AB31-6D49-8600-924B3CFB7313}" srcOrd="1" destOrd="0" parTransId="{C6A748ED-33B8-8A45-B62D-CA3C8E68FC7D}" sibTransId="{07322D1A-34E5-D346-B845-0927EFD38413}"/>
    <dgm:cxn modelId="{849F0F4C-EEDC-074E-ACBD-DDC6D0237565}" srcId="{6A7A28B3-788C-0B4A-8EEC-1E46AAD4A6C4}" destId="{5E594FF6-E6FF-E748-AD84-6D261E754F89}" srcOrd="0" destOrd="0" parTransId="{F66A64F3-858F-4E4A-A924-C62004CBF8CE}" sibTransId="{4A3E0D35-449D-1246-B453-B1D435597EE1}"/>
    <dgm:cxn modelId="{5A93AB93-D077-3348-9A87-B06D5470028F}" type="presOf" srcId="{5E594FF6-E6FF-E748-AD84-6D261E754F89}" destId="{F5ADAD41-3599-2A40-8F73-41EFA9A00D51}" srcOrd="0" destOrd="0" presId="urn:microsoft.com/office/officeart/2005/8/layout/bProcess3"/>
    <dgm:cxn modelId="{B12C3CB9-6946-3D43-8ACA-7DBC1C07C699}" type="presOf" srcId="{9B96CCF8-AB31-6D49-8600-924B3CFB7313}" destId="{32C6C6F9-D46A-8649-957F-D1E2C1C289AF}" srcOrd="0" destOrd="0" presId="urn:microsoft.com/office/officeart/2005/8/layout/bProcess3"/>
    <dgm:cxn modelId="{6B3DA6EA-68DB-7640-8C76-A08BD140523D}" type="presOf" srcId="{4A3E0D35-449D-1246-B453-B1D435597EE1}" destId="{2DE7F3C6-8F07-D84C-9A16-A4A9228D636C}" srcOrd="1" destOrd="0" presId="urn:microsoft.com/office/officeart/2005/8/layout/bProcess3"/>
    <dgm:cxn modelId="{4BD00BED-5FC6-244C-82F0-259DAA35C97C}" type="presOf" srcId="{4A3E0D35-449D-1246-B453-B1D435597EE1}" destId="{C96E9119-F792-FD47-A71F-8FC87F675C76}" srcOrd="0" destOrd="0" presId="urn:microsoft.com/office/officeart/2005/8/layout/bProcess3"/>
    <dgm:cxn modelId="{4D4E27FD-4F62-0F4B-8721-FE95B53B8F5A}" type="presParOf" srcId="{89B15220-8CF4-DD4B-ADBB-D1A0797760D5}" destId="{F5ADAD41-3599-2A40-8F73-41EFA9A00D51}" srcOrd="0" destOrd="0" presId="urn:microsoft.com/office/officeart/2005/8/layout/bProcess3"/>
    <dgm:cxn modelId="{96766B8F-E2D3-CE49-BAD7-A68F0513BC40}" type="presParOf" srcId="{89B15220-8CF4-DD4B-ADBB-D1A0797760D5}" destId="{C96E9119-F792-FD47-A71F-8FC87F675C76}" srcOrd="1" destOrd="0" presId="urn:microsoft.com/office/officeart/2005/8/layout/bProcess3"/>
    <dgm:cxn modelId="{F9BF9D4B-1CFF-C04C-8DC3-703B2C9E3B19}" type="presParOf" srcId="{C96E9119-F792-FD47-A71F-8FC87F675C76}" destId="{2DE7F3C6-8F07-D84C-9A16-A4A9228D636C}" srcOrd="0" destOrd="0" presId="urn:microsoft.com/office/officeart/2005/8/layout/bProcess3"/>
    <dgm:cxn modelId="{DCFEE076-4416-F242-B31F-4A6001B3B18C}" type="presParOf" srcId="{89B15220-8CF4-DD4B-ADBB-D1A0797760D5}" destId="{32C6C6F9-D46A-8649-957F-D1E2C1C289AF}"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52202276-6165-7447-BEC3-7D0FEB0552E2}">
      <dgm:prSet phldrT="[Text]"/>
      <dgm:spPr/>
      <dgm:t>
        <a:bodyPr/>
        <a:lstStyle/>
        <a:p>
          <a:pPr algn="l"/>
          <a:r>
            <a:rPr lang="en-US">
              <a:latin typeface="Arial" panose="020B0604020202020204" pitchFamily="34" charset="0"/>
              <a:cs typeface="Arial" panose="020B0604020202020204" pitchFamily="34" charset="0"/>
            </a:rPr>
            <a:t>Evaluate event information: determine if Red Cross action is required</a:t>
          </a:r>
        </a:p>
      </dgm:t>
    </dgm:pt>
    <dgm:pt modelId="{E90008E6-72E3-AB4D-8916-9D6230E94DEB}" type="par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80C6F76C-2276-9741-B72E-34693EF3750F}" type="sib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0CDB8348-6F57-D447-9250-2A7C24D1D6C7}">
      <dgm:prSet/>
      <dgm:spPr/>
      <dgm:t>
        <a:bodyPr/>
        <a:lstStyle/>
        <a:p>
          <a:pPr algn="l"/>
          <a:r>
            <a:rPr lang="en-US">
              <a:latin typeface="Arial" panose="020B0604020202020204" pitchFamily="34" charset="0"/>
              <a:cs typeface="Arial" panose="020B0604020202020204" pitchFamily="34" charset="0"/>
            </a:rPr>
            <a:t>Contact requesting agency or caller if insufficient information to decide</a:t>
          </a:r>
        </a:p>
      </dgm:t>
    </dgm:pt>
    <dgm:pt modelId="{58CEAAB9-56E8-E641-B7B3-3AF8E5947AF3}" type="parTrans" cxnId="{1FD900AA-EA65-6443-8FA2-9154117CB6B7}">
      <dgm:prSet/>
      <dgm:spPr/>
      <dgm:t>
        <a:bodyPr/>
        <a:lstStyle/>
        <a:p>
          <a:pPr algn="l"/>
          <a:endParaRPr lang="en-US"/>
        </a:p>
      </dgm:t>
    </dgm:pt>
    <dgm:pt modelId="{62A6A8D0-1580-7747-A8E3-81EFC9B45E7E}" type="sibTrans" cxnId="{1FD900AA-EA65-6443-8FA2-9154117CB6B7}">
      <dgm:prSet/>
      <dgm:spPr/>
      <dgm:t>
        <a:bodyPr/>
        <a:lstStyle/>
        <a:p>
          <a:pPr algn="l"/>
          <a:endParaRPr lang="en-US"/>
        </a:p>
      </dgm:t>
    </dgm:pt>
    <dgm:pt modelId="{89B15220-8CF4-DD4B-ADBB-D1A0797760D5}" type="pres">
      <dgm:prSet presAssocID="{6A7A28B3-788C-0B4A-8EEC-1E46AAD4A6C4}" presName="Name0" presStyleCnt="0">
        <dgm:presLayoutVars>
          <dgm:dir/>
          <dgm:resizeHandles val="exact"/>
        </dgm:presLayoutVars>
      </dgm:prSet>
      <dgm:spPr/>
    </dgm:pt>
    <dgm:pt modelId="{480B0604-13F5-5F4D-88E2-379813222FE6}" type="pres">
      <dgm:prSet presAssocID="{52202276-6165-7447-BEC3-7D0FEB0552E2}" presName="node" presStyleLbl="node1" presStyleIdx="0" presStyleCnt="2">
        <dgm:presLayoutVars>
          <dgm:bulletEnabled val="1"/>
        </dgm:presLayoutVars>
      </dgm:prSet>
      <dgm:spPr/>
    </dgm:pt>
    <dgm:pt modelId="{770F23D7-BF45-5048-A3A6-556B759CDEE9}" type="pres">
      <dgm:prSet presAssocID="{80C6F76C-2276-9741-B72E-34693EF3750F}" presName="sibTrans" presStyleLbl="sibTrans1D1" presStyleIdx="0" presStyleCnt="1"/>
      <dgm:spPr/>
    </dgm:pt>
    <dgm:pt modelId="{0580F1A1-291E-2240-93AB-68E339375064}" type="pres">
      <dgm:prSet presAssocID="{80C6F76C-2276-9741-B72E-34693EF3750F}" presName="connectorText" presStyleLbl="sibTrans1D1" presStyleIdx="0" presStyleCnt="1"/>
      <dgm:spPr/>
    </dgm:pt>
    <dgm:pt modelId="{687B290F-7963-E146-8FAA-C4820CFE031F}" type="pres">
      <dgm:prSet presAssocID="{0CDB8348-6F57-D447-9250-2A7C24D1D6C7}" presName="node" presStyleLbl="node1" presStyleIdx="1" presStyleCnt="2">
        <dgm:presLayoutVars>
          <dgm:bulletEnabled val="1"/>
        </dgm:presLayoutVars>
      </dgm:prSet>
      <dgm:spPr/>
    </dgm:pt>
  </dgm:ptLst>
  <dgm:cxnLst>
    <dgm:cxn modelId="{CBE31829-D262-064E-89A7-1A874B5B0FFD}" type="presOf" srcId="{6A7A28B3-788C-0B4A-8EEC-1E46AAD4A6C4}" destId="{89B15220-8CF4-DD4B-ADBB-D1A0797760D5}" srcOrd="0" destOrd="0" presId="urn:microsoft.com/office/officeart/2005/8/layout/bProcess3"/>
    <dgm:cxn modelId="{A5CB262D-B6FA-AA4B-8B3B-AEDF3354189D}" type="presOf" srcId="{52202276-6165-7447-BEC3-7D0FEB0552E2}" destId="{480B0604-13F5-5F4D-88E2-379813222FE6}" srcOrd="0" destOrd="0" presId="urn:microsoft.com/office/officeart/2005/8/layout/bProcess3"/>
    <dgm:cxn modelId="{7E6A2149-05F9-B747-9BF8-003E8EBD0C51}" type="presOf" srcId="{80C6F76C-2276-9741-B72E-34693EF3750F}" destId="{770F23D7-BF45-5048-A3A6-556B759CDEE9}" srcOrd="0" destOrd="0" presId="urn:microsoft.com/office/officeart/2005/8/layout/bProcess3"/>
    <dgm:cxn modelId="{5D8DBD6D-60A0-704C-AAEA-A7AADF5D9C3F}" srcId="{6A7A28B3-788C-0B4A-8EEC-1E46AAD4A6C4}" destId="{52202276-6165-7447-BEC3-7D0FEB0552E2}" srcOrd="0" destOrd="0" parTransId="{E90008E6-72E3-AB4D-8916-9D6230E94DEB}" sibTransId="{80C6F76C-2276-9741-B72E-34693EF3750F}"/>
    <dgm:cxn modelId="{1FD900AA-EA65-6443-8FA2-9154117CB6B7}" srcId="{6A7A28B3-788C-0B4A-8EEC-1E46AAD4A6C4}" destId="{0CDB8348-6F57-D447-9250-2A7C24D1D6C7}" srcOrd="1" destOrd="0" parTransId="{58CEAAB9-56E8-E641-B7B3-3AF8E5947AF3}" sibTransId="{62A6A8D0-1580-7747-A8E3-81EFC9B45E7E}"/>
    <dgm:cxn modelId="{F20A30BB-6689-E44B-B2A1-0AB9D43F9CA1}" type="presOf" srcId="{0CDB8348-6F57-D447-9250-2A7C24D1D6C7}" destId="{687B290F-7963-E146-8FAA-C4820CFE031F}" srcOrd="0" destOrd="0" presId="urn:microsoft.com/office/officeart/2005/8/layout/bProcess3"/>
    <dgm:cxn modelId="{637AA0C0-5816-984A-81DD-3735A2399376}" type="presOf" srcId="{80C6F76C-2276-9741-B72E-34693EF3750F}" destId="{0580F1A1-291E-2240-93AB-68E339375064}" srcOrd="1" destOrd="0" presId="urn:microsoft.com/office/officeart/2005/8/layout/bProcess3"/>
    <dgm:cxn modelId="{13D0D276-729F-194E-8703-FC4C3F9F5D31}" type="presParOf" srcId="{89B15220-8CF4-DD4B-ADBB-D1A0797760D5}" destId="{480B0604-13F5-5F4D-88E2-379813222FE6}" srcOrd="0" destOrd="0" presId="urn:microsoft.com/office/officeart/2005/8/layout/bProcess3"/>
    <dgm:cxn modelId="{0D91BA20-112E-5C45-ABF0-34F2C0D800E3}" type="presParOf" srcId="{89B15220-8CF4-DD4B-ADBB-D1A0797760D5}" destId="{770F23D7-BF45-5048-A3A6-556B759CDEE9}" srcOrd="1" destOrd="0" presId="urn:microsoft.com/office/officeart/2005/8/layout/bProcess3"/>
    <dgm:cxn modelId="{55B0AFEF-C1F4-5B43-8836-3EA211639B1B}" type="presParOf" srcId="{770F23D7-BF45-5048-A3A6-556B759CDEE9}" destId="{0580F1A1-291E-2240-93AB-68E339375064}" srcOrd="0" destOrd="0" presId="urn:microsoft.com/office/officeart/2005/8/layout/bProcess3"/>
    <dgm:cxn modelId="{380229F0-E5D9-C746-A8FD-ED05EBFEEE1C}" type="presParOf" srcId="{89B15220-8CF4-DD4B-ADBB-D1A0797760D5}" destId="{687B290F-7963-E146-8FAA-C4820CFE031F}"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52202276-6165-7447-BEC3-7D0FEB0552E2}">
      <dgm:prSet phldrT="[Text]"/>
      <dgm:spPr/>
      <dgm:t>
        <a:bodyPr/>
        <a:lstStyle/>
        <a:p>
          <a:pPr algn="l"/>
          <a:r>
            <a:rPr lang="en-US">
              <a:latin typeface="Arial" panose="020B0604020202020204" pitchFamily="34" charset="0"/>
              <a:cs typeface="Arial" panose="020B0604020202020204" pitchFamily="34" charset="0"/>
            </a:rPr>
            <a:t>Evaluate event information: determine if Red Cross action is required</a:t>
          </a:r>
        </a:p>
      </dgm:t>
    </dgm:pt>
    <dgm:pt modelId="{E90008E6-72E3-AB4D-8916-9D6230E94DEB}" type="par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80C6F76C-2276-9741-B72E-34693EF3750F}" type="sib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0CDB8348-6F57-D447-9250-2A7C24D1D6C7}">
      <dgm:prSet/>
      <dgm:spPr/>
      <dgm:t>
        <a:bodyPr/>
        <a:lstStyle/>
        <a:p>
          <a:pPr algn="l"/>
          <a:r>
            <a:rPr lang="en-US">
              <a:latin typeface="Arial" panose="020B0604020202020204" pitchFamily="34" charset="0"/>
              <a:cs typeface="Arial" panose="020B0604020202020204" pitchFamily="34" charset="0"/>
            </a:rPr>
            <a:t>Contact requesting agency or caller if insufficient information to decide</a:t>
          </a:r>
        </a:p>
      </dgm:t>
    </dgm:pt>
    <dgm:pt modelId="{58CEAAB9-56E8-E641-B7B3-3AF8E5947AF3}" type="parTrans" cxnId="{1FD900AA-EA65-6443-8FA2-9154117CB6B7}">
      <dgm:prSet/>
      <dgm:spPr/>
      <dgm:t>
        <a:bodyPr/>
        <a:lstStyle/>
        <a:p>
          <a:pPr algn="l"/>
          <a:endParaRPr lang="en-US"/>
        </a:p>
      </dgm:t>
    </dgm:pt>
    <dgm:pt modelId="{62A6A8D0-1580-7747-A8E3-81EFC9B45E7E}" type="sibTrans" cxnId="{1FD900AA-EA65-6443-8FA2-9154117CB6B7}">
      <dgm:prSet/>
      <dgm:spPr/>
      <dgm:t>
        <a:bodyPr/>
        <a:lstStyle/>
        <a:p>
          <a:pPr algn="l"/>
          <a:endParaRPr lang="en-US"/>
        </a:p>
      </dgm:t>
    </dgm:pt>
    <dgm:pt modelId="{89B15220-8CF4-DD4B-ADBB-D1A0797760D5}" type="pres">
      <dgm:prSet presAssocID="{6A7A28B3-788C-0B4A-8EEC-1E46AAD4A6C4}" presName="Name0" presStyleCnt="0">
        <dgm:presLayoutVars>
          <dgm:dir/>
          <dgm:resizeHandles val="exact"/>
        </dgm:presLayoutVars>
      </dgm:prSet>
      <dgm:spPr/>
    </dgm:pt>
    <dgm:pt modelId="{480B0604-13F5-5F4D-88E2-379813222FE6}" type="pres">
      <dgm:prSet presAssocID="{52202276-6165-7447-BEC3-7D0FEB0552E2}" presName="node" presStyleLbl="node1" presStyleIdx="0" presStyleCnt="2">
        <dgm:presLayoutVars>
          <dgm:bulletEnabled val="1"/>
        </dgm:presLayoutVars>
      </dgm:prSet>
      <dgm:spPr/>
    </dgm:pt>
    <dgm:pt modelId="{770F23D7-BF45-5048-A3A6-556B759CDEE9}" type="pres">
      <dgm:prSet presAssocID="{80C6F76C-2276-9741-B72E-34693EF3750F}" presName="sibTrans" presStyleLbl="sibTrans1D1" presStyleIdx="0" presStyleCnt="1"/>
      <dgm:spPr/>
    </dgm:pt>
    <dgm:pt modelId="{0580F1A1-291E-2240-93AB-68E339375064}" type="pres">
      <dgm:prSet presAssocID="{80C6F76C-2276-9741-B72E-34693EF3750F}" presName="connectorText" presStyleLbl="sibTrans1D1" presStyleIdx="0" presStyleCnt="1"/>
      <dgm:spPr/>
    </dgm:pt>
    <dgm:pt modelId="{687B290F-7963-E146-8FAA-C4820CFE031F}" type="pres">
      <dgm:prSet presAssocID="{0CDB8348-6F57-D447-9250-2A7C24D1D6C7}" presName="node" presStyleLbl="node1" presStyleIdx="1" presStyleCnt="2">
        <dgm:presLayoutVars>
          <dgm:bulletEnabled val="1"/>
        </dgm:presLayoutVars>
      </dgm:prSet>
      <dgm:spPr/>
    </dgm:pt>
  </dgm:ptLst>
  <dgm:cxnLst>
    <dgm:cxn modelId="{CBE31829-D262-064E-89A7-1A874B5B0FFD}" type="presOf" srcId="{6A7A28B3-788C-0B4A-8EEC-1E46AAD4A6C4}" destId="{89B15220-8CF4-DD4B-ADBB-D1A0797760D5}" srcOrd="0" destOrd="0" presId="urn:microsoft.com/office/officeart/2005/8/layout/bProcess3"/>
    <dgm:cxn modelId="{A5CB262D-B6FA-AA4B-8B3B-AEDF3354189D}" type="presOf" srcId="{52202276-6165-7447-BEC3-7D0FEB0552E2}" destId="{480B0604-13F5-5F4D-88E2-379813222FE6}" srcOrd="0" destOrd="0" presId="urn:microsoft.com/office/officeart/2005/8/layout/bProcess3"/>
    <dgm:cxn modelId="{7E6A2149-05F9-B747-9BF8-003E8EBD0C51}" type="presOf" srcId="{80C6F76C-2276-9741-B72E-34693EF3750F}" destId="{770F23D7-BF45-5048-A3A6-556B759CDEE9}" srcOrd="0" destOrd="0" presId="urn:microsoft.com/office/officeart/2005/8/layout/bProcess3"/>
    <dgm:cxn modelId="{5D8DBD6D-60A0-704C-AAEA-A7AADF5D9C3F}" srcId="{6A7A28B3-788C-0B4A-8EEC-1E46AAD4A6C4}" destId="{52202276-6165-7447-BEC3-7D0FEB0552E2}" srcOrd="0" destOrd="0" parTransId="{E90008E6-72E3-AB4D-8916-9D6230E94DEB}" sibTransId="{80C6F76C-2276-9741-B72E-34693EF3750F}"/>
    <dgm:cxn modelId="{1FD900AA-EA65-6443-8FA2-9154117CB6B7}" srcId="{6A7A28B3-788C-0B4A-8EEC-1E46AAD4A6C4}" destId="{0CDB8348-6F57-D447-9250-2A7C24D1D6C7}" srcOrd="1" destOrd="0" parTransId="{58CEAAB9-56E8-E641-B7B3-3AF8E5947AF3}" sibTransId="{62A6A8D0-1580-7747-A8E3-81EFC9B45E7E}"/>
    <dgm:cxn modelId="{F20A30BB-6689-E44B-B2A1-0AB9D43F9CA1}" type="presOf" srcId="{0CDB8348-6F57-D447-9250-2A7C24D1D6C7}" destId="{687B290F-7963-E146-8FAA-C4820CFE031F}" srcOrd="0" destOrd="0" presId="urn:microsoft.com/office/officeart/2005/8/layout/bProcess3"/>
    <dgm:cxn modelId="{637AA0C0-5816-984A-81DD-3735A2399376}" type="presOf" srcId="{80C6F76C-2276-9741-B72E-34693EF3750F}" destId="{0580F1A1-291E-2240-93AB-68E339375064}" srcOrd="1" destOrd="0" presId="urn:microsoft.com/office/officeart/2005/8/layout/bProcess3"/>
    <dgm:cxn modelId="{13D0D276-729F-194E-8703-FC4C3F9F5D31}" type="presParOf" srcId="{89B15220-8CF4-DD4B-ADBB-D1A0797760D5}" destId="{480B0604-13F5-5F4D-88E2-379813222FE6}" srcOrd="0" destOrd="0" presId="urn:microsoft.com/office/officeart/2005/8/layout/bProcess3"/>
    <dgm:cxn modelId="{0D91BA20-112E-5C45-ABF0-34F2C0D800E3}" type="presParOf" srcId="{89B15220-8CF4-DD4B-ADBB-D1A0797760D5}" destId="{770F23D7-BF45-5048-A3A6-556B759CDEE9}" srcOrd="1" destOrd="0" presId="urn:microsoft.com/office/officeart/2005/8/layout/bProcess3"/>
    <dgm:cxn modelId="{55B0AFEF-C1F4-5B43-8836-3EA211639B1B}" type="presParOf" srcId="{770F23D7-BF45-5048-A3A6-556B759CDEE9}" destId="{0580F1A1-291E-2240-93AB-68E339375064}" srcOrd="0" destOrd="0" presId="urn:microsoft.com/office/officeart/2005/8/layout/bProcess3"/>
    <dgm:cxn modelId="{380229F0-E5D9-C746-A8FD-ED05EBFEEE1C}" type="presParOf" srcId="{89B15220-8CF4-DD4B-ADBB-D1A0797760D5}" destId="{687B290F-7963-E146-8FAA-C4820CFE031F}"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52202276-6165-7447-BEC3-7D0FEB0552E2}">
      <dgm:prSet phldrT="[Text]"/>
      <dgm:spPr/>
      <dgm:t>
        <a:bodyPr/>
        <a:lstStyle/>
        <a:p>
          <a:pPr algn="l"/>
          <a:r>
            <a:rPr lang="en-US">
              <a:latin typeface="Arial" panose="020B0604020202020204" pitchFamily="34" charset="0"/>
              <a:cs typeface="Arial" panose="020B0604020202020204" pitchFamily="34" charset="0"/>
            </a:rPr>
            <a:t>Evaluate event information: determine if Red Cross action is required</a:t>
          </a:r>
        </a:p>
      </dgm:t>
    </dgm:pt>
    <dgm:pt modelId="{E90008E6-72E3-AB4D-8916-9D6230E94DEB}" type="par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80C6F76C-2276-9741-B72E-34693EF3750F}" type="sibTrans" cxnId="{5D8DBD6D-60A0-704C-AAEA-A7AADF5D9C3F}">
      <dgm:prSet/>
      <dgm:spPr/>
      <dgm:t>
        <a:bodyPr/>
        <a:lstStyle/>
        <a:p>
          <a:pPr algn="l"/>
          <a:endParaRPr lang="en-US">
            <a:latin typeface="Arial" panose="020B0604020202020204" pitchFamily="34" charset="0"/>
            <a:cs typeface="Arial" panose="020B0604020202020204" pitchFamily="34" charset="0"/>
          </a:endParaRPr>
        </a:p>
      </dgm:t>
    </dgm:pt>
    <dgm:pt modelId="{0CDB8348-6F57-D447-9250-2A7C24D1D6C7}">
      <dgm:prSet/>
      <dgm:spPr/>
      <dgm:t>
        <a:bodyPr/>
        <a:lstStyle/>
        <a:p>
          <a:pPr algn="l"/>
          <a:r>
            <a:rPr lang="en-US">
              <a:latin typeface="Arial" panose="020B0604020202020204" pitchFamily="34" charset="0"/>
              <a:cs typeface="Arial" panose="020B0604020202020204" pitchFamily="34" charset="0"/>
            </a:rPr>
            <a:t>Contact requesting agency or caller if insufficient information to decide</a:t>
          </a:r>
        </a:p>
      </dgm:t>
    </dgm:pt>
    <dgm:pt modelId="{58CEAAB9-56E8-E641-B7B3-3AF8E5947AF3}" type="parTrans" cxnId="{1FD900AA-EA65-6443-8FA2-9154117CB6B7}">
      <dgm:prSet/>
      <dgm:spPr/>
      <dgm:t>
        <a:bodyPr/>
        <a:lstStyle/>
        <a:p>
          <a:pPr algn="l"/>
          <a:endParaRPr lang="en-US"/>
        </a:p>
      </dgm:t>
    </dgm:pt>
    <dgm:pt modelId="{62A6A8D0-1580-7747-A8E3-81EFC9B45E7E}" type="sibTrans" cxnId="{1FD900AA-EA65-6443-8FA2-9154117CB6B7}">
      <dgm:prSet/>
      <dgm:spPr/>
      <dgm:t>
        <a:bodyPr/>
        <a:lstStyle/>
        <a:p>
          <a:pPr algn="l"/>
          <a:endParaRPr lang="en-US"/>
        </a:p>
      </dgm:t>
    </dgm:pt>
    <dgm:pt modelId="{89B15220-8CF4-DD4B-ADBB-D1A0797760D5}" type="pres">
      <dgm:prSet presAssocID="{6A7A28B3-788C-0B4A-8EEC-1E46AAD4A6C4}" presName="Name0" presStyleCnt="0">
        <dgm:presLayoutVars>
          <dgm:dir/>
          <dgm:resizeHandles val="exact"/>
        </dgm:presLayoutVars>
      </dgm:prSet>
      <dgm:spPr/>
    </dgm:pt>
    <dgm:pt modelId="{480B0604-13F5-5F4D-88E2-379813222FE6}" type="pres">
      <dgm:prSet presAssocID="{52202276-6165-7447-BEC3-7D0FEB0552E2}" presName="node" presStyleLbl="node1" presStyleIdx="0" presStyleCnt="2">
        <dgm:presLayoutVars>
          <dgm:bulletEnabled val="1"/>
        </dgm:presLayoutVars>
      </dgm:prSet>
      <dgm:spPr/>
    </dgm:pt>
    <dgm:pt modelId="{770F23D7-BF45-5048-A3A6-556B759CDEE9}" type="pres">
      <dgm:prSet presAssocID="{80C6F76C-2276-9741-B72E-34693EF3750F}" presName="sibTrans" presStyleLbl="sibTrans1D1" presStyleIdx="0" presStyleCnt="1"/>
      <dgm:spPr/>
    </dgm:pt>
    <dgm:pt modelId="{0580F1A1-291E-2240-93AB-68E339375064}" type="pres">
      <dgm:prSet presAssocID="{80C6F76C-2276-9741-B72E-34693EF3750F}" presName="connectorText" presStyleLbl="sibTrans1D1" presStyleIdx="0" presStyleCnt="1"/>
      <dgm:spPr/>
    </dgm:pt>
    <dgm:pt modelId="{687B290F-7963-E146-8FAA-C4820CFE031F}" type="pres">
      <dgm:prSet presAssocID="{0CDB8348-6F57-D447-9250-2A7C24D1D6C7}" presName="node" presStyleLbl="node1" presStyleIdx="1" presStyleCnt="2">
        <dgm:presLayoutVars>
          <dgm:bulletEnabled val="1"/>
        </dgm:presLayoutVars>
      </dgm:prSet>
      <dgm:spPr/>
    </dgm:pt>
  </dgm:ptLst>
  <dgm:cxnLst>
    <dgm:cxn modelId="{CBE31829-D262-064E-89A7-1A874B5B0FFD}" type="presOf" srcId="{6A7A28B3-788C-0B4A-8EEC-1E46AAD4A6C4}" destId="{89B15220-8CF4-DD4B-ADBB-D1A0797760D5}" srcOrd="0" destOrd="0" presId="urn:microsoft.com/office/officeart/2005/8/layout/bProcess3"/>
    <dgm:cxn modelId="{A5CB262D-B6FA-AA4B-8B3B-AEDF3354189D}" type="presOf" srcId="{52202276-6165-7447-BEC3-7D0FEB0552E2}" destId="{480B0604-13F5-5F4D-88E2-379813222FE6}" srcOrd="0" destOrd="0" presId="urn:microsoft.com/office/officeart/2005/8/layout/bProcess3"/>
    <dgm:cxn modelId="{7E6A2149-05F9-B747-9BF8-003E8EBD0C51}" type="presOf" srcId="{80C6F76C-2276-9741-B72E-34693EF3750F}" destId="{770F23D7-BF45-5048-A3A6-556B759CDEE9}" srcOrd="0" destOrd="0" presId="urn:microsoft.com/office/officeart/2005/8/layout/bProcess3"/>
    <dgm:cxn modelId="{5D8DBD6D-60A0-704C-AAEA-A7AADF5D9C3F}" srcId="{6A7A28B3-788C-0B4A-8EEC-1E46AAD4A6C4}" destId="{52202276-6165-7447-BEC3-7D0FEB0552E2}" srcOrd="0" destOrd="0" parTransId="{E90008E6-72E3-AB4D-8916-9D6230E94DEB}" sibTransId="{80C6F76C-2276-9741-B72E-34693EF3750F}"/>
    <dgm:cxn modelId="{1FD900AA-EA65-6443-8FA2-9154117CB6B7}" srcId="{6A7A28B3-788C-0B4A-8EEC-1E46AAD4A6C4}" destId="{0CDB8348-6F57-D447-9250-2A7C24D1D6C7}" srcOrd="1" destOrd="0" parTransId="{58CEAAB9-56E8-E641-B7B3-3AF8E5947AF3}" sibTransId="{62A6A8D0-1580-7747-A8E3-81EFC9B45E7E}"/>
    <dgm:cxn modelId="{F20A30BB-6689-E44B-B2A1-0AB9D43F9CA1}" type="presOf" srcId="{0CDB8348-6F57-D447-9250-2A7C24D1D6C7}" destId="{687B290F-7963-E146-8FAA-C4820CFE031F}" srcOrd="0" destOrd="0" presId="urn:microsoft.com/office/officeart/2005/8/layout/bProcess3"/>
    <dgm:cxn modelId="{637AA0C0-5816-984A-81DD-3735A2399376}" type="presOf" srcId="{80C6F76C-2276-9741-B72E-34693EF3750F}" destId="{0580F1A1-291E-2240-93AB-68E339375064}" srcOrd="1" destOrd="0" presId="urn:microsoft.com/office/officeart/2005/8/layout/bProcess3"/>
    <dgm:cxn modelId="{13D0D276-729F-194E-8703-FC4C3F9F5D31}" type="presParOf" srcId="{89B15220-8CF4-DD4B-ADBB-D1A0797760D5}" destId="{480B0604-13F5-5F4D-88E2-379813222FE6}" srcOrd="0" destOrd="0" presId="urn:microsoft.com/office/officeart/2005/8/layout/bProcess3"/>
    <dgm:cxn modelId="{0D91BA20-112E-5C45-ABF0-34F2C0D800E3}" type="presParOf" srcId="{89B15220-8CF4-DD4B-ADBB-D1A0797760D5}" destId="{770F23D7-BF45-5048-A3A6-556B759CDEE9}" srcOrd="1" destOrd="0" presId="urn:microsoft.com/office/officeart/2005/8/layout/bProcess3"/>
    <dgm:cxn modelId="{55B0AFEF-C1F4-5B43-8836-3EA211639B1B}" type="presParOf" srcId="{770F23D7-BF45-5048-A3A6-556B759CDEE9}" destId="{0580F1A1-291E-2240-93AB-68E339375064}" srcOrd="0" destOrd="0" presId="urn:microsoft.com/office/officeart/2005/8/layout/bProcess3"/>
    <dgm:cxn modelId="{380229F0-E5D9-C746-A8FD-ED05EBFEEE1C}" type="presParOf" srcId="{89B15220-8CF4-DD4B-ADBB-D1A0797760D5}" destId="{687B290F-7963-E146-8FAA-C4820CFE031F}" srcOrd="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7A28B3-788C-0B4A-8EEC-1E46AAD4A6C4}" type="doc">
      <dgm:prSet loTypeId="urn:microsoft.com/office/officeart/2005/8/layout/bProcess3" loCatId="" qsTypeId="urn:microsoft.com/office/officeart/2005/8/quickstyle/simple2" qsCatId="simple" csTypeId="urn:microsoft.com/office/officeart/2005/8/colors/accent1_2" csCatId="accent1" phldr="1"/>
      <dgm:spPr/>
      <dgm:t>
        <a:bodyPr/>
        <a:lstStyle/>
        <a:p>
          <a:endParaRPr lang="en-US"/>
        </a:p>
      </dgm:t>
    </dgm:pt>
    <dgm:pt modelId="{DCDD17BA-80A3-2248-89CD-8E16A27C4851}">
      <dgm:prSet phldrT="[Text]"/>
      <dgm:spPr/>
      <dgm:t>
        <a:bodyPr/>
        <a:lstStyle/>
        <a:p>
          <a:pPr algn="l"/>
          <a:r>
            <a:rPr lang="en-US">
              <a:latin typeface="Arial" panose="020B0604020202020204" pitchFamily="34" charset="0"/>
              <a:cs typeface="Arial" panose="020B0604020202020204" pitchFamily="34" charset="0"/>
            </a:rPr>
            <a:t>Recruit a team based on responder availability using RC Respond.</a:t>
          </a:r>
        </a:p>
      </dgm:t>
    </dgm:pt>
    <dgm:pt modelId="{ECB51119-2949-8F4F-A69E-D12F8B4B917D}" type="parTrans" cxnId="{0AF17DBA-4661-3940-B7FA-C13D3187E58F}">
      <dgm:prSet/>
      <dgm:spPr/>
      <dgm:t>
        <a:bodyPr/>
        <a:lstStyle/>
        <a:p>
          <a:pPr algn="l"/>
          <a:endParaRPr lang="en-US">
            <a:latin typeface="Arial" panose="020B0604020202020204" pitchFamily="34" charset="0"/>
            <a:cs typeface="Arial" panose="020B0604020202020204" pitchFamily="34" charset="0"/>
          </a:endParaRPr>
        </a:p>
      </dgm:t>
    </dgm:pt>
    <dgm:pt modelId="{2F8FC773-1A5B-D541-A5FA-4BB04416159D}" type="sibTrans" cxnId="{0AF17DBA-4661-3940-B7FA-C13D3187E58F}">
      <dgm:prSet/>
      <dgm:spPr/>
      <dgm:t>
        <a:bodyPr/>
        <a:lstStyle/>
        <a:p>
          <a:pPr algn="l"/>
          <a:endParaRPr lang="en-US">
            <a:latin typeface="Arial" panose="020B0604020202020204" pitchFamily="34" charset="0"/>
            <a:cs typeface="Arial" panose="020B0604020202020204" pitchFamily="34" charset="0"/>
          </a:endParaRPr>
        </a:p>
      </dgm:t>
    </dgm:pt>
    <dgm:pt modelId="{AECC9709-85A5-E343-8B1E-EBF60DADCE5F}">
      <dgm:prSet phldrT="[Text]"/>
      <dgm:spPr/>
      <dgm:t>
        <a:bodyPr/>
        <a:lstStyle/>
        <a:p>
          <a:pPr algn="l"/>
          <a:r>
            <a:rPr lang="en-US">
              <a:latin typeface="Arial" panose="020B0604020202020204" pitchFamily="34" charset="0"/>
              <a:cs typeface="Arial" panose="020B0604020202020204" pitchFamily="34" charset="0"/>
            </a:rPr>
            <a:t>Confirm incident information with requesting agency.  Provide ETA of DAT on scene</a:t>
          </a:r>
        </a:p>
      </dgm:t>
    </dgm:pt>
    <dgm:pt modelId="{FF7F5B15-6C2A-D34C-85B4-7C11FA6AA7C5}" type="parTrans" cxnId="{F8B70C68-3340-154A-AF65-0E640D544C62}">
      <dgm:prSet/>
      <dgm:spPr/>
      <dgm:t>
        <a:bodyPr/>
        <a:lstStyle/>
        <a:p>
          <a:pPr algn="l"/>
          <a:endParaRPr lang="en-US">
            <a:latin typeface="Arial" panose="020B0604020202020204" pitchFamily="34" charset="0"/>
            <a:cs typeface="Arial" panose="020B0604020202020204" pitchFamily="34" charset="0"/>
          </a:endParaRPr>
        </a:p>
      </dgm:t>
    </dgm:pt>
    <dgm:pt modelId="{46B8C6D5-3E90-E345-A4B2-8AB66B4599B6}" type="sibTrans" cxnId="{F8B70C68-3340-154A-AF65-0E640D544C62}">
      <dgm:prSet/>
      <dgm:spPr/>
      <dgm:t>
        <a:bodyPr/>
        <a:lstStyle/>
        <a:p>
          <a:pPr algn="l"/>
          <a:endParaRPr lang="en-US">
            <a:latin typeface="Arial" panose="020B0604020202020204" pitchFamily="34" charset="0"/>
            <a:cs typeface="Arial" panose="020B0604020202020204" pitchFamily="34" charset="0"/>
          </a:endParaRPr>
        </a:p>
      </dgm:t>
    </dgm:pt>
    <dgm:pt modelId="{06B465A5-BDBC-014D-B7EE-E9E79F320CA9}">
      <dgm:prSet/>
      <dgm:spPr/>
      <dgm:t>
        <a:bodyPr/>
        <a:lstStyle/>
        <a:p>
          <a:pPr algn="l"/>
          <a:r>
            <a:rPr lang="en-US">
              <a:latin typeface="Arial" panose="020B0604020202020204" pitchFamily="34" charset="0"/>
              <a:cs typeface="Arial" panose="020B0604020202020204" pitchFamily="34" charset="0"/>
            </a:rPr>
            <a:t>Monitor On-Scene arrivals of DAT members</a:t>
          </a:r>
        </a:p>
      </dgm:t>
    </dgm:pt>
    <dgm:pt modelId="{3C4341CD-038C-8E45-911F-C088BA2838D4}" type="parTrans" cxnId="{9B4646E4-8869-5A49-ABC0-CEB4E60770AB}">
      <dgm:prSet/>
      <dgm:spPr/>
      <dgm:t>
        <a:bodyPr/>
        <a:lstStyle/>
        <a:p>
          <a:pPr algn="l"/>
          <a:endParaRPr lang="en-US"/>
        </a:p>
      </dgm:t>
    </dgm:pt>
    <dgm:pt modelId="{3C697A47-FB30-9444-8B2C-08BD7545CD5F}" type="sibTrans" cxnId="{9B4646E4-8869-5A49-ABC0-CEB4E60770AB}">
      <dgm:prSet/>
      <dgm:spPr/>
      <dgm:t>
        <a:bodyPr/>
        <a:lstStyle/>
        <a:p>
          <a:pPr algn="l"/>
          <a:endParaRPr lang="en-US"/>
        </a:p>
      </dgm:t>
    </dgm:pt>
    <dgm:pt modelId="{89B15220-8CF4-DD4B-ADBB-D1A0797760D5}" type="pres">
      <dgm:prSet presAssocID="{6A7A28B3-788C-0B4A-8EEC-1E46AAD4A6C4}" presName="Name0" presStyleCnt="0">
        <dgm:presLayoutVars>
          <dgm:dir/>
          <dgm:resizeHandles val="exact"/>
        </dgm:presLayoutVars>
      </dgm:prSet>
      <dgm:spPr/>
    </dgm:pt>
    <dgm:pt modelId="{BEEC24B1-C57D-304C-843E-D5117E28711E}" type="pres">
      <dgm:prSet presAssocID="{DCDD17BA-80A3-2248-89CD-8E16A27C4851}" presName="node" presStyleLbl="node1" presStyleIdx="0" presStyleCnt="3">
        <dgm:presLayoutVars>
          <dgm:bulletEnabled val="1"/>
        </dgm:presLayoutVars>
      </dgm:prSet>
      <dgm:spPr/>
    </dgm:pt>
    <dgm:pt modelId="{852EF005-8CE4-CA43-AABC-4FECCEA89BC5}" type="pres">
      <dgm:prSet presAssocID="{2F8FC773-1A5B-D541-A5FA-4BB04416159D}" presName="sibTrans" presStyleLbl="sibTrans1D1" presStyleIdx="0" presStyleCnt="2"/>
      <dgm:spPr/>
    </dgm:pt>
    <dgm:pt modelId="{87392397-F75F-F848-B3A2-286791DD568C}" type="pres">
      <dgm:prSet presAssocID="{2F8FC773-1A5B-D541-A5FA-4BB04416159D}" presName="connectorText" presStyleLbl="sibTrans1D1" presStyleIdx="0" presStyleCnt="2"/>
      <dgm:spPr/>
    </dgm:pt>
    <dgm:pt modelId="{63850B22-0FEB-FB4D-8AA4-758A8D1BC3BF}" type="pres">
      <dgm:prSet presAssocID="{AECC9709-85A5-E343-8B1E-EBF60DADCE5F}" presName="node" presStyleLbl="node1" presStyleIdx="1" presStyleCnt="3">
        <dgm:presLayoutVars>
          <dgm:bulletEnabled val="1"/>
        </dgm:presLayoutVars>
      </dgm:prSet>
      <dgm:spPr/>
    </dgm:pt>
    <dgm:pt modelId="{A43FA50F-7B32-5B4C-9C92-02A488F77F24}" type="pres">
      <dgm:prSet presAssocID="{46B8C6D5-3E90-E345-A4B2-8AB66B4599B6}" presName="sibTrans" presStyleLbl="sibTrans1D1" presStyleIdx="1" presStyleCnt="2"/>
      <dgm:spPr/>
    </dgm:pt>
    <dgm:pt modelId="{6E378342-52D9-D947-95DF-8780F8DF19BB}" type="pres">
      <dgm:prSet presAssocID="{46B8C6D5-3E90-E345-A4B2-8AB66B4599B6}" presName="connectorText" presStyleLbl="sibTrans1D1" presStyleIdx="1" presStyleCnt="2"/>
      <dgm:spPr/>
    </dgm:pt>
    <dgm:pt modelId="{6B03702F-B6DA-FA41-9CF0-0F8E3843F412}" type="pres">
      <dgm:prSet presAssocID="{06B465A5-BDBC-014D-B7EE-E9E79F320CA9}" presName="node" presStyleLbl="node1" presStyleIdx="2" presStyleCnt="3">
        <dgm:presLayoutVars>
          <dgm:bulletEnabled val="1"/>
        </dgm:presLayoutVars>
      </dgm:prSet>
      <dgm:spPr/>
    </dgm:pt>
  </dgm:ptLst>
  <dgm:cxnLst>
    <dgm:cxn modelId="{74DB4824-5955-8C4E-AC98-6CA30376A366}" type="presOf" srcId="{2F8FC773-1A5B-D541-A5FA-4BB04416159D}" destId="{852EF005-8CE4-CA43-AABC-4FECCEA89BC5}" srcOrd="0" destOrd="0" presId="urn:microsoft.com/office/officeart/2005/8/layout/bProcess3"/>
    <dgm:cxn modelId="{C2AF0929-FAB2-BD40-BABE-58AB54C252D3}" type="presOf" srcId="{DCDD17BA-80A3-2248-89CD-8E16A27C4851}" destId="{BEEC24B1-C57D-304C-843E-D5117E28711E}" srcOrd="0" destOrd="0" presId="urn:microsoft.com/office/officeart/2005/8/layout/bProcess3"/>
    <dgm:cxn modelId="{CBE31829-D262-064E-89A7-1A874B5B0FFD}" type="presOf" srcId="{6A7A28B3-788C-0B4A-8EEC-1E46AAD4A6C4}" destId="{89B15220-8CF4-DD4B-ADBB-D1A0797760D5}" srcOrd="0" destOrd="0" presId="urn:microsoft.com/office/officeart/2005/8/layout/bProcess3"/>
    <dgm:cxn modelId="{2A33B33B-C881-7D41-B8DB-F502967C3E8C}" type="presOf" srcId="{46B8C6D5-3E90-E345-A4B2-8AB66B4599B6}" destId="{6E378342-52D9-D947-95DF-8780F8DF19BB}" srcOrd="1" destOrd="0" presId="urn:microsoft.com/office/officeart/2005/8/layout/bProcess3"/>
    <dgm:cxn modelId="{C9D8775A-CC6B-1B43-AB6F-561DA66F5C0E}" type="presOf" srcId="{46B8C6D5-3E90-E345-A4B2-8AB66B4599B6}" destId="{A43FA50F-7B32-5B4C-9C92-02A488F77F24}" srcOrd="0" destOrd="0" presId="urn:microsoft.com/office/officeart/2005/8/layout/bProcess3"/>
    <dgm:cxn modelId="{F8B70C68-3340-154A-AF65-0E640D544C62}" srcId="{6A7A28B3-788C-0B4A-8EEC-1E46AAD4A6C4}" destId="{AECC9709-85A5-E343-8B1E-EBF60DADCE5F}" srcOrd="1" destOrd="0" parTransId="{FF7F5B15-6C2A-D34C-85B4-7C11FA6AA7C5}" sibTransId="{46B8C6D5-3E90-E345-A4B2-8AB66B4599B6}"/>
    <dgm:cxn modelId="{C47F9186-9CEB-704F-B01D-57FA5ECE15DA}" type="presOf" srcId="{06B465A5-BDBC-014D-B7EE-E9E79F320CA9}" destId="{6B03702F-B6DA-FA41-9CF0-0F8E3843F412}" srcOrd="0" destOrd="0" presId="urn:microsoft.com/office/officeart/2005/8/layout/bProcess3"/>
    <dgm:cxn modelId="{F833748A-6D93-AC49-82E8-240B8B3DE361}" type="presOf" srcId="{2F8FC773-1A5B-D541-A5FA-4BB04416159D}" destId="{87392397-F75F-F848-B3A2-286791DD568C}" srcOrd="1" destOrd="0" presId="urn:microsoft.com/office/officeart/2005/8/layout/bProcess3"/>
    <dgm:cxn modelId="{0AF17DBA-4661-3940-B7FA-C13D3187E58F}" srcId="{6A7A28B3-788C-0B4A-8EEC-1E46AAD4A6C4}" destId="{DCDD17BA-80A3-2248-89CD-8E16A27C4851}" srcOrd="0" destOrd="0" parTransId="{ECB51119-2949-8F4F-A69E-D12F8B4B917D}" sibTransId="{2F8FC773-1A5B-D541-A5FA-4BB04416159D}"/>
    <dgm:cxn modelId="{50FCB7D8-E762-B64E-8834-C42AD281C2B4}" type="presOf" srcId="{AECC9709-85A5-E343-8B1E-EBF60DADCE5F}" destId="{63850B22-0FEB-FB4D-8AA4-758A8D1BC3BF}" srcOrd="0" destOrd="0" presId="urn:microsoft.com/office/officeart/2005/8/layout/bProcess3"/>
    <dgm:cxn modelId="{9B4646E4-8869-5A49-ABC0-CEB4E60770AB}" srcId="{6A7A28B3-788C-0B4A-8EEC-1E46AAD4A6C4}" destId="{06B465A5-BDBC-014D-B7EE-E9E79F320CA9}" srcOrd="2" destOrd="0" parTransId="{3C4341CD-038C-8E45-911F-C088BA2838D4}" sibTransId="{3C697A47-FB30-9444-8B2C-08BD7545CD5F}"/>
    <dgm:cxn modelId="{16A8644D-B1F4-1340-AB51-1CCAA03EFB0A}" type="presParOf" srcId="{89B15220-8CF4-DD4B-ADBB-D1A0797760D5}" destId="{BEEC24B1-C57D-304C-843E-D5117E28711E}" srcOrd="0" destOrd="0" presId="urn:microsoft.com/office/officeart/2005/8/layout/bProcess3"/>
    <dgm:cxn modelId="{EF8F2E25-2DDE-AA4A-A875-612DEC42EA7E}" type="presParOf" srcId="{89B15220-8CF4-DD4B-ADBB-D1A0797760D5}" destId="{852EF005-8CE4-CA43-AABC-4FECCEA89BC5}" srcOrd="1" destOrd="0" presId="urn:microsoft.com/office/officeart/2005/8/layout/bProcess3"/>
    <dgm:cxn modelId="{0D92E1A6-BF6F-2E46-BBF1-8C956D047FF9}" type="presParOf" srcId="{852EF005-8CE4-CA43-AABC-4FECCEA89BC5}" destId="{87392397-F75F-F848-B3A2-286791DD568C}" srcOrd="0" destOrd="0" presId="urn:microsoft.com/office/officeart/2005/8/layout/bProcess3"/>
    <dgm:cxn modelId="{56CC827A-0341-FD4A-927A-B66B99F8A33E}" type="presParOf" srcId="{89B15220-8CF4-DD4B-ADBB-D1A0797760D5}" destId="{63850B22-0FEB-FB4D-8AA4-758A8D1BC3BF}" srcOrd="2" destOrd="0" presId="urn:microsoft.com/office/officeart/2005/8/layout/bProcess3"/>
    <dgm:cxn modelId="{4B4A9F5D-7B7F-354D-955D-93EF95528C88}" type="presParOf" srcId="{89B15220-8CF4-DD4B-ADBB-D1A0797760D5}" destId="{A43FA50F-7B32-5B4C-9C92-02A488F77F24}" srcOrd="3" destOrd="0" presId="urn:microsoft.com/office/officeart/2005/8/layout/bProcess3"/>
    <dgm:cxn modelId="{2A9081EA-1D0B-4841-AE64-18D8B02D82DF}" type="presParOf" srcId="{A43FA50F-7B32-5B4C-9C92-02A488F77F24}" destId="{6E378342-52D9-D947-95DF-8780F8DF19BB}" srcOrd="0" destOrd="0" presId="urn:microsoft.com/office/officeart/2005/8/layout/bProcess3"/>
    <dgm:cxn modelId="{A98B149B-2BA1-1F4C-BCFE-304C0A8F0412}" type="presParOf" srcId="{89B15220-8CF4-DD4B-ADBB-D1A0797760D5}" destId="{6B03702F-B6DA-FA41-9CF0-0F8E3843F412}"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52CE0-E800-634A-ACB5-457355C9255A}">
      <dsp:nvSpPr>
        <dsp:cNvPr id="0" name=""/>
        <dsp:cNvSpPr/>
      </dsp:nvSpPr>
      <dsp:spPr>
        <a:xfrm>
          <a:off x="2785" y="283450"/>
          <a:ext cx="1217703" cy="18040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b="1" u="sng" kern="1200">
              <a:latin typeface="Arial" panose="020B0604020202020204" pitchFamily="34" charset="0"/>
              <a:cs typeface="Arial" panose="020B0604020202020204" pitchFamily="34" charset="0"/>
            </a:rPr>
            <a:t>INCIDENT</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First responders contact Red Cross</a:t>
          </a:r>
        </a:p>
      </dsp:txBody>
      <dsp:txXfrm>
        <a:off x="38450" y="319115"/>
        <a:ext cx="1146373" cy="1732749"/>
      </dsp:txXfrm>
    </dsp:sp>
    <dsp:sp modelId="{EC451836-7B15-9048-B390-4DE96EB47507}">
      <dsp:nvSpPr>
        <dsp:cNvPr id="0" name=""/>
        <dsp:cNvSpPr/>
      </dsp:nvSpPr>
      <dsp:spPr>
        <a:xfrm>
          <a:off x="1342258" y="1034495"/>
          <a:ext cx="258153" cy="3019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dsp:txBody>
      <dsp:txXfrm>
        <a:off x="1342258" y="1094893"/>
        <a:ext cx="180707" cy="181194"/>
      </dsp:txXfrm>
    </dsp:sp>
    <dsp:sp modelId="{4A342CE6-3BE6-4040-A90E-A675599AA164}">
      <dsp:nvSpPr>
        <dsp:cNvPr id="0" name=""/>
        <dsp:cNvSpPr/>
      </dsp:nvSpPr>
      <dsp:spPr>
        <a:xfrm>
          <a:off x="1707569" y="283450"/>
          <a:ext cx="1217703" cy="18040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b="1" u="sng" kern="1200">
              <a:latin typeface="Arial" panose="020B0604020202020204" pitchFamily="34" charset="0"/>
              <a:cs typeface="Arial" panose="020B0604020202020204" pitchFamily="34" charset="0"/>
            </a:rPr>
            <a:t>DAT DUTY OFFICER</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Evaluates</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Recruits team and sends to scene (uses RC Respond)</a:t>
          </a:r>
        </a:p>
      </dsp:txBody>
      <dsp:txXfrm>
        <a:off x="1743234" y="319115"/>
        <a:ext cx="1146373" cy="1732749"/>
      </dsp:txXfrm>
    </dsp:sp>
    <dsp:sp modelId="{C03753A8-B6DE-9F45-B735-D972F82C2DB3}">
      <dsp:nvSpPr>
        <dsp:cNvPr id="0" name=""/>
        <dsp:cNvSpPr/>
      </dsp:nvSpPr>
      <dsp:spPr>
        <a:xfrm>
          <a:off x="3047043" y="1034495"/>
          <a:ext cx="258153" cy="3019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dsp:txBody>
      <dsp:txXfrm>
        <a:off x="3047043" y="1094893"/>
        <a:ext cx="180707" cy="181194"/>
      </dsp:txXfrm>
    </dsp:sp>
    <dsp:sp modelId="{C81DB07F-59EC-EE4A-AAC9-A9978021ACA8}">
      <dsp:nvSpPr>
        <dsp:cNvPr id="0" name=""/>
        <dsp:cNvSpPr/>
      </dsp:nvSpPr>
      <dsp:spPr>
        <a:xfrm>
          <a:off x="3412354" y="283450"/>
          <a:ext cx="1217703" cy="18040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b="1" u="sng" kern="1200">
              <a:latin typeface="Arial" panose="020B0604020202020204" pitchFamily="34" charset="0"/>
              <a:cs typeface="Arial" panose="020B0604020202020204" pitchFamily="34" charset="0"/>
            </a:rPr>
            <a:t>ASSESS SITUATION</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DAT SV talks to first responders and identifies Clients</a:t>
          </a:r>
        </a:p>
      </dsp:txBody>
      <dsp:txXfrm>
        <a:off x="3448019" y="319115"/>
        <a:ext cx="1146373" cy="1732749"/>
      </dsp:txXfrm>
    </dsp:sp>
    <dsp:sp modelId="{CAFC0342-5F99-DE4F-A54C-B578CBEC290D}">
      <dsp:nvSpPr>
        <dsp:cNvPr id="0" name=""/>
        <dsp:cNvSpPr/>
      </dsp:nvSpPr>
      <dsp:spPr>
        <a:xfrm>
          <a:off x="4742304" y="1034495"/>
          <a:ext cx="237962" cy="30199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Arial" panose="020B0604020202020204" pitchFamily="34" charset="0"/>
            <a:cs typeface="Arial" panose="020B0604020202020204" pitchFamily="34" charset="0"/>
          </a:endParaRPr>
        </a:p>
      </dsp:txBody>
      <dsp:txXfrm>
        <a:off x="4742304" y="1094893"/>
        <a:ext cx="166573" cy="181194"/>
      </dsp:txXfrm>
    </dsp:sp>
    <dsp:sp modelId="{B99029FE-A7C9-7548-8C89-8C8470238D2E}">
      <dsp:nvSpPr>
        <dsp:cNvPr id="0" name=""/>
        <dsp:cNvSpPr/>
      </dsp:nvSpPr>
      <dsp:spPr>
        <a:xfrm>
          <a:off x="5079044" y="283450"/>
          <a:ext cx="1217703" cy="18040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en-US" sz="1500" b="1" u="sng" kern="1200">
              <a:latin typeface="Arial" panose="020B0604020202020204" pitchFamily="34" charset="0"/>
              <a:cs typeface="Arial" panose="020B0604020202020204" pitchFamily="34" charset="0"/>
            </a:rPr>
            <a:t>MEET W/ CLIENTS</a:t>
          </a:r>
        </a:p>
        <a:p>
          <a:pPr marL="114300" lvl="1" indent="-114300" algn="l" defTabSz="533400">
            <a:lnSpc>
              <a:spcPct val="90000"/>
            </a:lnSpc>
            <a:spcBef>
              <a:spcPct val="0"/>
            </a:spcBef>
            <a:spcAft>
              <a:spcPct val="15000"/>
            </a:spcAft>
            <a:buChar char="•"/>
          </a:pPr>
          <a:endParaRPr lang="en-US" sz="1200" b="1" u="sng" kern="1200">
            <a:latin typeface="Arial" panose="020B0604020202020204" pitchFamily="34" charset="0"/>
            <a:cs typeface="Arial" panose="020B0604020202020204" pitchFamily="34" charset="0"/>
          </a:endParaRPr>
        </a:p>
      </dsp:txBody>
      <dsp:txXfrm>
        <a:off x="5114709" y="319115"/>
        <a:ext cx="1146373" cy="17327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FA917-47A5-3043-8A46-8297CCD67821}">
      <dsp:nvSpPr>
        <dsp:cNvPr id="0" name=""/>
        <dsp:cNvSpPr/>
      </dsp:nvSpPr>
      <dsp:spPr>
        <a:xfrm>
          <a:off x="3589906" y="805617"/>
          <a:ext cx="621449" cy="91440"/>
        </a:xfrm>
        <a:custGeom>
          <a:avLst/>
          <a:gdLst/>
          <a:ahLst/>
          <a:cxnLst/>
          <a:rect l="0" t="0" r="0" b="0"/>
          <a:pathLst>
            <a:path>
              <a:moveTo>
                <a:pt x="0" y="45720"/>
              </a:moveTo>
              <a:lnTo>
                <a:pt x="62144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884329" y="848076"/>
        <a:ext cx="32602" cy="6520"/>
      </dsp:txXfrm>
    </dsp:sp>
    <dsp:sp modelId="{F259EA7C-4D95-8840-83C5-72EEA5A87A74}">
      <dsp:nvSpPr>
        <dsp:cNvPr id="0" name=""/>
        <dsp:cNvSpPr/>
      </dsp:nvSpPr>
      <dsp:spPr>
        <a:xfrm>
          <a:off x="756707" y="837"/>
          <a:ext cx="2834998" cy="17009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a:latin typeface="Arial" charset="0"/>
              <a:cs typeface="Arial" charset="0"/>
            </a:rPr>
            <a:t>Work with  with on-scene DAT leadership during the response </a:t>
          </a:r>
        </a:p>
      </dsp:txBody>
      <dsp:txXfrm>
        <a:off x="756707" y="837"/>
        <a:ext cx="2834998" cy="1700999"/>
      </dsp:txXfrm>
    </dsp:sp>
    <dsp:sp modelId="{48CAA1A8-0EBD-4445-BD1A-5DFF5274458D}">
      <dsp:nvSpPr>
        <dsp:cNvPr id="0" name=""/>
        <dsp:cNvSpPr/>
      </dsp:nvSpPr>
      <dsp:spPr>
        <a:xfrm>
          <a:off x="4243755" y="837"/>
          <a:ext cx="2834998" cy="1700999"/>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Update incident details in RC Respond as appropriate</a:t>
          </a:r>
        </a:p>
      </dsp:txBody>
      <dsp:txXfrm>
        <a:off x="4243755" y="837"/>
        <a:ext cx="2834998" cy="17009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53EAC-276A-B745-A59C-B179ABCEB4C4}">
      <dsp:nvSpPr>
        <dsp:cNvPr id="0" name=""/>
        <dsp:cNvSpPr/>
      </dsp:nvSpPr>
      <dsp:spPr>
        <a:xfrm>
          <a:off x="3562627" y="876562"/>
          <a:ext cx="676007" cy="91440"/>
        </a:xfrm>
        <a:custGeom>
          <a:avLst/>
          <a:gdLst/>
          <a:ahLst/>
          <a:cxnLst/>
          <a:rect l="0" t="0" r="0" b="0"/>
          <a:pathLst>
            <a:path>
              <a:moveTo>
                <a:pt x="0" y="45720"/>
              </a:moveTo>
              <a:lnTo>
                <a:pt x="67600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882965" y="918748"/>
        <a:ext cx="35330" cy="7066"/>
      </dsp:txXfrm>
    </dsp:sp>
    <dsp:sp modelId="{E2F8EAF4-E485-A74B-B5C2-2B5541DBA1EE}">
      <dsp:nvSpPr>
        <dsp:cNvPr id="0" name=""/>
        <dsp:cNvSpPr/>
      </dsp:nvSpPr>
      <dsp:spPr>
        <a:xfrm>
          <a:off x="492222" y="620"/>
          <a:ext cx="3072205" cy="18433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l" defTabSz="1022350">
            <a:lnSpc>
              <a:spcPct val="90000"/>
            </a:lnSpc>
            <a:spcBef>
              <a:spcPct val="0"/>
            </a:spcBef>
            <a:spcAft>
              <a:spcPct val="35000"/>
            </a:spcAft>
            <a:buNone/>
          </a:pPr>
          <a:r>
            <a:rPr lang="en-US" sz="2300" kern="1200">
              <a:latin typeface="Arial" charset="0"/>
              <a:cs typeface="Arial" charset="0"/>
            </a:rPr>
            <a:t>Ensure all DAT responders have safely left scene at end of response</a:t>
          </a:r>
        </a:p>
      </dsp:txBody>
      <dsp:txXfrm>
        <a:off x="492222" y="620"/>
        <a:ext cx="3072205" cy="1843323"/>
      </dsp:txXfrm>
    </dsp:sp>
    <dsp:sp modelId="{1C72B5C8-EB79-8641-9D20-114B7A1CD85D}">
      <dsp:nvSpPr>
        <dsp:cNvPr id="0" name=""/>
        <dsp:cNvSpPr/>
      </dsp:nvSpPr>
      <dsp:spPr>
        <a:xfrm>
          <a:off x="4271034" y="620"/>
          <a:ext cx="3072205" cy="18433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l" defTabSz="1022350">
            <a:lnSpc>
              <a:spcPct val="90000"/>
            </a:lnSpc>
            <a:spcBef>
              <a:spcPct val="0"/>
            </a:spcBef>
            <a:spcAft>
              <a:spcPct val="35000"/>
            </a:spcAft>
            <a:buNone/>
          </a:pPr>
          <a:r>
            <a:rPr lang="en-US" sz="2300" kern="1200">
              <a:latin typeface="Arial" panose="020B0604020202020204" pitchFamily="34" charset="0"/>
              <a:cs typeface="Arial" panose="020B0604020202020204" pitchFamily="34" charset="0"/>
            </a:rPr>
            <a:t>Mark the Responders as “Complete” and close the event in RC Respond</a:t>
          </a:r>
        </a:p>
      </dsp:txBody>
      <dsp:txXfrm>
        <a:off x="4271034" y="620"/>
        <a:ext cx="3072205" cy="1843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52CE0-E800-634A-ACB5-457355C9255A}">
      <dsp:nvSpPr>
        <dsp:cNvPr id="0" name=""/>
        <dsp:cNvSpPr/>
      </dsp:nvSpPr>
      <dsp:spPr>
        <a:xfrm>
          <a:off x="5876" y="0"/>
          <a:ext cx="1216514" cy="237098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755650">
            <a:lnSpc>
              <a:spcPct val="90000"/>
            </a:lnSpc>
            <a:spcBef>
              <a:spcPct val="0"/>
            </a:spcBef>
            <a:spcAft>
              <a:spcPct val="35000"/>
            </a:spcAft>
            <a:buNone/>
          </a:pPr>
          <a:r>
            <a:rPr lang="en-US" sz="1700" b="1" u="sng" kern="1200">
              <a:latin typeface="Arial" panose="020B0604020202020204" pitchFamily="34" charset="0"/>
              <a:cs typeface="Arial" panose="020B0604020202020204" pitchFamily="34" charset="0"/>
            </a:rPr>
            <a:t>CLIENT INTAKE</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In depth discussion</a:t>
          </a:r>
        </a:p>
        <a:p>
          <a:pPr marL="228600" lvl="2"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How is Family affected?</a:t>
          </a:r>
        </a:p>
        <a:p>
          <a:pPr marL="228600" lvl="2"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Immediate Needs?</a:t>
          </a:r>
        </a:p>
        <a:p>
          <a:pPr marL="228600" lvl="2"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Perform online Client Intake*</a:t>
          </a:r>
        </a:p>
      </dsp:txBody>
      <dsp:txXfrm>
        <a:off x="41506" y="35630"/>
        <a:ext cx="1145254" cy="2299721"/>
      </dsp:txXfrm>
    </dsp:sp>
    <dsp:sp modelId="{EC451836-7B15-9048-B390-4DE96EB47507}">
      <dsp:nvSpPr>
        <dsp:cNvPr id="0" name=""/>
        <dsp:cNvSpPr/>
      </dsp:nvSpPr>
      <dsp:spPr>
        <a:xfrm>
          <a:off x="1344042" y="1034642"/>
          <a:ext cx="257900" cy="30169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Arial" panose="020B0604020202020204" pitchFamily="34" charset="0"/>
            <a:cs typeface="Arial" panose="020B0604020202020204" pitchFamily="34" charset="0"/>
          </a:endParaRPr>
        </a:p>
      </dsp:txBody>
      <dsp:txXfrm>
        <a:off x="1344042" y="1094981"/>
        <a:ext cx="180530" cy="181017"/>
      </dsp:txXfrm>
    </dsp:sp>
    <dsp:sp modelId="{4A342CE6-3BE6-4040-A90E-A675599AA164}">
      <dsp:nvSpPr>
        <dsp:cNvPr id="0" name=""/>
        <dsp:cNvSpPr/>
      </dsp:nvSpPr>
      <dsp:spPr>
        <a:xfrm>
          <a:off x="1708996" y="0"/>
          <a:ext cx="1216514" cy="237098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755650">
            <a:lnSpc>
              <a:spcPct val="90000"/>
            </a:lnSpc>
            <a:spcBef>
              <a:spcPct val="0"/>
            </a:spcBef>
            <a:spcAft>
              <a:spcPct val="35000"/>
            </a:spcAft>
            <a:buNone/>
          </a:pPr>
          <a:r>
            <a:rPr lang="en-US" sz="1700" b="1" u="sng" kern="1200">
              <a:latin typeface="Arial" panose="020B0604020202020204" pitchFamily="34" charset="0"/>
              <a:cs typeface="Arial" panose="020B0604020202020204" pitchFamily="34" charset="0"/>
            </a:rPr>
            <a:t>PROVIDE ASSISTANCE</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Financial assistance </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Place to stay</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Health, mental / spiritual care</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Referrals</a:t>
          </a:r>
        </a:p>
      </dsp:txBody>
      <dsp:txXfrm>
        <a:off x="1744626" y="35630"/>
        <a:ext cx="1145254" cy="2299721"/>
      </dsp:txXfrm>
    </dsp:sp>
    <dsp:sp modelId="{C03753A8-B6DE-9F45-B735-D972F82C2DB3}">
      <dsp:nvSpPr>
        <dsp:cNvPr id="0" name=""/>
        <dsp:cNvSpPr/>
      </dsp:nvSpPr>
      <dsp:spPr>
        <a:xfrm>
          <a:off x="3047162" y="1034642"/>
          <a:ext cx="257900" cy="30169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Arial" panose="020B0604020202020204" pitchFamily="34" charset="0"/>
            <a:cs typeface="Arial" panose="020B0604020202020204" pitchFamily="34" charset="0"/>
          </a:endParaRPr>
        </a:p>
      </dsp:txBody>
      <dsp:txXfrm>
        <a:off x="3047162" y="1094981"/>
        <a:ext cx="180530" cy="181017"/>
      </dsp:txXfrm>
    </dsp:sp>
    <dsp:sp modelId="{C81DB07F-59EC-EE4A-AAC9-A9978021ACA8}">
      <dsp:nvSpPr>
        <dsp:cNvPr id="0" name=""/>
        <dsp:cNvSpPr/>
      </dsp:nvSpPr>
      <dsp:spPr>
        <a:xfrm>
          <a:off x="3412116" y="0"/>
          <a:ext cx="1216514" cy="237098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u="sng" kern="1200">
              <a:latin typeface="Arial" panose="020B0604020202020204" pitchFamily="34" charset="0"/>
              <a:cs typeface="Arial" panose="020B0604020202020204" pitchFamily="34" charset="0"/>
            </a:rPr>
            <a:t>WRAP UP</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Return home</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Check-out with DAT Duty Officer</a:t>
          </a:r>
        </a:p>
      </dsp:txBody>
      <dsp:txXfrm>
        <a:off x="3447746" y="35630"/>
        <a:ext cx="1145254" cy="2299721"/>
      </dsp:txXfrm>
    </dsp:sp>
    <dsp:sp modelId="{CAFC0342-5F99-DE4F-A54C-B578CBEC290D}">
      <dsp:nvSpPr>
        <dsp:cNvPr id="0" name=""/>
        <dsp:cNvSpPr/>
      </dsp:nvSpPr>
      <dsp:spPr>
        <a:xfrm>
          <a:off x="4750281" y="1034642"/>
          <a:ext cx="257900" cy="30169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Arial" panose="020B0604020202020204" pitchFamily="34" charset="0"/>
            <a:cs typeface="Arial" panose="020B0604020202020204" pitchFamily="34" charset="0"/>
          </a:endParaRPr>
        </a:p>
      </dsp:txBody>
      <dsp:txXfrm>
        <a:off x="4750281" y="1094981"/>
        <a:ext cx="180530" cy="181017"/>
      </dsp:txXfrm>
    </dsp:sp>
    <dsp:sp modelId="{B99029FE-A7C9-7548-8C89-8C8470238D2E}">
      <dsp:nvSpPr>
        <dsp:cNvPr id="0" name=""/>
        <dsp:cNvSpPr/>
      </dsp:nvSpPr>
      <dsp:spPr>
        <a:xfrm>
          <a:off x="5115236" y="0"/>
          <a:ext cx="1216514" cy="237098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en-US" sz="1700" b="1" u="sng" kern="1200">
              <a:latin typeface="Arial" panose="020B0604020202020204" pitchFamily="34" charset="0"/>
              <a:cs typeface="Arial" panose="020B0604020202020204" pitchFamily="34" charset="0"/>
            </a:rPr>
            <a:t>FOLLOW UP (72 HRS)</a:t>
          </a:r>
        </a:p>
        <a:p>
          <a:pPr marL="114300" lvl="1" indent="-114300" algn="l" defTabSz="577850">
            <a:lnSpc>
              <a:spcPct val="90000"/>
            </a:lnSpc>
            <a:spcBef>
              <a:spcPct val="0"/>
            </a:spcBef>
            <a:spcAft>
              <a:spcPct val="15000"/>
            </a:spcAft>
            <a:buChar char="•"/>
          </a:pPr>
          <a:r>
            <a:rPr lang="en-US" sz="1300" kern="1200">
              <a:latin typeface="Arial" panose="020B0604020202020204" pitchFamily="34" charset="0"/>
              <a:cs typeface="Arial" panose="020B0604020202020204" pitchFamily="34" charset="0"/>
            </a:rPr>
            <a:t>Recovery planning based on assessment (DAT)</a:t>
          </a:r>
        </a:p>
        <a:p>
          <a:pPr marL="114300" lvl="1" indent="-114300" algn="l" defTabSz="577850">
            <a:lnSpc>
              <a:spcPct val="90000"/>
            </a:lnSpc>
            <a:spcBef>
              <a:spcPct val="0"/>
            </a:spcBef>
            <a:spcAft>
              <a:spcPct val="15000"/>
            </a:spcAft>
            <a:buChar char="•"/>
          </a:pPr>
          <a:endParaRPr lang="en-US" sz="1300" kern="1200">
            <a:latin typeface="Arial" panose="020B0604020202020204" pitchFamily="34" charset="0"/>
            <a:cs typeface="Arial" panose="020B0604020202020204" pitchFamily="34" charset="0"/>
          </a:endParaRPr>
        </a:p>
      </dsp:txBody>
      <dsp:txXfrm>
        <a:off x="5150866" y="35630"/>
        <a:ext cx="1145254" cy="2299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E9119-F792-FD47-A71F-8FC87F675C76}">
      <dsp:nvSpPr>
        <dsp:cNvPr id="0" name=""/>
        <dsp:cNvSpPr/>
      </dsp:nvSpPr>
      <dsp:spPr>
        <a:xfrm>
          <a:off x="1770667" y="900569"/>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1948829" y="944253"/>
        <a:ext cx="20364" cy="4072"/>
      </dsp:txXfrm>
    </dsp:sp>
    <dsp:sp modelId="{F5ADAD41-3599-2A40-8F73-41EFA9A00D51}">
      <dsp:nvSpPr>
        <dsp:cNvPr id="0" name=""/>
        <dsp:cNvSpPr/>
      </dsp:nvSpPr>
      <dsp:spPr>
        <a:xfrm>
          <a:off x="1653" y="415045"/>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Receive event alert from RC Respond and acknowledge </a:t>
          </a:r>
        </a:p>
      </dsp:txBody>
      <dsp:txXfrm>
        <a:off x="1653" y="415045"/>
        <a:ext cx="1770814" cy="1062488"/>
      </dsp:txXfrm>
    </dsp:sp>
    <dsp:sp modelId="{66BA2B5F-68B4-DD4C-84FE-446B68F464F2}">
      <dsp:nvSpPr>
        <dsp:cNvPr id="0" name=""/>
        <dsp:cNvSpPr/>
      </dsp:nvSpPr>
      <dsp:spPr>
        <a:xfrm>
          <a:off x="3948769" y="900569"/>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126930" y="944253"/>
        <a:ext cx="20364" cy="4072"/>
      </dsp:txXfrm>
    </dsp:sp>
    <dsp:sp modelId="{32C6C6F9-D46A-8649-957F-D1E2C1C289AF}">
      <dsp:nvSpPr>
        <dsp:cNvPr id="0" name=""/>
        <dsp:cNvSpPr/>
      </dsp:nvSpPr>
      <dsp:spPr>
        <a:xfrm>
          <a:off x="2179754" y="415045"/>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charset="0"/>
              <a:cs typeface="Arial" charset="0"/>
            </a:rPr>
            <a:t>Review details of event</a:t>
          </a:r>
          <a:endParaRPr lang="en-US" sz="1300" kern="1200">
            <a:latin typeface="Arial" panose="020B0604020202020204" pitchFamily="34" charset="0"/>
            <a:cs typeface="Arial" panose="020B0604020202020204" pitchFamily="34" charset="0"/>
          </a:endParaRPr>
        </a:p>
      </dsp:txBody>
      <dsp:txXfrm>
        <a:off x="2179754" y="415045"/>
        <a:ext cx="1770814" cy="1062488"/>
      </dsp:txXfrm>
    </dsp:sp>
    <dsp:sp modelId="{770F23D7-BF45-5048-A3A6-556B759CDEE9}">
      <dsp:nvSpPr>
        <dsp:cNvPr id="0" name=""/>
        <dsp:cNvSpPr/>
      </dsp:nvSpPr>
      <dsp:spPr>
        <a:xfrm>
          <a:off x="6126871" y="900569"/>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6305032" y="944253"/>
        <a:ext cx="20364" cy="4072"/>
      </dsp:txXfrm>
    </dsp:sp>
    <dsp:sp modelId="{480B0604-13F5-5F4D-88E2-379813222FE6}">
      <dsp:nvSpPr>
        <dsp:cNvPr id="0" name=""/>
        <dsp:cNvSpPr/>
      </dsp:nvSpPr>
      <dsp:spPr>
        <a:xfrm>
          <a:off x="4357856" y="415045"/>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Evaluate event information: determine if Red Cross action is required</a:t>
          </a:r>
        </a:p>
      </dsp:txBody>
      <dsp:txXfrm>
        <a:off x="4357856" y="415045"/>
        <a:ext cx="1770814" cy="1062488"/>
      </dsp:txXfrm>
    </dsp:sp>
    <dsp:sp modelId="{8EA6273E-DA98-8348-80D8-9D308CABA944}">
      <dsp:nvSpPr>
        <dsp:cNvPr id="0" name=""/>
        <dsp:cNvSpPr/>
      </dsp:nvSpPr>
      <dsp:spPr>
        <a:xfrm>
          <a:off x="887060" y="1475733"/>
          <a:ext cx="6534305" cy="376687"/>
        </a:xfrm>
        <a:custGeom>
          <a:avLst/>
          <a:gdLst/>
          <a:ahLst/>
          <a:cxnLst/>
          <a:rect l="0" t="0" r="0" b="0"/>
          <a:pathLst>
            <a:path>
              <a:moveTo>
                <a:pt x="6534305" y="0"/>
              </a:moveTo>
              <a:lnTo>
                <a:pt x="6534305" y="205443"/>
              </a:lnTo>
              <a:lnTo>
                <a:pt x="0" y="205443"/>
              </a:lnTo>
              <a:lnTo>
                <a:pt x="0" y="37668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990538" y="1662041"/>
        <a:ext cx="327349" cy="4072"/>
      </dsp:txXfrm>
    </dsp:sp>
    <dsp:sp modelId="{687B290F-7963-E146-8FAA-C4820CFE031F}">
      <dsp:nvSpPr>
        <dsp:cNvPr id="0" name=""/>
        <dsp:cNvSpPr/>
      </dsp:nvSpPr>
      <dsp:spPr>
        <a:xfrm>
          <a:off x="6535958" y="415045"/>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Contact requesting agency or caller if insufficient information to decide</a:t>
          </a:r>
        </a:p>
      </dsp:txBody>
      <dsp:txXfrm>
        <a:off x="6535958" y="415045"/>
        <a:ext cx="1770814" cy="1062488"/>
      </dsp:txXfrm>
    </dsp:sp>
    <dsp:sp modelId="{852EF005-8CE4-CA43-AABC-4FECCEA89BC5}">
      <dsp:nvSpPr>
        <dsp:cNvPr id="0" name=""/>
        <dsp:cNvSpPr/>
      </dsp:nvSpPr>
      <dsp:spPr>
        <a:xfrm>
          <a:off x="1770667" y="2370345"/>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1948829" y="2414029"/>
        <a:ext cx="20364" cy="4072"/>
      </dsp:txXfrm>
    </dsp:sp>
    <dsp:sp modelId="{BEEC24B1-C57D-304C-843E-D5117E28711E}">
      <dsp:nvSpPr>
        <dsp:cNvPr id="0" name=""/>
        <dsp:cNvSpPr/>
      </dsp:nvSpPr>
      <dsp:spPr>
        <a:xfrm>
          <a:off x="1653" y="1884821"/>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Recruit a team based on responder availability using RC Respond.</a:t>
          </a:r>
        </a:p>
      </dsp:txBody>
      <dsp:txXfrm>
        <a:off x="1653" y="1884821"/>
        <a:ext cx="1770814" cy="1062488"/>
      </dsp:txXfrm>
    </dsp:sp>
    <dsp:sp modelId="{A43FA50F-7B32-5B4C-9C92-02A488F77F24}">
      <dsp:nvSpPr>
        <dsp:cNvPr id="0" name=""/>
        <dsp:cNvSpPr/>
      </dsp:nvSpPr>
      <dsp:spPr>
        <a:xfrm>
          <a:off x="3948769" y="2370345"/>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126930" y="2414029"/>
        <a:ext cx="20364" cy="4072"/>
      </dsp:txXfrm>
    </dsp:sp>
    <dsp:sp modelId="{63850B22-0FEB-FB4D-8AA4-758A8D1BC3BF}">
      <dsp:nvSpPr>
        <dsp:cNvPr id="0" name=""/>
        <dsp:cNvSpPr/>
      </dsp:nvSpPr>
      <dsp:spPr>
        <a:xfrm>
          <a:off x="2179754" y="1884821"/>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Confirm incident information with requesting agency.  Provide ETA of DAT on scene</a:t>
          </a:r>
        </a:p>
      </dsp:txBody>
      <dsp:txXfrm>
        <a:off x="2179754" y="1884821"/>
        <a:ext cx="1770814" cy="1062488"/>
      </dsp:txXfrm>
    </dsp:sp>
    <dsp:sp modelId="{D6639ACA-3987-7B4D-B7B9-1B03F49917AB}">
      <dsp:nvSpPr>
        <dsp:cNvPr id="0" name=""/>
        <dsp:cNvSpPr/>
      </dsp:nvSpPr>
      <dsp:spPr>
        <a:xfrm>
          <a:off x="6126871" y="2370345"/>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6305032" y="2414029"/>
        <a:ext cx="20364" cy="4072"/>
      </dsp:txXfrm>
    </dsp:sp>
    <dsp:sp modelId="{6B03702F-B6DA-FA41-9CF0-0F8E3843F412}">
      <dsp:nvSpPr>
        <dsp:cNvPr id="0" name=""/>
        <dsp:cNvSpPr/>
      </dsp:nvSpPr>
      <dsp:spPr>
        <a:xfrm>
          <a:off x="4357856" y="1884821"/>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Monitor On-Scene arrivals of DAT members</a:t>
          </a:r>
        </a:p>
      </dsp:txBody>
      <dsp:txXfrm>
        <a:off x="4357856" y="1884821"/>
        <a:ext cx="1770814" cy="1062488"/>
      </dsp:txXfrm>
    </dsp:sp>
    <dsp:sp modelId="{947FA917-47A5-3043-8A46-8297CCD67821}">
      <dsp:nvSpPr>
        <dsp:cNvPr id="0" name=""/>
        <dsp:cNvSpPr/>
      </dsp:nvSpPr>
      <dsp:spPr>
        <a:xfrm>
          <a:off x="887060" y="2945509"/>
          <a:ext cx="6534305" cy="376687"/>
        </a:xfrm>
        <a:custGeom>
          <a:avLst/>
          <a:gdLst/>
          <a:ahLst/>
          <a:cxnLst/>
          <a:rect l="0" t="0" r="0" b="0"/>
          <a:pathLst>
            <a:path>
              <a:moveTo>
                <a:pt x="6534305" y="0"/>
              </a:moveTo>
              <a:lnTo>
                <a:pt x="6534305" y="205443"/>
              </a:lnTo>
              <a:lnTo>
                <a:pt x="0" y="205443"/>
              </a:lnTo>
              <a:lnTo>
                <a:pt x="0" y="37668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990538" y="3131817"/>
        <a:ext cx="327349" cy="4072"/>
      </dsp:txXfrm>
    </dsp:sp>
    <dsp:sp modelId="{F259EA7C-4D95-8840-83C5-72EEA5A87A74}">
      <dsp:nvSpPr>
        <dsp:cNvPr id="0" name=""/>
        <dsp:cNvSpPr/>
      </dsp:nvSpPr>
      <dsp:spPr>
        <a:xfrm>
          <a:off x="6535958" y="1884821"/>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charset="0"/>
              <a:cs typeface="Arial" charset="0"/>
            </a:rPr>
            <a:t>Work with  with on-scene DAT leadership during the response </a:t>
          </a:r>
        </a:p>
      </dsp:txBody>
      <dsp:txXfrm>
        <a:off x="6535958" y="1884821"/>
        <a:ext cx="1770814" cy="1062488"/>
      </dsp:txXfrm>
    </dsp:sp>
    <dsp:sp modelId="{0AB4CF29-30BB-A146-8441-247AF71B9E51}">
      <dsp:nvSpPr>
        <dsp:cNvPr id="0" name=""/>
        <dsp:cNvSpPr/>
      </dsp:nvSpPr>
      <dsp:spPr>
        <a:xfrm>
          <a:off x="1770667" y="3840121"/>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1948829" y="3883805"/>
        <a:ext cx="20364" cy="4072"/>
      </dsp:txXfrm>
    </dsp:sp>
    <dsp:sp modelId="{48CAA1A8-0EBD-4445-BD1A-5DFF5274458D}">
      <dsp:nvSpPr>
        <dsp:cNvPr id="0" name=""/>
        <dsp:cNvSpPr/>
      </dsp:nvSpPr>
      <dsp:spPr>
        <a:xfrm>
          <a:off x="1653" y="3354597"/>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Update incident details in RC Respond as appropriate</a:t>
          </a:r>
        </a:p>
      </dsp:txBody>
      <dsp:txXfrm>
        <a:off x="1653" y="3354597"/>
        <a:ext cx="1770814" cy="1062488"/>
      </dsp:txXfrm>
    </dsp:sp>
    <dsp:sp modelId="{6C453EAC-276A-B745-A59C-B179ABCEB4C4}">
      <dsp:nvSpPr>
        <dsp:cNvPr id="0" name=""/>
        <dsp:cNvSpPr/>
      </dsp:nvSpPr>
      <dsp:spPr>
        <a:xfrm>
          <a:off x="3948769" y="3840121"/>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4126930" y="3883805"/>
        <a:ext cx="20364" cy="4072"/>
      </dsp:txXfrm>
    </dsp:sp>
    <dsp:sp modelId="{E2F8EAF4-E485-A74B-B5C2-2B5541DBA1EE}">
      <dsp:nvSpPr>
        <dsp:cNvPr id="0" name=""/>
        <dsp:cNvSpPr/>
      </dsp:nvSpPr>
      <dsp:spPr>
        <a:xfrm>
          <a:off x="2179754" y="3354597"/>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charset="0"/>
              <a:cs typeface="Arial" charset="0"/>
            </a:rPr>
            <a:t>Ensure all DAT responders have safely left scene at end of response</a:t>
          </a:r>
        </a:p>
      </dsp:txBody>
      <dsp:txXfrm>
        <a:off x="2179754" y="3354597"/>
        <a:ext cx="1770814" cy="1062488"/>
      </dsp:txXfrm>
    </dsp:sp>
    <dsp:sp modelId="{1C72B5C8-EB79-8641-9D20-114B7A1CD85D}">
      <dsp:nvSpPr>
        <dsp:cNvPr id="0" name=""/>
        <dsp:cNvSpPr/>
      </dsp:nvSpPr>
      <dsp:spPr>
        <a:xfrm>
          <a:off x="4357856" y="3354597"/>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Mark the event “Complete” in RC Respond</a:t>
          </a:r>
        </a:p>
      </dsp:txBody>
      <dsp:txXfrm>
        <a:off x="4357856" y="3354597"/>
        <a:ext cx="1770814" cy="1062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E9119-F792-FD47-A71F-8FC87F675C76}">
      <dsp:nvSpPr>
        <dsp:cNvPr id="0" name=""/>
        <dsp:cNvSpPr/>
      </dsp:nvSpPr>
      <dsp:spPr>
        <a:xfrm>
          <a:off x="1770667" y="900569"/>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1948829" y="944253"/>
        <a:ext cx="20364" cy="4072"/>
      </dsp:txXfrm>
    </dsp:sp>
    <dsp:sp modelId="{F5ADAD41-3599-2A40-8F73-41EFA9A00D51}">
      <dsp:nvSpPr>
        <dsp:cNvPr id="0" name=""/>
        <dsp:cNvSpPr/>
      </dsp:nvSpPr>
      <dsp:spPr>
        <a:xfrm>
          <a:off x="1653" y="415045"/>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Receive event alert from RC Respond and acknowledge </a:t>
          </a:r>
        </a:p>
      </dsp:txBody>
      <dsp:txXfrm>
        <a:off x="1653" y="415045"/>
        <a:ext cx="1770814" cy="1062488"/>
      </dsp:txXfrm>
    </dsp:sp>
    <dsp:sp modelId="{66BA2B5F-68B4-DD4C-84FE-446B68F464F2}">
      <dsp:nvSpPr>
        <dsp:cNvPr id="0" name=""/>
        <dsp:cNvSpPr/>
      </dsp:nvSpPr>
      <dsp:spPr>
        <a:xfrm>
          <a:off x="3948769" y="900569"/>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126930" y="944253"/>
        <a:ext cx="20364" cy="4072"/>
      </dsp:txXfrm>
    </dsp:sp>
    <dsp:sp modelId="{32C6C6F9-D46A-8649-957F-D1E2C1C289AF}">
      <dsp:nvSpPr>
        <dsp:cNvPr id="0" name=""/>
        <dsp:cNvSpPr/>
      </dsp:nvSpPr>
      <dsp:spPr>
        <a:xfrm>
          <a:off x="2179754" y="415045"/>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charset="0"/>
              <a:cs typeface="Arial" charset="0"/>
            </a:rPr>
            <a:t>Review details of event</a:t>
          </a:r>
          <a:endParaRPr lang="en-US" sz="1300" kern="1200">
            <a:latin typeface="Arial" panose="020B0604020202020204" pitchFamily="34" charset="0"/>
            <a:cs typeface="Arial" panose="020B0604020202020204" pitchFamily="34" charset="0"/>
          </a:endParaRPr>
        </a:p>
      </dsp:txBody>
      <dsp:txXfrm>
        <a:off x="2179754" y="415045"/>
        <a:ext cx="1770814" cy="1062488"/>
      </dsp:txXfrm>
    </dsp:sp>
    <dsp:sp modelId="{770F23D7-BF45-5048-A3A6-556B759CDEE9}">
      <dsp:nvSpPr>
        <dsp:cNvPr id="0" name=""/>
        <dsp:cNvSpPr/>
      </dsp:nvSpPr>
      <dsp:spPr>
        <a:xfrm>
          <a:off x="6126871" y="900569"/>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6305032" y="944253"/>
        <a:ext cx="20364" cy="4072"/>
      </dsp:txXfrm>
    </dsp:sp>
    <dsp:sp modelId="{480B0604-13F5-5F4D-88E2-379813222FE6}">
      <dsp:nvSpPr>
        <dsp:cNvPr id="0" name=""/>
        <dsp:cNvSpPr/>
      </dsp:nvSpPr>
      <dsp:spPr>
        <a:xfrm>
          <a:off x="4357856" y="415045"/>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Evaluate event information: determine if Red Cross action is required</a:t>
          </a:r>
        </a:p>
      </dsp:txBody>
      <dsp:txXfrm>
        <a:off x="4357856" y="415045"/>
        <a:ext cx="1770814" cy="1062488"/>
      </dsp:txXfrm>
    </dsp:sp>
    <dsp:sp modelId="{8EA6273E-DA98-8348-80D8-9D308CABA944}">
      <dsp:nvSpPr>
        <dsp:cNvPr id="0" name=""/>
        <dsp:cNvSpPr/>
      </dsp:nvSpPr>
      <dsp:spPr>
        <a:xfrm>
          <a:off x="887060" y="1475733"/>
          <a:ext cx="6534305" cy="376687"/>
        </a:xfrm>
        <a:custGeom>
          <a:avLst/>
          <a:gdLst/>
          <a:ahLst/>
          <a:cxnLst/>
          <a:rect l="0" t="0" r="0" b="0"/>
          <a:pathLst>
            <a:path>
              <a:moveTo>
                <a:pt x="6534305" y="0"/>
              </a:moveTo>
              <a:lnTo>
                <a:pt x="6534305" y="205443"/>
              </a:lnTo>
              <a:lnTo>
                <a:pt x="0" y="205443"/>
              </a:lnTo>
              <a:lnTo>
                <a:pt x="0" y="37668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990538" y="1662041"/>
        <a:ext cx="327349" cy="4072"/>
      </dsp:txXfrm>
    </dsp:sp>
    <dsp:sp modelId="{687B290F-7963-E146-8FAA-C4820CFE031F}">
      <dsp:nvSpPr>
        <dsp:cNvPr id="0" name=""/>
        <dsp:cNvSpPr/>
      </dsp:nvSpPr>
      <dsp:spPr>
        <a:xfrm>
          <a:off x="6535958" y="415045"/>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Contact requesting agency or caller if insufficient information to decide</a:t>
          </a:r>
        </a:p>
      </dsp:txBody>
      <dsp:txXfrm>
        <a:off x="6535958" y="415045"/>
        <a:ext cx="1770814" cy="1062488"/>
      </dsp:txXfrm>
    </dsp:sp>
    <dsp:sp modelId="{852EF005-8CE4-CA43-AABC-4FECCEA89BC5}">
      <dsp:nvSpPr>
        <dsp:cNvPr id="0" name=""/>
        <dsp:cNvSpPr/>
      </dsp:nvSpPr>
      <dsp:spPr>
        <a:xfrm>
          <a:off x="1770667" y="2370345"/>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1948829" y="2414029"/>
        <a:ext cx="20364" cy="4072"/>
      </dsp:txXfrm>
    </dsp:sp>
    <dsp:sp modelId="{BEEC24B1-C57D-304C-843E-D5117E28711E}">
      <dsp:nvSpPr>
        <dsp:cNvPr id="0" name=""/>
        <dsp:cNvSpPr/>
      </dsp:nvSpPr>
      <dsp:spPr>
        <a:xfrm>
          <a:off x="1653" y="1884821"/>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Recruit a team based on responder availability using RC Respond.</a:t>
          </a:r>
        </a:p>
      </dsp:txBody>
      <dsp:txXfrm>
        <a:off x="1653" y="1884821"/>
        <a:ext cx="1770814" cy="1062488"/>
      </dsp:txXfrm>
    </dsp:sp>
    <dsp:sp modelId="{A43FA50F-7B32-5B4C-9C92-02A488F77F24}">
      <dsp:nvSpPr>
        <dsp:cNvPr id="0" name=""/>
        <dsp:cNvSpPr/>
      </dsp:nvSpPr>
      <dsp:spPr>
        <a:xfrm>
          <a:off x="3948769" y="2370345"/>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4126930" y="2414029"/>
        <a:ext cx="20364" cy="4072"/>
      </dsp:txXfrm>
    </dsp:sp>
    <dsp:sp modelId="{63850B22-0FEB-FB4D-8AA4-758A8D1BC3BF}">
      <dsp:nvSpPr>
        <dsp:cNvPr id="0" name=""/>
        <dsp:cNvSpPr/>
      </dsp:nvSpPr>
      <dsp:spPr>
        <a:xfrm>
          <a:off x="2179754" y="1884821"/>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Confirm incident information with requesting agency.  Provide ETA of DAT on scene</a:t>
          </a:r>
        </a:p>
      </dsp:txBody>
      <dsp:txXfrm>
        <a:off x="2179754" y="1884821"/>
        <a:ext cx="1770814" cy="1062488"/>
      </dsp:txXfrm>
    </dsp:sp>
    <dsp:sp modelId="{D6639ACA-3987-7B4D-B7B9-1B03F49917AB}">
      <dsp:nvSpPr>
        <dsp:cNvPr id="0" name=""/>
        <dsp:cNvSpPr/>
      </dsp:nvSpPr>
      <dsp:spPr>
        <a:xfrm>
          <a:off x="6126871" y="2370345"/>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6305032" y="2414029"/>
        <a:ext cx="20364" cy="4072"/>
      </dsp:txXfrm>
    </dsp:sp>
    <dsp:sp modelId="{6B03702F-B6DA-FA41-9CF0-0F8E3843F412}">
      <dsp:nvSpPr>
        <dsp:cNvPr id="0" name=""/>
        <dsp:cNvSpPr/>
      </dsp:nvSpPr>
      <dsp:spPr>
        <a:xfrm>
          <a:off x="4357856" y="1884821"/>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Monitor On-Scene arrivals of DAT members</a:t>
          </a:r>
        </a:p>
      </dsp:txBody>
      <dsp:txXfrm>
        <a:off x="4357856" y="1884821"/>
        <a:ext cx="1770814" cy="1062488"/>
      </dsp:txXfrm>
    </dsp:sp>
    <dsp:sp modelId="{947FA917-47A5-3043-8A46-8297CCD67821}">
      <dsp:nvSpPr>
        <dsp:cNvPr id="0" name=""/>
        <dsp:cNvSpPr/>
      </dsp:nvSpPr>
      <dsp:spPr>
        <a:xfrm>
          <a:off x="887060" y="2945509"/>
          <a:ext cx="6534305" cy="376687"/>
        </a:xfrm>
        <a:custGeom>
          <a:avLst/>
          <a:gdLst/>
          <a:ahLst/>
          <a:cxnLst/>
          <a:rect l="0" t="0" r="0" b="0"/>
          <a:pathLst>
            <a:path>
              <a:moveTo>
                <a:pt x="6534305" y="0"/>
              </a:moveTo>
              <a:lnTo>
                <a:pt x="6534305" y="205443"/>
              </a:lnTo>
              <a:lnTo>
                <a:pt x="0" y="205443"/>
              </a:lnTo>
              <a:lnTo>
                <a:pt x="0" y="37668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3990538" y="3131817"/>
        <a:ext cx="327349" cy="4072"/>
      </dsp:txXfrm>
    </dsp:sp>
    <dsp:sp modelId="{F259EA7C-4D95-8840-83C5-72EEA5A87A74}">
      <dsp:nvSpPr>
        <dsp:cNvPr id="0" name=""/>
        <dsp:cNvSpPr/>
      </dsp:nvSpPr>
      <dsp:spPr>
        <a:xfrm>
          <a:off x="6535958" y="1884821"/>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charset="0"/>
              <a:cs typeface="Arial" charset="0"/>
            </a:rPr>
            <a:t>Work with  with on-scene DAT leadership during the response </a:t>
          </a:r>
        </a:p>
      </dsp:txBody>
      <dsp:txXfrm>
        <a:off x="6535958" y="1884821"/>
        <a:ext cx="1770814" cy="1062488"/>
      </dsp:txXfrm>
    </dsp:sp>
    <dsp:sp modelId="{0AB4CF29-30BB-A146-8441-247AF71B9E51}">
      <dsp:nvSpPr>
        <dsp:cNvPr id="0" name=""/>
        <dsp:cNvSpPr/>
      </dsp:nvSpPr>
      <dsp:spPr>
        <a:xfrm>
          <a:off x="1770667" y="3840121"/>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1948829" y="3883805"/>
        <a:ext cx="20364" cy="4072"/>
      </dsp:txXfrm>
    </dsp:sp>
    <dsp:sp modelId="{48CAA1A8-0EBD-4445-BD1A-5DFF5274458D}">
      <dsp:nvSpPr>
        <dsp:cNvPr id="0" name=""/>
        <dsp:cNvSpPr/>
      </dsp:nvSpPr>
      <dsp:spPr>
        <a:xfrm>
          <a:off x="1653" y="3354597"/>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Update incident details in RC Respond as appropriate</a:t>
          </a:r>
        </a:p>
      </dsp:txBody>
      <dsp:txXfrm>
        <a:off x="1653" y="3354597"/>
        <a:ext cx="1770814" cy="1062488"/>
      </dsp:txXfrm>
    </dsp:sp>
    <dsp:sp modelId="{6C453EAC-276A-B745-A59C-B179ABCEB4C4}">
      <dsp:nvSpPr>
        <dsp:cNvPr id="0" name=""/>
        <dsp:cNvSpPr/>
      </dsp:nvSpPr>
      <dsp:spPr>
        <a:xfrm>
          <a:off x="3948769" y="3840121"/>
          <a:ext cx="376687" cy="91440"/>
        </a:xfrm>
        <a:custGeom>
          <a:avLst/>
          <a:gdLst/>
          <a:ahLst/>
          <a:cxnLst/>
          <a:rect l="0" t="0" r="0" b="0"/>
          <a:pathLst>
            <a:path>
              <a:moveTo>
                <a:pt x="0" y="45720"/>
              </a:moveTo>
              <a:lnTo>
                <a:pt x="3766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p>
      </dsp:txBody>
      <dsp:txXfrm>
        <a:off x="4126930" y="3883805"/>
        <a:ext cx="20364" cy="4072"/>
      </dsp:txXfrm>
    </dsp:sp>
    <dsp:sp modelId="{E2F8EAF4-E485-A74B-B5C2-2B5541DBA1EE}">
      <dsp:nvSpPr>
        <dsp:cNvPr id="0" name=""/>
        <dsp:cNvSpPr/>
      </dsp:nvSpPr>
      <dsp:spPr>
        <a:xfrm>
          <a:off x="2179754" y="3354597"/>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charset="0"/>
              <a:cs typeface="Arial" charset="0"/>
            </a:rPr>
            <a:t>Ensure all DAT responders have safely left scene at end of response</a:t>
          </a:r>
        </a:p>
      </dsp:txBody>
      <dsp:txXfrm>
        <a:off x="2179754" y="3354597"/>
        <a:ext cx="1770814" cy="1062488"/>
      </dsp:txXfrm>
    </dsp:sp>
    <dsp:sp modelId="{1C72B5C8-EB79-8641-9D20-114B7A1CD85D}">
      <dsp:nvSpPr>
        <dsp:cNvPr id="0" name=""/>
        <dsp:cNvSpPr/>
      </dsp:nvSpPr>
      <dsp:spPr>
        <a:xfrm>
          <a:off x="4357856" y="3354597"/>
          <a:ext cx="1770814" cy="10624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Mark the event “Complete” in RC Respond</a:t>
          </a:r>
        </a:p>
      </dsp:txBody>
      <dsp:txXfrm>
        <a:off x="4357856" y="3354597"/>
        <a:ext cx="1770814" cy="1062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E9119-F792-FD47-A71F-8FC87F675C76}">
      <dsp:nvSpPr>
        <dsp:cNvPr id="0" name=""/>
        <dsp:cNvSpPr/>
      </dsp:nvSpPr>
      <dsp:spPr>
        <a:xfrm>
          <a:off x="3556907" y="891425"/>
          <a:ext cx="687446" cy="91440"/>
        </a:xfrm>
        <a:custGeom>
          <a:avLst/>
          <a:gdLst/>
          <a:ahLst/>
          <a:cxnLst/>
          <a:rect l="0" t="0" r="0" b="0"/>
          <a:pathLst>
            <a:path>
              <a:moveTo>
                <a:pt x="0" y="45720"/>
              </a:moveTo>
              <a:lnTo>
                <a:pt x="687446"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3882679" y="933554"/>
        <a:ext cx="35902" cy="7180"/>
      </dsp:txXfrm>
    </dsp:sp>
    <dsp:sp modelId="{F5ADAD41-3599-2A40-8F73-41EFA9A00D51}">
      <dsp:nvSpPr>
        <dsp:cNvPr id="0" name=""/>
        <dsp:cNvSpPr/>
      </dsp:nvSpPr>
      <dsp:spPr>
        <a:xfrm>
          <a:off x="436765" y="562"/>
          <a:ext cx="3121941" cy="187316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Receive event alert from RC Respond and acknowledge </a:t>
          </a:r>
        </a:p>
      </dsp:txBody>
      <dsp:txXfrm>
        <a:off x="436765" y="562"/>
        <a:ext cx="3121941" cy="1873165"/>
      </dsp:txXfrm>
    </dsp:sp>
    <dsp:sp modelId="{32C6C6F9-D46A-8649-957F-D1E2C1C289AF}">
      <dsp:nvSpPr>
        <dsp:cNvPr id="0" name=""/>
        <dsp:cNvSpPr/>
      </dsp:nvSpPr>
      <dsp:spPr>
        <a:xfrm>
          <a:off x="4276754" y="562"/>
          <a:ext cx="3121941" cy="187316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a:latin typeface="Arial" charset="0"/>
              <a:cs typeface="Arial" charset="0"/>
            </a:rPr>
            <a:t>Review details of event</a:t>
          </a:r>
          <a:endParaRPr lang="en-US" sz="2800" kern="1200">
            <a:latin typeface="Arial" panose="020B0604020202020204" pitchFamily="34" charset="0"/>
            <a:cs typeface="Arial" panose="020B0604020202020204" pitchFamily="34" charset="0"/>
          </a:endParaRPr>
        </a:p>
      </dsp:txBody>
      <dsp:txXfrm>
        <a:off x="4276754" y="562"/>
        <a:ext cx="3121941" cy="1873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F23D7-BF45-5048-A3A6-556B759CDEE9}">
      <dsp:nvSpPr>
        <dsp:cNvPr id="0" name=""/>
        <dsp:cNvSpPr/>
      </dsp:nvSpPr>
      <dsp:spPr>
        <a:xfrm>
          <a:off x="3542828" y="927801"/>
          <a:ext cx="715605" cy="91440"/>
        </a:xfrm>
        <a:custGeom>
          <a:avLst/>
          <a:gdLst/>
          <a:ahLst/>
          <a:cxnLst/>
          <a:rect l="0" t="0" r="0" b="0"/>
          <a:pathLst>
            <a:path>
              <a:moveTo>
                <a:pt x="0" y="45720"/>
              </a:moveTo>
              <a:lnTo>
                <a:pt x="71560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3881975" y="969789"/>
        <a:ext cx="37310" cy="7462"/>
      </dsp:txXfrm>
    </dsp:sp>
    <dsp:sp modelId="{480B0604-13F5-5F4D-88E2-379813222FE6}">
      <dsp:nvSpPr>
        <dsp:cNvPr id="0" name=""/>
        <dsp:cNvSpPr/>
      </dsp:nvSpPr>
      <dsp:spPr>
        <a:xfrm>
          <a:off x="300257" y="209"/>
          <a:ext cx="3244370" cy="19466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Evaluate event information: determine if Red Cross action is required</a:t>
          </a:r>
        </a:p>
      </dsp:txBody>
      <dsp:txXfrm>
        <a:off x="300257" y="209"/>
        <a:ext cx="3244370" cy="1946622"/>
      </dsp:txXfrm>
    </dsp:sp>
    <dsp:sp modelId="{687B290F-7963-E146-8FAA-C4820CFE031F}">
      <dsp:nvSpPr>
        <dsp:cNvPr id="0" name=""/>
        <dsp:cNvSpPr/>
      </dsp:nvSpPr>
      <dsp:spPr>
        <a:xfrm>
          <a:off x="4290833" y="209"/>
          <a:ext cx="3244370" cy="19466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Contact requesting agency or caller if insufficient information to decide</a:t>
          </a:r>
        </a:p>
      </dsp:txBody>
      <dsp:txXfrm>
        <a:off x="4290833" y="209"/>
        <a:ext cx="3244370" cy="1946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F23D7-BF45-5048-A3A6-556B759CDEE9}">
      <dsp:nvSpPr>
        <dsp:cNvPr id="0" name=""/>
        <dsp:cNvSpPr/>
      </dsp:nvSpPr>
      <dsp:spPr>
        <a:xfrm>
          <a:off x="3542828" y="927801"/>
          <a:ext cx="715605" cy="91440"/>
        </a:xfrm>
        <a:custGeom>
          <a:avLst/>
          <a:gdLst/>
          <a:ahLst/>
          <a:cxnLst/>
          <a:rect l="0" t="0" r="0" b="0"/>
          <a:pathLst>
            <a:path>
              <a:moveTo>
                <a:pt x="0" y="45720"/>
              </a:moveTo>
              <a:lnTo>
                <a:pt x="71560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3881975" y="969789"/>
        <a:ext cx="37310" cy="7462"/>
      </dsp:txXfrm>
    </dsp:sp>
    <dsp:sp modelId="{480B0604-13F5-5F4D-88E2-379813222FE6}">
      <dsp:nvSpPr>
        <dsp:cNvPr id="0" name=""/>
        <dsp:cNvSpPr/>
      </dsp:nvSpPr>
      <dsp:spPr>
        <a:xfrm>
          <a:off x="300257" y="209"/>
          <a:ext cx="3244370" cy="19466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Evaluate event information: determine if Red Cross action is required</a:t>
          </a:r>
        </a:p>
      </dsp:txBody>
      <dsp:txXfrm>
        <a:off x="300257" y="209"/>
        <a:ext cx="3244370" cy="1946622"/>
      </dsp:txXfrm>
    </dsp:sp>
    <dsp:sp modelId="{687B290F-7963-E146-8FAA-C4820CFE031F}">
      <dsp:nvSpPr>
        <dsp:cNvPr id="0" name=""/>
        <dsp:cNvSpPr/>
      </dsp:nvSpPr>
      <dsp:spPr>
        <a:xfrm>
          <a:off x="4290833" y="209"/>
          <a:ext cx="3244370" cy="19466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Contact requesting agency or caller if insufficient information to decide</a:t>
          </a:r>
        </a:p>
      </dsp:txBody>
      <dsp:txXfrm>
        <a:off x="4290833" y="209"/>
        <a:ext cx="3244370" cy="19466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F23D7-BF45-5048-A3A6-556B759CDEE9}">
      <dsp:nvSpPr>
        <dsp:cNvPr id="0" name=""/>
        <dsp:cNvSpPr/>
      </dsp:nvSpPr>
      <dsp:spPr>
        <a:xfrm>
          <a:off x="3542828" y="927801"/>
          <a:ext cx="715605" cy="91440"/>
        </a:xfrm>
        <a:custGeom>
          <a:avLst/>
          <a:gdLst/>
          <a:ahLst/>
          <a:cxnLst/>
          <a:rect l="0" t="0" r="0" b="0"/>
          <a:pathLst>
            <a:path>
              <a:moveTo>
                <a:pt x="0" y="45720"/>
              </a:moveTo>
              <a:lnTo>
                <a:pt x="71560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3881975" y="969789"/>
        <a:ext cx="37310" cy="7462"/>
      </dsp:txXfrm>
    </dsp:sp>
    <dsp:sp modelId="{480B0604-13F5-5F4D-88E2-379813222FE6}">
      <dsp:nvSpPr>
        <dsp:cNvPr id="0" name=""/>
        <dsp:cNvSpPr/>
      </dsp:nvSpPr>
      <dsp:spPr>
        <a:xfrm>
          <a:off x="300257" y="209"/>
          <a:ext cx="3244370" cy="19466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Evaluate event information: determine if Red Cross action is required</a:t>
          </a:r>
        </a:p>
      </dsp:txBody>
      <dsp:txXfrm>
        <a:off x="300257" y="209"/>
        <a:ext cx="3244370" cy="1946622"/>
      </dsp:txXfrm>
    </dsp:sp>
    <dsp:sp modelId="{687B290F-7963-E146-8FAA-C4820CFE031F}">
      <dsp:nvSpPr>
        <dsp:cNvPr id="0" name=""/>
        <dsp:cNvSpPr/>
      </dsp:nvSpPr>
      <dsp:spPr>
        <a:xfrm>
          <a:off x="4290833" y="209"/>
          <a:ext cx="3244370" cy="19466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Contact requesting agency or caller if insufficient information to decide</a:t>
          </a:r>
        </a:p>
      </dsp:txBody>
      <dsp:txXfrm>
        <a:off x="4290833" y="209"/>
        <a:ext cx="3244370" cy="19466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EF005-8CE4-CA43-AABC-4FECCEA89BC5}">
      <dsp:nvSpPr>
        <dsp:cNvPr id="0" name=""/>
        <dsp:cNvSpPr/>
      </dsp:nvSpPr>
      <dsp:spPr>
        <a:xfrm>
          <a:off x="2265319" y="986921"/>
          <a:ext cx="489455" cy="91440"/>
        </a:xfrm>
        <a:custGeom>
          <a:avLst/>
          <a:gdLst/>
          <a:ahLst/>
          <a:cxnLst/>
          <a:rect l="0" t="0" r="0" b="0"/>
          <a:pathLst>
            <a:path>
              <a:moveTo>
                <a:pt x="0" y="45720"/>
              </a:moveTo>
              <a:lnTo>
                <a:pt x="48945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2497045" y="1030040"/>
        <a:ext cx="26002" cy="5200"/>
      </dsp:txXfrm>
    </dsp:sp>
    <dsp:sp modelId="{BEEC24B1-C57D-304C-843E-D5117E28711E}">
      <dsp:nvSpPr>
        <dsp:cNvPr id="0" name=""/>
        <dsp:cNvSpPr/>
      </dsp:nvSpPr>
      <dsp:spPr>
        <a:xfrm>
          <a:off x="6006" y="354307"/>
          <a:ext cx="2261112" cy="135666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Recruit a team based on responder availability using RC Respond.</a:t>
          </a:r>
        </a:p>
      </dsp:txBody>
      <dsp:txXfrm>
        <a:off x="6006" y="354307"/>
        <a:ext cx="2261112" cy="1356667"/>
      </dsp:txXfrm>
    </dsp:sp>
    <dsp:sp modelId="{A43FA50F-7B32-5B4C-9C92-02A488F77F24}">
      <dsp:nvSpPr>
        <dsp:cNvPr id="0" name=""/>
        <dsp:cNvSpPr/>
      </dsp:nvSpPr>
      <dsp:spPr>
        <a:xfrm>
          <a:off x="5046487" y="986921"/>
          <a:ext cx="489455" cy="91440"/>
        </a:xfrm>
        <a:custGeom>
          <a:avLst/>
          <a:gdLst/>
          <a:ahLst/>
          <a:cxnLst/>
          <a:rect l="0" t="0" r="0" b="0"/>
          <a:pathLst>
            <a:path>
              <a:moveTo>
                <a:pt x="0" y="45720"/>
              </a:moveTo>
              <a:lnTo>
                <a:pt x="48945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l" defTabSz="222250">
            <a:lnSpc>
              <a:spcPct val="90000"/>
            </a:lnSpc>
            <a:spcBef>
              <a:spcPct val="0"/>
            </a:spcBef>
            <a:spcAft>
              <a:spcPct val="35000"/>
            </a:spcAft>
            <a:buNone/>
          </a:pPr>
          <a:endParaRPr lang="en-US" sz="500" kern="1200">
            <a:latin typeface="Arial" panose="020B0604020202020204" pitchFamily="34" charset="0"/>
            <a:cs typeface="Arial" panose="020B0604020202020204" pitchFamily="34" charset="0"/>
          </a:endParaRPr>
        </a:p>
      </dsp:txBody>
      <dsp:txXfrm>
        <a:off x="5278213" y="1030040"/>
        <a:ext cx="26002" cy="5200"/>
      </dsp:txXfrm>
    </dsp:sp>
    <dsp:sp modelId="{63850B22-0FEB-FB4D-8AA4-758A8D1BC3BF}">
      <dsp:nvSpPr>
        <dsp:cNvPr id="0" name=""/>
        <dsp:cNvSpPr/>
      </dsp:nvSpPr>
      <dsp:spPr>
        <a:xfrm>
          <a:off x="2787174" y="354307"/>
          <a:ext cx="2261112" cy="135666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Confirm incident information with requesting agency.  Provide ETA of DAT on scene</a:t>
          </a:r>
        </a:p>
      </dsp:txBody>
      <dsp:txXfrm>
        <a:off x="2787174" y="354307"/>
        <a:ext cx="2261112" cy="1356667"/>
      </dsp:txXfrm>
    </dsp:sp>
    <dsp:sp modelId="{6B03702F-B6DA-FA41-9CF0-0F8E3843F412}">
      <dsp:nvSpPr>
        <dsp:cNvPr id="0" name=""/>
        <dsp:cNvSpPr/>
      </dsp:nvSpPr>
      <dsp:spPr>
        <a:xfrm>
          <a:off x="5568342" y="354307"/>
          <a:ext cx="2261112" cy="135666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Monitor On-Scene arrivals of DAT members</a:t>
          </a:r>
        </a:p>
      </dsp:txBody>
      <dsp:txXfrm>
        <a:off x="5568342" y="354307"/>
        <a:ext cx="2261112" cy="13566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0DCA68-6526-42C1-B60A-5EF084597E9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71C889C-4EE8-4ADC-9668-091220DBDF95}"/>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5CD27854-052E-46CB-A541-B21F245DB3FA}" type="datetimeFigureOut">
              <a:rPr lang="en-US" altLang="en-US"/>
              <a:pPr>
                <a:defRPr/>
              </a:pPr>
              <a:t>2/17/25</a:t>
            </a:fld>
            <a:endParaRPr lang="en-US" altLang="en-US"/>
          </a:p>
        </p:txBody>
      </p:sp>
      <p:sp>
        <p:nvSpPr>
          <p:cNvPr id="4" name="Footer Placeholder 3">
            <a:extLst>
              <a:ext uri="{FF2B5EF4-FFF2-40B4-BE49-F238E27FC236}">
                <a16:creationId xmlns:a16="http://schemas.microsoft.com/office/drawing/2014/main" id="{2615CEBA-EA4B-4B8D-8DF2-1CAAC41A5F02}"/>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9BA63B4-A171-4326-BF2A-C6594694DC42}"/>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A16CCE3-5A1D-4B27-A9EF-62598DBFDB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D15B997-30A8-455E-A6F1-5B25A3CF286B}"/>
              </a:ext>
            </a:extLst>
          </p:cNvPr>
          <p:cNvSpPr>
            <a:spLocks noGrp="1" noRot="1" noChangeAspect="1"/>
          </p:cNvSpPr>
          <p:nvPr>
            <p:ph type="sldImg" idx="2"/>
          </p:nvPr>
        </p:nvSpPr>
        <p:spPr>
          <a:xfrm>
            <a:off x="3397250" y="280988"/>
            <a:ext cx="1766888" cy="13239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7139D45-41D7-44D9-94E7-63F91A40AF53}"/>
              </a:ext>
            </a:extLst>
          </p:cNvPr>
          <p:cNvSpPr>
            <a:spLocks noGrp="1"/>
          </p:cNvSpPr>
          <p:nvPr>
            <p:ph type="body" sz="quarter" idx="3"/>
          </p:nvPr>
        </p:nvSpPr>
        <p:spPr>
          <a:xfrm>
            <a:off x="1114428" y="2003822"/>
            <a:ext cx="6915149" cy="4307682"/>
          </a:xfrm>
          <a:prstGeom prst="rect">
            <a:avLst/>
          </a:prstGeom>
          <a:ln>
            <a:noFill/>
          </a:ln>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B94F08F9-3C7B-4421-B0F8-E8406F490CD3}"/>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EAAE646-EA7D-48E9-814A-BB733953184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17235D-052D-8D4A-814A-87239FBFBEDE}" type="slidenum">
              <a:rPr lang="en-US" altLang="en-US" smtClean="0"/>
              <a:pPr/>
              <a:t>2</a:t>
            </a:fld>
            <a:endParaRPr lang="en-US" altLang="en-US"/>
          </a:p>
        </p:txBody>
      </p:sp>
    </p:spTree>
    <p:extLst>
      <p:ext uri="{BB962C8B-B14F-4D97-AF65-F5344CB8AC3E}">
        <p14:creationId xmlns:p14="http://schemas.microsoft.com/office/powerpoint/2010/main" val="167519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Let’s take a look at what you should wear:</a:t>
            </a:r>
          </a:p>
          <a:p>
            <a:endParaRPr lang="en-US" dirty="0"/>
          </a:p>
          <a:p>
            <a:r>
              <a:rPr lang="en-US" dirty="0"/>
              <a:t>Remember, you are representing the American Red Cross whenever you respond as a DAT member. Please be mindful of how you present yourself to others.</a:t>
            </a:r>
          </a:p>
          <a:p>
            <a:endParaRPr lang="en-US" dirty="0"/>
          </a:p>
          <a:p>
            <a:r>
              <a:rPr lang="en-US" dirty="0"/>
              <a:t>The Volunteer Handbook states that volunteers are expected to dress appropriately for the environment you’re working in, maintain good grooming and personal cleanliness. </a:t>
            </a:r>
          </a:p>
          <a:p>
            <a:endParaRPr lang="en-US" dirty="0"/>
          </a:p>
          <a:p>
            <a:r>
              <a:rPr lang="en-US" dirty="0"/>
              <a:t>We ask that you not wear clothing with political, religious, or controversial messages while on duty.</a:t>
            </a:r>
          </a:p>
          <a:p>
            <a:endParaRPr lang="en-US" dirty="0"/>
          </a:p>
          <a:p>
            <a:r>
              <a:rPr lang="en-US" dirty="0"/>
              <a:t>The Handbook also includes the Red Cross policy on weapons and states that employees and volunteers are prohibited from possessing or using weapons while conducting Red Cross business including riding in a Red Cross owned vehicle.</a:t>
            </a:r>
          </a:p>
        </p:txBody>
      </p:sp>
      <p:sp>
        <p:nvSpPr>
          <p:cNvPr id="5" name="Slide Image Placeholder 4">
            <a:extLst>
              <a:ext uri="{FF2B5EF4-FFF2-40B4-BE49-F238E27FC236}">
                <a16:creationId xmlns:a16="http://schemas.microsoft.com/office/drawing/2014/main" id="{74429FD8-FD2F-E76B-8F29-70140A0338F7}"/>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76754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CLICK to reveal a text box.  Read the following:</a:t>
            </a:r>
          </a:p>
          <a:p>
            <a:endParaRPr lang="en-US" dirty="0"/>
          </a:p>
          <a:p>
            <a:r>
              <a:rPr lang="en-US" dirty="0"/>
              <a:t>Our DAT Program has some key performance Standards to achieve.  Key among these are:</a:t>
            </a:r>
          </a:p>
          <a:p>
            <a:endParaRPr lang="en-US" dirty="0"/>
          </a:p>
          <a:p>
            <a:pPr lvl="1"/>
            <a:r>
              <a:rPr lang="en-US" dirty="0"/>
              <a:t>A DAT Duty Officer is always on call; the DDO receives and confirms disaster notification details, makes initial contact with the client and promptly assembles Disaster Action Team to respond. </a:t>
            </a:r>
          </a:p>
          <a:p>
            <a:pPr lvl="1"/>
            <a:endParaRPr lang="en-US" dirty="0"/>
          </a:p>
          <a:p>
            <a:pPr lvl="1"/>
            <a:r>
              <a:rPr lang="en-US" dirty="0"/>
              <a:t>Disaster Action Teams arrive on scene.</a:t>
            </a:r>
          </a:p>
          <a:p>
            <a:pPr lvl="1"/>
            <a:endParaRPr lang="en-US" dirty="0"/>
          </a:p>
          <a:p>
            <a:pPr lvl="1"/>
            <a:r>
              <a:rPr lang="en-US" dirty="0"/>
              <a:t>Disaster Action Teams make initial contact with client(s) within two hours of receiving notification. </a:t>
            </a:r>
          </a:p>
          <a:p>
            <a:pPr lvl="1"/>
            <a:endParaRPr lang="en-US" dirty="0"/>
          </a:p>
          <a:p>
            <a:pPr lvl="1"/>
            <a:r>
              <a:rPr lang="en-US" dirty="0"/>
              <a:t>A minimum of two DAT responders, to include at least one DAT Supervisor, are available for each Disaster Action Team response.</a:t>
            </a:r>
          </a:p>
          <a:p>
            <a:pPr lvl="1"/>
            <a:endParaRPr lang="en-US" dirty="0"/>
          </a:p>
          <a:p>
            <a:pPr lvl="1"/>
            <a:r>
              <a:rPr lang="en-US" dirty="0"/>
              <a:t>Disaster Action Teams respond to 100% of events when Red Cross action is requested, when it is appropriate, and when it is safe for workers to respond.</a:t>
            </a:r>
          </a:p>
        </p:txBody>
      </p:sp>
      <p:sp>
        <p:nvSpPr>
          <p:cNvPr id="5" name="Slide Image Placeholder 4">
            <a:extLst>
              <a:ext uri="{FF2B5EF4-FFF2-40B4-BE49-F238E27FC236}">
                <a16:creationId xmlns:a16="http://schemas.microsoft.com/office/drawing/2014/main" id="{2F9181AA-3FF1-1E41-4373-1DEE47DCEF5C}"/>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32854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While there are certain things you can expect on every response, no two DAT responses are the same. </a:t>
            </a:r>
          </a:p>
          <a:p>
            <a:endParaRPr lang="en-US" dirty="0"/>
          </a:p>
          <a:p>
            <a:r>
              <a:rPr lang="en-US" dirty="0"/>
              <a:t>Disaster scales ups: for some DAT Responses the size of the Event may be larger than can be readily managed by a small Disaster Action Team or the Event may grow in size.  We will discuss how such Events scale up later during this Workshop.</a:t>
            </a:r>
          </a:p>
        </p:txBody>
      </p:sp>
      <p:sp>
        <p:nvSpPr>
          <p:cNvPr id="5" name="Slide Image Placeholder 4">
            <a:extLst>
              <a:ext uri="{FF2B5EF4-FFF2-40B4-BE49-F238E27FC236}">
                <a16:creationId xmlns:a16="http://schemas.microsoft.com/office/drawing/2014/main" id="{D16B9735-A52A-8DDA-7C1A-A2B96F379A27}"/>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231383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INSTRUCTOR: Talk about each bullet point and emphasize that Safety is a TOP priority</a:t>
            </a:r>
          </a:p>
        </p:txBody>
      </p:sp>
      <p:sp>
        <p:nvSpPr>
          <p:cNvPr id="5" name="Slide Image Placeholder 4">
            <a:extLst>
              <a:ext uri="{FF2B5EF4-FFF2-40B4-BE49-F238E27FC236}">
                <a16:creationId xmlns:a16="http://schemas.microsoft.com/office/drawing/2014/main" id="{E023CB5E-0CD5-FEE1-D8D2-E8A0C6E1F4DA}"/>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36109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INSTRUCTOR: review these bullet points.  You may wish to add details around safety carried out by your region/territory.</a:t>
            </a:r>
          </a:p>
          <a:p>
            <a:endParaRPr lang="en-US" dirty="0"/>
          </a:p>
          <a:p>
            <a:endParaRPr lang="en-US" dirty="0"/>
          </a:p>
        </p:txBody>
      </p:sp>
      <p:sp>
        <p:nvSpPr>
          <p:cNvPr id="5" name="Slide Image Placeholder 4">
            <a:extLst>
              <a:ext uri="{FF2B5EF4-FFF2-40B4-BE49-F238E27FC236}">
                <a16:creationId xmlns:a16="http://schemas.microsoft.com/office/drawing/2014/main" id="{394A81F6-7655-09FA-BC9F-2E15E1F5E3A0}"/>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291080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85000" lnSpcReduction="10000"/>
          </a:bodyPr>
          <a:lstStyle/>
          <a:p>
            <a:r>
              <a:rPr lang="en-US" dirty="0"/>
              <a:t>We will. Now discuss the On-scene Assessment phase of a DAT response </a:t>
            </a:r>
          </a:p>
          <a:p>
            <a:endParaRPr lang="en-US" dirty="0"/>
          </a:p>
          <a:p>
            <a:r>
              <a:rPr lang="en-US" dirty="0"/>
              <a:t>REMEMBER: safety of DAT responders is the first priority when arriving on scene and during all on-scene phases of the Response.</a:t>
            </a:r>
          </a:p>
          <a:p>
            <a:endParaRPr lang="en-US" dirty="0"/>
          </a:p>
          <a:p>
            <a:r>
              <a:rPr lang="en-US" dirty="0"/>
              <a:t>The on-scene assessment starts with an "Initial Assessment”</a:t>
            </a:r>
          </a:p>
          <a:p>
            <a:endParaRPr lang="en-US" dirty="0"/>
          </a:p>
          <a:p>
            <a:r>
              <a:rPr lang="en-US" dirty="0"/>
              <a:t>The DAT Supervisor generally meets with the on-scene Incident Commander, if present, to review the situation and gain any additional information not previously provided or available. </a:t>
            </a:r>
          </a:p>
          <a:p>
            <a:endParaRPr lang="en-US" dirty="0"/>
          </a:p>
          <a:p>
            <a:r>
              <a:rPr lang="en-US" dirty="0"/>
              <a:t>The DAT Supervisor will work through the Incident Commander (or designee) to briefly explain how the Red Cross can assist and to obtain additional information including: </a:t>
            </a:r>
          </a:p>
          <a:p>
            <a:endParaRPr lang="en-US" dirty="0"/>
          </a:p>
          <a:p>
            <a:pPr lvl="1"/>
            <a:r>
              <a:rPr lang="en-US" dirty="0"/>
              <a:t>Who the affected clients are</a:t>
            </a:r>
          </a:p>
          <a:p>
            <a:pPr lvl="1"/>
            <a:r>
              <a:rPr lang="en-US" dirty="0"/>
              <a:t>Where the affected clients are located</a:t>
            </a:r>
          </a:p>
          <a:p>
            <a:pPr lvl="1"/>
            <a:r>
              <a:rPr lang="en-US" dirty="0"/>
              <a:t>Any fatalities or injuries not previously reported</a:t>
            </a:r>
          </a:p>
          <a:p>
            <a:pPr lvl="1"/>
            <a:r>
              <a:rPr lang="en-US" dirty="0"/>
              <a:t>Whether there are any children, elderly clients, pets, or any known access and functional needs </a:t>
            </a:r>
          </a:p>
          <a:p>
            <a:pPr lvl="1"/>
            <a:r>
              <a:rPr lang="en-US" dirty="0"/>
              <a:t>Verifying event details including the extent of damage and whether the dwelling is safe for return</a:t>
            </a:r>
          </a:p>
          <a:p>
            <a:pPr lvl="1"/>
            <a:r>
              <a:rPr lang="en-US" dirty="0"/>
              <a:t>Any other details, such as information about arson or law enforcement investigations, safety issues, or conversations with building management</a:t>
            </a:r>
          </a:p>
          <a:p>
            <a:endParaRPr lang="en-US" dirty="0"/>
          </a:p>
          <a:p>
            <a:r>
              <a:rPr lang="en-US" dirty="0"/>
              <a:t>If there is no longer a responding Emergency Service Agency on-scene, the DAT Supervisor will guide the team through the Initial Assessment.</a:t>
            </a:r>
          </a:p>
          <a:p>
            <a:endParaRPr lang="en-US" dirty="0"/>
          </a:p>
          <a:p>
            <a:r>
              <a:rPr lang="en-US" dirty="0"/>
              <a:t>BUT FIRST, let’s start with some very important Do’s and Don’ts</a:t>
            </a:r>
          </a:p>
        </p:txBody>
      </p:sp>
      <p:sp>
        <p:nvSpPr>
          <p:cNvPr id="5" name="Slide Image Placeholder 4">
            <a:extLst>
              <a:ext uri="{FF2B5EF4-FFF2-40B4-BE49-F238E27FC236}">
                <a16:creationId xmlns:a16="http://schemas.microsoft.com/office/drawing/2014/main" id="{FC1C9C1A-B1D8-75FA-9BA9-B9CC491767F8}"/>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115561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INSTRUCTOR: review each of these bullet points. </a:t>
            </a:r>
          </a:p>
          <a:p>
            <a:pPr lvl="0"/>
            <a:endParaRPr lang="en-US" dirty="0"/>
          </a:p>
          <a:p>
            <a:pPr lvl="0"/>
            <a:r>
              <a:rPr lang="en-US" dirty="0"/>
              <a:t>Add detail/examples.</a:t>
            </a:r>
          </a:p>
        </p:txBody>
      </p:sp>
      <p:sp>
        <p:nvSpPr>
          <p:cNvPr id="5" name="Slide Image Placeholder 4">
            <a:extLst>
              <a:ext uri="{FF2B5EF4-FFF2-40B4-BE49-F238E27FC236}">
                <a16:creationId xmlns:a16="http://schemas.microsoft.com/office/drawing/2014/main" id="{8F61A622-7CA2-ACA8-6CE7-C8CF99FAAF0D}"/>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2145765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INSTRUCTOR: review each of these bullet points. </a:t>
            </a:r>
          </a:p>
          <a:p>
            <a:pPr lvl="0"/>
            <a:endParaRPr lang="en-US" dirty="0"/>
          </a:p>
          <a:p>
            <a:pPr lvl="0"/>
            <a:r>
              <a:rPr lang="en-US" dirty="0"/>
              <a:t>Add detail/examples.</a:t>
            </a:r>
          </a:p>
          <a:p>
            <a:endParaRPr lang="en-US" dirty="0"/>
          </a:p>
        </p:txBody>
      </p:sp>
      <p:sp>
        <p:nvSpPr>
          <p:cNvPr id="5" name="Slide Image Placeholder 4">
            <a:extLst>
              <a:ext uri="{FF2B5EF4-FFF2-40B4-BE49-F238E27FC236}">
                <a16:creationId xmlns:a16="http://schemas.microsoft.com/office/drawing/2014/main" id="{4CDA6142-104F-77B3-58AA-3B6C2E5EE622}"/>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9594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INSTRUCTOR: </a:t>
            </a:r>
          </a:p>
          <a:p>
            <a:endParaRPr lang="en-US" dirty="0"/>
          </a:p>
          <a:p>
            <a:r>
              <a:rPr lang="en-US" dirty="0"/>
              <a:t>Review the ”Do Nots” one by one and add comments or examples.   </a:t>
            </a:r>
          </a:p>
          <a:p>
            <a:endParaRPr lang="en-US" dirty="0"/>
          </a:p>
          <a:p>
            <a:r>
              <a:rPr lang="en-US" dirty="0"/>
              <a:t>Please EMPHASIZE that the DAT Supervisor/Manager is the only on-scene DAT member who is authorized to commit assistance to the client so a DAT Specialist should be very careful not to do so.</a:t>
            </a:r>
          </a:p>
          <a:p>
            <a:endParaRPr lang="en-US" dirty="0"/>
          </a:p>
          <a:p>
            <a:pPr defTabSz="483214"/>
            <a:r>
              <a:rPr lang="en-US" dirty="0"/>
              <a:t>REMEMBER Just because you have been dispatched to the scene, doesn’t automatically mean you will be opening cases or that people will qualify for assistance.</a:t>
            </a:r>
          </a:p>
          <a:p>
            <a:endParaRPr lang="en-US" dirty="0"/>
          </a:p>
        </p:txBody>
      </p:sp>
      <p:sp>
        <p:nvSpPr>
          <p:cNvPr id="5" name="Slide Image Placeholder 4">
            <a:extLst>
              <a:ext uri="{FF2B5EF4-FFF2-40B4-BE49-F238E27FC236}">
                <a16:creationId xmlns:a16="http://schemas.microsoft.com/office/drawing/2014/main" id="{7AA59E92-5AF3-C91D-B729-F5BE1A536D4F}"/>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274034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INSTRUCTOR: </a:t>
            </a:r>
          </a:p>
          <a:p>
            <a:endParaRPr lang="en-US" dirty="0"/>
          </a:p>
          <a:p>
            <a:r>
              <a:rPr lang="en-US" dirty="0"/>
              <a:t>Review the ”Do Nots” one by one and add comments or examples.   </a:t>
            </a:r>
          </a:p>
          <a:p>
            <a:endParaRPr lang="en-US" dirty="0"/>
          </a:p>
          <a:p>
            <a:r>
              <a:rPr lang="en-US" dirty="0"/>
              <a:t>Also mention: Youth under 18 years of age are NOT ELIGIBLE to be DAT responders</a:t>
            </a:r>
          </a:p>
        </p:txBody>
      </p:sp>
      <p:sp>
        <p:nvSpPr>
          <p:cNvPr id="5" name="Slide Image Placeholder 4">
            <a:extLst>
              <a:ext uri="{FF2B5EF4-FFF2-40B4-BE49-F238E27FC236}">
                <a16:creationId xmlns:a16="http://schemas.microsoft.com/office/drawing/2014/main" id="{2F0CD761-0D27-0D53-1B8A-282F59878A14}"/>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128353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INSTRUCTOR:  please read fully the notes below:</a:t>
            </a:r>
          </a:p>
          <a:p>
            <a:endParaRPr lang="en-US" dirty="0"/>
          </a:p>
          <a:p>
            <a:r>
              <a:rPr lang="en-US" dirty="0"/>
              <a:t>What is Disaster Action Team or DAT? </a:t>
            </a:r>
          </a:p>
          <a:p>
            <a:endParaRPr lang="en-US" dirty="0"/>
          </a:p>
          <a:p>
            <a:r>
              <a:rPr lang="en-US" dirty="0"/>
              <a:t>Disaster Action Teams are composed of volunteers trained to offer:</a:t>
            </a:r>
          </a:p>
          <a:p>
            <a:endParaRPr lang="en-US" dirty="0"/>
          </a:p>
          <a:p>
            <a:pPr lvl="1"/>
            <a:r>
              <a:rPr lang="en-US" dirty="0"/>
              <a:t>immediate services to disaster-affected individuals and families with compassion, comfort, and care</a:t>
            </a:r>
          </a:p>
          <a:p>
            <a:pPr lvl="1"/>
            <a:r>
              <a:rPr lang="en-US" dirty="0"/>
              <a:t>canteen services for emergency workers. </a:t>
            </a:r>
          </a:p>
          <a:p>
            <a:endParaRPr lang="en-US" dirty="0"/>
          </a:p>
          <a:p>
            <a:r>
              <a:rPr lang="en-US" dirty="0"/>
              <a:t>Disaster Action Teams provide disaster-affected individuals with immediate services that include: </a:t>
            </a:r>
          </a:p>
          <a:p>
            <a:endParaRPr lang="en-US" dirty="0"/>
          </a:p>
          <a:p>
            <a:pPr lvl="1"/>
            <a:r>
              <a:rPr lang="en-US" dirty="0"/>
              <a:t>• Prompt contact and explanation of Red Cross assistance; </a:t>
            </a:r>
          </a:p>
          <a:p>
            <a:pPr lvl="1"/>
            <a:r>
              <a:rPr lang="en-US" dirty="0"/>
              <a:t>• Comfort and compassionate support; </a:t>
            </a:r>
          </a:p>
          <a:p>
            <a:pPr lvl="1"/>
            <a:r>
              <a:rPr lang="en-US" dirty="0"/>
              <a:t>• Financial assistance for eligible clients for temporary lodging and other disaster-caused needs </a:t>
            </a:r>
          </a:p>
          <a:p>
            <a:pPr lvl="1"/>
            <a:r>
              <a:rPr lang="en-US" dirty="0"/>
              <a:t>• Distribution of relief supplies; </a:t>
            </a:r>
          </a:p>
          <a:p>
            <a:pPr lvl="1"/>
            <a:r>
              <a:rPr lang="en-US" dirty="0"/>
              <a:t>• Disaster health, mental health, spiritual care, and disability integration assistance or referrals; </a:t>
            </a:r>
          </a:p>
          <a:p>
            <a:pPr lvl="1"/>
            <a:r>
              <a:rPr lang="en-US" dirty="0"/>
              <a:t>• Initial recovery services including referrals and advocacy; </a:t>
            </a:r>
          </a:p>
          <a:p>
            <a:pPr lvl="1"/>
            <a:r>
              <a:rPr lang="en-US" dirty="0"/>
              <a:t>• Canteen services.</a:t>
            </a:r>
          </a:p>
          <a:p>
            <a:endParaRPr lang="en-US" dirty="0"/>
          </a:p>
          <a:p>
            <a:r>
              <a:rPr lang="en-US" dirty="0"/>
              <a:t>As with all Red Cross offerings, these services are made available without discrimination to race, color, creed, religion, gender, gender identity, sexual orientation, national origin, age, disability, veteran or military status, marital status, citizenship status, ancestry, genetic information, genetic conditions or predisposition to certain diseases, or any other characteristics protected by applicable federal, state, tribal, or local law. </a:t>
            </a:r>
          </a:p>
          <a:p>
            <a:endParaRPr lang="en-US" dirty="0"/>
          </a:p>
          <a:p>
            <a:r>
              <a:rPr lang="en-US" dirty="0"/>
              <a:t>The Red Cross seeks to meet the needs of the whole community, including those with access and functional needs, to ensure inclusion of all diverse communities in their Disaster Action Team activities and to abide by the Red Cross fundamental principles. </a:t>
            </a:r>
          </a:p>
          <a:p>
            <a:endParaRPr lang="en-US" dirty="0"/>
          </a:p>
          <a:p>
            <a:r>
              <a:rPr lang="en-US" dirty="0"/>
              <a:t>Disaster Action Teams respond to tens of thousands of disasters a year, of which the vast majority are single- and multi-family fires. </a:t>
            </a:r>
          </a:p>
          <a:p>
            <a:endParaRPr lang="en-US" dirty="0"/>
          </a:p>
          <a:p>
            <a:pPr lvl="0"/>
            <a:r>
              <a:rPr lang="en-US" dirty="0"/>
              <a:t>The DAT program emphasizes ON-SCENE responses.  “Presence is the Mission”.  Clients surveyed after being assisted by the Red Cross give significantly higher satisfaction scores for on-scene DAT responses.</a:t>
            </a:r>
          </a:p>
          <a:p>
            <a:endParaRPr lang="en-US" dirty="0"/>
          </a:p>
          <a:p>
            <a:r>
              <a:rPr lang="en-US" dirty="0"/>
              <a:t>In summary, DAT responders show up to provide compassionate care and comfort on what may be the worst day of the client’s life. </a:t>
            </a:r>
          </a:p>
        </p:txBody>
      </p:sp>
      <p:sp>
        <p:nvSpPr>
          <p:cNvPr id="7" name="Slide Image Placeholder 6">
            <a:extLst>
              <a:ext uri="{FF2B5EF4-FFF2-40B4-BE49-F238E27FC236}">
                <a16:creationId xmlns:a16="http://schemas.microsoft.com/office/drawing/2014/main" id="{B751D846-90CC-EC78-E64F-EFAABC3CD179}"/>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916317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Now we will move to the Service Delivery phase which is the core of a DAT response.  There are some Program Standards to which we must adhere.  In summary: </a:t>
            </a:r>
          </a:p>
          <a:p>
            <a:endParaRPr lang="en-US"/>
          </a:p>
          <a:p>
            <a:r>
              <a:rPr lang="en-US"/>
              <a:t>Minimum services include provision of water, comfort kits, snacks, blankets, disaster mental health and disaster health services, and accessible information. </a:t>
            </a:r>
          </a:p>
          <a:p>
            <a:endParaRPr lang="en-US"/>
          </a:p>
          <a:p>
            <a:r>
              <a:rPr lang="en-US"/>
              <a:t>DAT responders interview the client(s), collect information, determine if the extent of damage to the client residence, and provide appropriate assistance in alignment with the Casework and Recovery Planning Standards and Procedures.</a:t>
            </a:r>
          </a:p>
          <a:p>
            <a:endParaRPr lang="en-US"/>
          </a:p>
          <a:p>
            <a:r>
              <a:rPr lang="en-US"/>
              <a:t>We will go into details about these but FIRST we will talk about the Client Care Program which is the basis for delivering resources and assistance to clients at the disaster scene and during the subsequent follow up by the Recovery team.</a:t>
            </a:r>
          </a:p>
        </p:txBody>
      </p:sp>
      <p:sp>
        <p:nvSpPr>
          <p:cNvPr id="5" name="Slide Image Placeholder 4">
            <a:extLst>
              <a:ext uri="{FF2B5EF4-FFF2-40B4-BE49-F238E27FC236}">
                <a16:creationId xmlns:a16="http://schemas.microsoft.com/office/drawing/2014/main" id="{43D2D591-2B18-2405-B6CE-2A55E6170F17}"/>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705054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DE88B58A-5A3E-095F-9BDE-A473DEDFD520}"/>
              </a:ext>
            </a:extLst>
          </p:cNvPr>
          <p:cNvSpPr>
            <a:spLocks noGrp="1" noRot="1" noChangeAspect="1"/>
          </p:cNvSpPr>
          <p:nvPr>
            <p:ph type="sldImg"/>
          </p:nvPr>
        </p:nvSpPr>
        <p:spPr>
          <a:xfrm>
            <a:off x="3887788" y="274638"/>
            <a:ext cx="1978025" cy="1484312"/>
          </a:xfrm>
        </p:spPr>
      </p:sp>
      <p:sp>
        <p:nvSpPr>
          <p:cNvPr id="5" name="Notes Placeholder 4">
            <a:extLst>
              <a:ext uri="{FF2B5EF4-FFF2-40B4-BE49-F238E27FC236}">
                <a16:creationId xmlns:a16="http://schemas.microsoft.com/office/drawing/2014/main" id="{38E0A72A-9215-EC0F-994F-8E1B26F02E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3351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INSTRUCTOR: Please review the points below.</a:t>
            </a:r>
          </a:p>
          <a:p>
            <a:endParaRPr lang="en-US" dirty="0"/>
          </a:p>
          <a:p>
            <a:r>
              <a:rPr lang="en-US" dirty="0"/>
              <a:t>The American Red Cross CLIENT CARE PROGRAM:</a:t>
            </a:r>
          </a:p>
          <a:p>
            <a:r>
              <a:rPr lang="en-US" dirty="0"/>
              <a:t>Every client will receive similar types of recovery support from Red Cross regardless of the disaster or unique disaster-caused needs. </a:t>
            </a:r>
          </a:p>
          <a:p>
            <a:endParaRPr lang="en-US" dirty="0"/>
          </a:p>
          <a:p>
            <a:r>
              <a:rPr lang="en-US" dirty="0"/>
              <a:t>The first step with the Client Care Program is Intake. All client cases in the RC Care system are created during Intake.  </a:t>
            </a:r>
          </a:p>
          <a:p>
            <a:r>
              <a:rPr lang="en-US" dirty="0"/>
              <a:t>As a DAT Responder you will participate in the Intake process for eligible clients with whom you meet during the disaster response.  </a:t>
            </a:r>
          </a:p>
          <a:p>
            <a:r>
              <a:rPr lang="en-US" dirty="0"/>
              <a:t>Basic client information is collected to identify disaster-caused needs, determine eligibility, and provide financial assistance and other resources to help with recovery.  </a:t>
            </a:r>
          </a:p>
          <a:p>
            <a:r>
              <a:rPr lang="en-US" dirty="0"/>
              <a:t>Meeting with a client during intake also sets the stage for Recovery and the information you collect during the intake interview will be used throughout the Client Journey towards Recovery.</a:t>
            </a:r>
          </a:p>
          <a:p>
            <a:endParaRPr lang="en-US" dirty="0"/>
          </a:p>
          <a:p>
            <a:endParaRPr lang="en-US" dirty="0"/>
          </a:p>
          <a:p>
            <a:pPr lvl="0"/>
            <a:r>
              <a:rPr lang="en-US" dirty="0"/>
              <a:t>We will discuss Intake in more detail shortly</a:t>
            </a:r>
          </a:p>
          <a:p>
            <a:endParaRPr lang="en-US" dirty="0"/>
          </a:p>
          <a:p>
            <a:r>
              <a:rPr lang="en-US" dirty="0"/>
              <a:t>We strive for Continuous Improvement to all of the Disaster Cycle Services policies and procedures.  To ensure this the Red Cross encourages client feedback.  Primary clients will receive a client satisfaction survey when their case is closed.  </a:t>
            </a:r>
            <a:r>
              <a:rPr lang="en-US" b="1" u="sng" dirty="0"/>
              <a:t>REMEMBER: the client experience during a DAT response is usually the most important one in determining their overall satisfaction with the Red Cross.</a:t>
            </a:r>
          </a:p>
          <a:p>
            <a:endParaRPr lang="en-US" b="1" dirty="0"/>
          </a:p>
          <a:p>
            <a:endParaRPr lang="en-US" dirty="0"/>
          </a:p>
        </p:txBody>
      </p:sp>
      <p:sp>
        <p:nvSpPr>
          <p:cNvPr id="7" name="Slide Image Placeholder 6">
            <a:extLst>
              <a:ext uri="{FF2B5EF4-FFF2-40B4-BE49-F238E27FC236}">
                <a16:creationId xmlns:a16="http://schemas.microsoft.com/office/drawing/2014/main" id="{708181ED-A7FA-F1CA-6C01-552F1FF95575}"/>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45039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Red Cross approves applications for the Client Care Program when all the program-specific eligibility requirements have been met. </a:t>
            </a:r>
          </a:p>
          <a:p>
            <a:endParaRPr lang="en-US" dirty="0"/>
          </a:p>
          <a:p>
            <a:pPr lvl="0"/>
            <a:r>
              <a:rPr lang="en-US" dirty="0"/>
              <a:t>You will learn the details regarding eligibility when you take the “Client Care Program: Disaster Client Intake” course and two related courses: “Detailed Damage Assessment for Disaster Action Team Response Operations” and “Document Review for Intake Workers”.</a:t>
            </a:r>
          </a:p>
          <a:p>
            <a:endParaRPr lang="en-US" dirty="0"/>
          </a:p>
          <a:p>
            <a:r>
              <a:rPr lang="en-US" dirty="0"/>
              <a:t>In summary:</a:t>
            </a:r>
          </a:p>
          <a:p>
            <a:pPr lvl="0"/>
            <a:r>
              <a:rPr lang="en-US" dirty="0"/>
              <a:t>Assistance is provided to all clients who have experienced a disaster.</a:t>
            </a:r>
          </a:p>
          <a:p>
            <a:pPr lvl="0"/>
            <a:r>
              <a:rPr lang="en-US" dirty="0"/>
              <a:t>The type of assistance depends on:</a:t>
            </a:r>
          </a:p>
          <a:p>
            <a:pPr marL="664454" lvl="1" indent="-181240">
              <a:buFont typeface="Arial" panose="020B0604020202020204" pitchFamily="34" charset="0"/>
              <a:buChar char="•"/>
            </a:pPr>
            <a:r>
              <a:rPr lang="en-US" dirty="0"/>
              <a:t>A confirmed disaster</a:t>
            </a:r>
          </a:p>
          <a:p>
            <a:pPr marL="664454" lvl="1" indent="-181240">
              <a:buFont typeface="Arial" panose="020B0604020202020204" pitchFamily="34" charset="0"/>
              <a:buChar char="•"/>
            </a:pPr>
            <a:r>
              <a:rPr lang="en-US" dirty="0"/>
              <a:t>The client’s disaster-caused needs </a:t>
            </a:r>
          </a:p>
          <a:p>
            <a:pPr marL="664454" lvl="1" indent="-181240">
              <a:buFont typeface="Arial" panose="020B0604020202020204" pitchFamily="34" charset="0"/>
              <a:buChar char="•"/>
            </a:pPr>
            <a:r>
              <a:rPr lang="en-US" dirty="0"/>
              <a:t>A detailed damage assessment (DDA) of their residence</a:t>
            </a:r>
          </a:p>
          <a:p>
            <a:pPr marL="664454" lvl="1" indent="-181240">
              <a:buFont typeface="Arial" panose="020B0604020202020204" pitchFamily="34" charset="0"/>
              <a:buChar char="•"/>
            </a:pPr>
            <a:r>
              <a:rPr lang="en-US" dirty="0"/>
              <a:t>Confirmation of client address and identity</a:t>
            </a:r>
          </a:p>
          <a:p>
            <a:endParaRPr lang="en-US" dirty="0"/>
          </a:p>
          <a:p>
            <a:r>
              <a:rPr lang="en-US" dirty="0"/>
              <a:t>Sometimes the primary client will need to provide documentation such as proof of identity and/or address. In these instances, the review of documents is done in-person by DAT responders.</a:t>
            </a:r>
          </a:p>
          <a:p>
            <a:endParaRPr lang="en-US" dirty="0"/>
          </a:p>
          <a:p>
            <a:r>
              <a:rPr lang="en-US" dirty="0"/>
              <a:t>As a DAT Specialist you may participate in the CONFIRMATION of:</a:t>
            </a:r>
          </a:p>
          <a:p>
            <a:pPr marL="181240" indent="-181240">
              <a:buFont typeface="Arial" panose="020B0604020202020204" pitchFamily="34" charset="0"/>
              <a:buChar char="•"/>
            </a:pPr>
            <a:endParaRPr lang="en-US" dirty="0"/>
          </a:p>
          <a:p>
            <a:pPr marL="664454" lvl="1" indent="-181240">
              <a:buFont typeface="Arial" panose="020B0604020202020204" pitchFamily="34" charset="0"/>
              <a:buChar char="•"/>
            </a:pPr>
            <a:r>
              <a:rPr lang="en-US" dirty="0"/>
              <a:t>The Event, if it has not been fully confirmed by an Emergency Management Agency official such as a Fire Fighter</a:t>
            </a:r>
          </a:p>
          <a:p>
            <a:pPr marL="664454" lvl="1" indent="-181240">
              <a:buFont typeface="Arial" panose="020B0604020202020204" pitchFamily="34" charset="0"/>
              <a:buChar char="•"/>
            </a:pPr>
            <a:r>
              <a:rPr lang="en-US" dirty="0"/>
              <a:t>The extent of Damage to the residence</a:t>
            </a:r>
          </a:p>
          <a:p>
            <a:pPr marL="664454" lvl="1" indent="-181240">
              <a:buFont typeface="Arial" panose="020B0604020202020204" pitchFamily="34" charset="0"/>
              <a:buChar char="•"/>
            </a:pPr>
            <a:r>
              <a:rPr lang="en-US" dirty="0"/>
              <a:t>The Client ID and proof of residency at the affected property</a:t>
            </a:r>
          </a:p>
          <a:p>
            <a:endParaRPr lang="en-US" dirty="0"/>
          </a:p>
          <a:p>
            <a:r>
              <a:rPr lang="en-US" b="1" dirty="0"/>
              <a:t>To record these confirmations, you will receive a code generated by RC Care during the Intake.  </a:t>
            </a:r>
          </a:p>
          <a:p>
            <a:r>
              <a:rPr lang="en-US" b="1" dirty="0"/>
              <a:t>The Token will be entered into the Client’s RC Care case (you may do this yourself via the “Intake Trainee” role).  </a:t>
            </a:r>
          </a:p>
          <a:p>
            <a:pPr lvl="0"/>
            <a:r>
              <a:rPr lang="en-US" b="1" dirty="0"/>
              <a:t>Entry of the code/Token represents your Electronic Signature confirming that you fully interacted with the client during the Intake interview</a:t>
            </a:r>
          </a:p>
          <a:p>
            <a:r>
              <a:rPr lang="en-US" b="1" dirty="0"/>
              <a:t>By entering your Token in the case, YOU are attesting that the facts of the case are true and correct to best of your knowledge.</a:t>
            </a:r>
          </a:p>
          <a:p>
            <a:endParaRPr lang="en-US" b="1" dirty="0"/>
          </a:p>
          <a:p>
            <a:r>
              <a:rPr lang="en-US" dirty="0"/>
              <a:t>We will look briefly at the Damage Assessment and ID and Residency Confirmations</a:t>
            </a:r>
          </a:p>
          <a:p>
            <a:endParaRPr lang="en-US" dirty="0"/>
          </a:p>
          <a:p>
            <a:endParaRPr lang="en-US" dirty="0"/>
          </a:p>
          <a:p>
            <a:endParaRPr lang="en-US" dirty="0"/>
          </a:p>
          <a:p>
            <a:endParaRPr lang="en-US" dirty="0"/>
          </a:p>
        </p:txBody>
      </p:sp>
      <p:sp>
        <p:nvSpPr>
          <p:cNvPr id="7" name="Slide Image Placeholder 6">
            <a:extLst>
              <a:ext uri="{FF2B5EF4-FFF2-40B4-BE49-F238E27FC236}">
                <a16:creationId xmlns:a16="http://schemas.microsoft.com/office/drawing/2014/main" id="{46345A68-28F7-05F3-052F-47C0BF5B3ACC}"/>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2080943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the DDA for a DAT event does not meet the criteria for financial assistance, clients are still eligible for the other services that ALL clients may access.  We still open a case in RC Care, since financial assistance is not triggered.</a:t>
            </a:r>
          </a:p>
          <a:p>
            <a:endParaRPr lang="en-US" dirty="0"/>
          </a:p>
          <a:p>
            <a:r>
              <a:rPr lang="en-US" dirty="0"/>
              <a:t>Resource and Referral Cases:</a:t>
            </a:r>
          </a:p>
          <a:p>
            <a:pPr lvl="1"/>
            <a:r>
              <a:rPr lang="en-US" dirty="0"/>
              <a:t>For clients who are not eligible for financial assistance due to DDA classification or because an eligible client declines financial assistance. </a:t>
            </a:r>
          </a:p>
          <a:p>
            <a:pPr lvl="1"/>
            <a:endParaRPr lang="en-US" dirty="0"/>
          </a:p>
          <a:p>
            <a:pPr lvl="0"/>
            <a:r>
              <a:rPr lang="en-US" dirty="0"/>
              <a:t>CLICK</a:t>
            </a:r>
          </a:p>
          <a:p>
            <a:pPr lvl="0"/>
            <a:r>
              <a:rPr lang="en-US" dirty="0"/>
              <a:t>Referrals and resources such as comfort kits, blankets, clean-up kits may be provided. </a:t>
            </a:r>
          </a:p>
          <a:p>
            <a:pPr lvl="0"/>
            <a:r>
              <a:rPr lang="en-US" dirty="0"/>
              <a:t>DAT workers will provide some of these items:: Comfort Kits (which contain personal hygiene items such as: soap, toothbrush and toothpaste, wash-cloth etc.), blankets, snacks and water and stuffed toys for children.   DAT Supervisors and Service Associates should carry a stock of these as part of their “Go Kit”.  If you are a regular responder, talk to your DAT Coordinator to obtain a stock that you can also carry.</a:t>
            </a:r>
          </a:p>
          <a:p>
            <a:endParaRPr lang="en-US" dirty="0"/>
          </a:p>
          <a:p>
            <a:r>
              <a:rPr lang="en-US" dirty="0"/>
              <a:t>CLICK</a:t>
            </a:r>
          </a:p>
          <a:p>
            <a:r>
              <a:rPr lang="en-US" dirty="0"/>
              <a:t>Financial Assistance for Disaster Health Services Disaster Mental Health Services and Disaster Spiritual Care can always be provided if there is an expressed need regardless of damage assessment classifications; this will be determined by and administered by the appropriate Disaster Health Services, Disaster Mental Health or Disaster Spiritual Care workers and NOT by DAT.</a:t>
            </a:r>
          </a:p>
          <a:p>
            <a:endParaRPr lang="en-US" dirty="0"/>
          </a:p>
        </p:txBody>
      </p:sp>
      <p:sp>
        <p:nvSpPr>
          <p:cNvPr id="5" name="Slide Image Placeholder 4">
            <a:extLst>
              <a:ext uri="{FF2B5EF4-FFF2-40B4-BE49-F238E27FC236}">
                <a16:creationId xmlns:a16="http://schemas.microsoft.com/office/drawing/2014/main" id="{B33F75E6-4ACB-AA64-D7B3-66AC50FD0186}"/>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321060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As mentioned, a few minutes ago, the first step with the Client Care Program is INTAKE. </a:t>
            </a:r>
          </a:p>
          <a:p>
            <a:endParaRPr lang="en-US"/>
          </a:p>
          <a:p>
            <a:r>
              <a:rPr lang="en-US"/>
              <a:t>All RC Care client cases are created during intake. </a:t>
            </a:r>
          </a:p>
          <a:p>
            <a:endParaRPr lang="en-US"/>
          </a:p>
          <a:p>
            <a:r>
              <a:rPr lang="en-US"/>
              <a:t>Disaster Action Team, or DAT responders, caseworkers, partners, or other trained individuals can assist a client with their Client Care Program application during intake. </a:t>
            </a:r>
          </a:p>
          <a:p>
            <a:endParaRPr lang="en-US"/>
          </a:p>
          <a:p>
            <a:r>
              <a:rPr lang="en-US"/>
              <a:t>Basic client information is collected to identify disaster caused needs, determine eligibility, and provide financial assistance and other resources to help with recovery. </a:t>
            </a:r>
          </a:p>
          <a:p>
            <a:endParaRPr lang="en-US"/>
          </a:p>
          <a:p>
            <a:r>
              <a:rPr lang="en-US" b="1" u="sng"/>
              <a:t>Let’s talk about Intake in more detail</a:t>
            </a:r>
          </a:p>
        </p:txBody>
      </p:sp>
      <p:sp>
        <p:nvSpPr>
          <p:cNvPr id="4" name="Slide Number Placeholder 3"/>
          <p:cNvSpPr>
            <a:spLocks noGrp="1"/>
          </p:cNvSpPr>
          <p:nvPr>
            <p:ph type="sldNum" sz="quarter" idx="5"/>
          </p:nvPr>
        </p:nvSpPr>
        <p:spPr/>
        <p:txBody>
          <a:bodyPr/>
          <a:lstStyle/>
          <a:p>
            <a:fld id="{330D56C0-B919-4BF9-B10F-7FE4B138342B}" type="slidenum">
              <a:rPr lang="en-US" smtClean="0"/>
              <a:pPr/>
              <a:t>28</a:t>
            </a:fld>
            <a:endParaRPr lang="en-US"/>
          </a:p>
        </p:txBody>
      </p:sp>
      <p:sp>
        <p:nvSpPr>
          <p:cNvPr id="7" name="Slide Image Placeholder 6">
            <a:extLst>
              <a:ext uri="{FF2B5EF4-FFF2-40B4-BE49-F238E27FC236}">
                <a16:creationId xmlns:a16="http://schemas.microsoft.com/office/drawing/2014/main" id="{40F0AAFE-3F1C-4349-2A46-514C6C0B8CD0}"/>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1115265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INSTRUCTOR: Please read these points fully with particular emphasis on the two comments under “Please Note”</a:t>
            </a:r>
          </a:p>
          <a:p>
            <a:endParaRPr lang="en-US"/>
          </a:p>
          <a:p>
            <a:r>
              <a:rPr lang="en-US"/>
              <a:t>Interviewing Clients:</a:t>
            </a:r>
          </a:p>
          <a:p>
            <a:endParaRPr lang="en-US"/>
          </a:p>
          <a:p>
            <a:r>
              <a:rPr lang="en-US"/>
              <a:t>The initial interview is key to understanding clients’ concerns and needs and thus identify the ways in which the Red Cross can assist them with their recovery. </a:t>
            </a:r>
          </a:p>
          <a:p>
            <a:endParaRPr lang="en-US"/>
          </a:p>
          <a:p>
            <a:r>
              <a:rPr lang="en-US"/>
              <a:t>Later during this workshop, we will discuss in detail how to approach the client interview at a disaster scene.  As well as gaining as complete a picture as possible of the situation, it also gives the DAT the information needed to complete a Client Intake in the RC Care system.</a:t>
            </a:r>
          </a:p>
          <a:p>
            <a:endParaRPr lang="en-US"/>
          </a:p>
          <a:p>
            <a:r>
              <a:rPr lang="en-US"/>
              <a:t>During the interview, DAT will inform clients about Red Cross services and set clear expectations regarding what the services and assistance the Red Cross can provide.</a:t>
            </a:r>
          </a:p>
          <a:p>
            <a:endParaRPr lang="en-US"/>
          </a:p>
          <a:p>
            <a:r>
              <a:rPr lang="en-US"/>
              <a:t>You can learn more about this in the “Client Care Intake Process Standards and Procedures” and when you take the EDGE Course: “Client Care Program: Disaster Client Intake”.   Completion of that course will be necessary before you can obtain access to RC Care in the “Intake Trainee” role.</a:t>
            </a:r>
          </a:p>
          <a:p>
            <a:endParaRPr lang="en-US"/>
          </a:p>
          <a:p>
            <a:r>
              <a:rPr lang="en-US"/>
              <a:t>Please note:</a:t>
            </a:r>
          </a:p>
          <a:p>
            <a:r>
              <a:rPr lang="en-US"/>
              <a:t>As a DAT Specialist you may lead the interview of clients under the supervision of a DAT Supervisor or DAT Service Associate once you have completed the necessary training and gained some experience.  It is not required that you lead client interviews but, with a little experience, you should be able to do so, and you will find that it is the most important and fulfilling aspect of being a DAT responder</a:t>
            </a:r>
          </a:p>
          <a:p>
            <a:pPr lvl="0"/>
            <a:r>
              <a:rPr lang="en-US"/>
              <a:t>As a DAT Specialist, you are </a:t>
            </a:r>
            <a:r>
              <a:rPr lang="en-US" b="1" u="sng"/>
              <a:t>NOT</a:t>
            </a:r>
            <a:r>
              <a:rPr lang="en-US"/>
              <a:t> authorized to create a client case in RC Care; you are authorized to support the confirmations just mentioned.  The RC Care system will send a communication to you, called a “TOKEN” which is used to register your confirmations.  The exact way to do this is explained in the “Client Care Program: Disaster Client Intake” course.</a:t>
            </a:r>
          </a:p>
          <a:p>
            <a:endParaRPr lang="en-US"/>
          </a:p>
        </p:txBody>
      </p:sp>
      <p:sp>
        <p:nvSpPr>
          <p:cNvPr id="7" name="Slide Image Placeholder 6">
            <a:extLst>
              <a:ext uri="{FF2B5EF4-FFF2-40B4-BE49-F238E27FC236}">
                <a16:creationId xmlns:a16="http://schemas.microsoft.com/office/drawing/2014/main" id="{91E7FBFC-5F33-5A80-F2A2-387B7B084621}"/>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021280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During the Intake process, you may identify a client need for one or more of the Individual Disaster Care Services mentioned earlier.  These needs can be indicated on one of the RC Care intake screens, and the regional Individual Disaster Care Services teams will follow up with the client within 72 hours. </a:t>
            </a:r>
          </a:p>
          <a:p>
            <a:endParaRPr lang="en-US" dirty="0"/>
          </a:p>
          <a:p>
            <a:r>
              <a:rPr lang="en-US" dirty="0"/>
              <a:t>During the intake interview, clients should be made aware of the availability of the IDC services, but it is up to the client if they want request these services when offered.</a:t>
            </a:r>
          </a:p>
          <a:p>
            <a:endParaRPr lang="en-US" dirty="0"/>
          </a:p>
        </p:txBody>
      </p:sp>
      <p:sp>
        <p:nvSpPr>
          <p:cNvPr id="7" name="Slide Image Placeholder 6">
            <a:extLst>
              <a:ext uri="{FF2B5EF4-FFF2-40B4-BE49-F238E27FC236}">
                <a16:creationId xmlns:a16="http://schemas.microsoft.com/office/drawing/2014/main" id="{25828D09-768B-6734-3DFE-6386C63A918F}"/>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4170026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INSTRUCTOR: please read this slide to the attendees.  The different points are revealed one-by-one with Mouse Clicks</a:t>
            </a:r>
          </a:p>
          <a:p>
            <a:endParaRPr lang="en-US" dirty="0"/>
          </a:p>
          <a:p>
            <a:r>
              <a:rPr lang="en-US" dirty="0"/>
              <a:t>Follow up by reading the additional text below</a:t>
            </a:r>
          </a:p>
          <a:p>
            <a:endParaRPr lang="en-US" dirty="0"/>
          </a:p>
          <a:p>
            <a:r>
              <a:rPr lang="en-US" dirty="0"/>
              <a:t>Ask yourself: </a:t>
            </a:r>
          </a:p>
          <a:p>
            <a:pPr lvl="1"/>
            <a:r>
              <a:rPr lang="en-US" dirty="0"/>
              <a:t>What is the client telling you about the client needs? </a:t>
            </a:r>
          </a:p>
          <a:p>
            <a:pPr lvl="1"/>
            <a:r>
              <a:rPr lang="en-US" dirty="0"/>
              <a:t>What can you see about the client needs?</a:t>
            </a:r>
          </a:p>
          <a:p>
            <a:pPr lvl="1"/>
            <a:r>
              <a:rPr lang="en-US" dirty="0"/>
              <a:t>What personal resources do the clients have?</a:t>
            </a:r>
          </a:p>
          <a:p>
            <a:pPr lvl="1"/>
            <a:endParaRPr lang="en-US" dirty="0"/>
          </a:p>
          <a:p>
            <a:r>
              <a:rPr lang="en-US" dirty="0"/>
              <a:t>Helping the client determine which helpful personal resources they may access, such as family, friends, insurance, social networks, religious affiliation, school, military or employee programs. Using the client’s own resources allows the client to regain independence during recovery. </a:t>
            </a:r>
          </a:p>
          <a:p>
            <a:r>
              <a:rPr lang="en-US" dirty="0"/>
              <a:t>When no personal resource is available, collaborating with the client to determine which other resources are accessible that will best meet the client’s needs. These should be: </a:t>
            </a:r>
          </a:p>
          <a:p>
            <a:pPr lvl="1"/>
            <a:r>
              <a:rPr lang="en-US" dirty="0"/>
              <a:t>Immediately available, </a:t>
            </a:r>
          </a:p>
          <a:p>
            <a:pPr lvl="1"/>
            <a:r>
              <a:rPr lang="en-US" dirty="0"/>
              <a:t>Easily accessible, </a:t>
            </a:r>
          </a:p>
          <a:p>
            <a:pPr lvl="1"/>
            <a:r>
              <a:rPr lang="en-US" dirty="0"/>
              <a:t>Comfortable for the client, </a:t>
            </a:r>
          </a:p>
          <a:p>
            <a:pPr lvl="1"/>
            <a:r>
              <a:rPr lang="en-US" dirty="0"/>
              <a:t>Conducive to the client’s recovery</a:t>
            </a:r>
          </a:p>
          <a:p>
            <a:pPr lvl="0"/>
            <a:endParaRPr lang="en-US" dirty="0"/>
          </a:p>
          <a:p>
            <a:r>
              <a:rPr lang="en-US" dirty="0"/>
              <a:t>Assess how many cases to create, based on household composition. For the purposes of providing Red Cross assistance, a family is all of the members of a household that will recover together. Be guided by the DAT Supervisor or Service Associate.</a:t>
            </a:r>
          </a:p>
          <a:p>
            <a:r>
              <a:rPr lang="en-US" dirty="0"/>
              <a:t>Identify a primary client for each case</a:t>
            </a:r>
          </a:p>
        </p:txBody>
      </p:sp>
      <p:sp>
        <p:nvSpPr>
          <p:cNvPr id="7" name="Slide Image Placeholder 6">
            <a:extLst>
              <a:ext uri="{FF2B5EF4-FFF2-40B4-BE49-F238E27FC236}">
                <a16:creationId xmlns:a16="http://schemas.microsoft.com/office/drawing/2014/main" id="{C4E67081-83BC-D4CD-ED61-445FD23E9656}"/>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1127434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INSTRUCTOR: please read this slide to the attendees.  The different points are revealed one-by-one with Mouse Clicks</a:t>
            </a:r>
          </a:p>
          <a:p>
            <a:endParaRPr lang="en-US"/>
          </a:p>
        </p:txBody>
      </p:sp>
      <p:sp>
        <p:nvSpPr>
          <p:cNvPr id="5" name="Slide Image Placeholder 4">
            <a:extLst>
              <a:ext uri="{FF2B5EF4-FFF2-40B4-BE49-F238E27FC236}">
                <a16:creationId xmlns:a16="http://schemas.microsoft.com/office/drawing/2014/main" id="{E8EAF803-6025-EE14-5A10-381E322351E3}"/>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98661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All American Red Cross Disaster Cycle Services operations are guided by this set of Principles :</a:t>
            </a:r>
          </a:p>
          <a:p>
            <a:endParaRPr lang="en-US"/>
          </a:p>
          <a:p>
            <a:pPr lvl="1"/>
            <a:r>
              <a:rPr lang="en-US"/>
              <a:t>Clients first</a:t>
            </a:r>
          </a:p>
          <a:p>
            <a:pPr lvl="1"/>
            <a:r>
              <a:rPr lang="en-US"/>
              <a:t>Inclusive service delivery</a:t>
            </a:r>
          </a:p>
          <a:p>
            <a:pPr lvl="1"/>
            <a:r>
              <a:rPr lang="en-US"/>
              <a:t>Care and safety of the workforce</a:t>
            </a:r>
          </a:p>
          <a:p>
            <a:pPr lvl="1"/>
            <a:r>
              <a:rPr lang="en-US"/>
              <a:t>Engaged partnership</a:t>
            </a:r>
          </a:p>
          <a:p>
            <a:pPr lvl="1"/>
            <a:r>
              <a:rPr lang="en-US"/>
              <a:t>Good hello/good goodbye</a:t>
            </a:r>
          </a:p>
          <a:p>
            <a:pPr lvl="1"/>
            <a:r>
              <a:rPr lang="en-US"/>
              <a:t>Get to “yes”</a:t>
            </a:r>
          </a:p>
          <a:p>
            <a:pPr lvl="1"/>
            <a:r>
              <a:rPr lang="en-US"/>
              <a:t>Data-driven decision-making</a:t>
            </a:r>
          </a:p>
          <a:p>
            <a:pPr lvl="1"/>
            <a:r>
              <a:rPr lang="en-US"/>
              <a:t>Good stewards of donor dollars and resources</a:t>
            </a:r>
          </a:p>
          <a:p>
            <a:pPr lvl="1"/>
            <a:endParaRPr lang="en-US"/>
          </a:p>
          <a:p>
            <a:pPr lvl="0"/>
            <a:r>
              <a:rPr lang="en-US"/>
              <a:t>Provide 1-2 examples. Or ASK the participants to discuss how they understand these Guiding Principles</a:t>
            </a:r>
          </a:p>
        </p:txBody>
      </p:sp>
      <p:sp>
        <p:nvSpPr>
          <p:cNvPr id="5" name="Slide Image Placeholder 4">
            <a:extLst>
              <a:ext uri="{FF2B5EF4-FFF2-40B4-BE49-F238E27FC236}">
                <a16:creationId xmlns:a16="http://schemas.microsoft.com/office/drawing/2014/main" id="{6194528B-C94A-568C-92E4-B1DDFDDC6573}"/>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986579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	The Response ends when:</a:t>
            </a:r>
          </a:p>
          <a:p>
            <a:endParaRPr lang="en-US" dirty="0"/>
          </a:p>
          <a:p>
            <a:r>
              <a:rPr lang="en-US" dirty="0"/>
              <a:t>1) The DAT responders have met with a primary client from each family affected by the disaster and have determined the near-term plans for them including:</a:t>
            </a:r>
          </a:p>
          <a:p>
            <a:pPr lvl="1"/>
            <a:r>
              <a:rPr lang="en-US" dirty="0"/>
              <a:t>Having a plan for a safe place to sleep</a:t>
            </a:r>
          </a:p>
          <a:p>
            <a:pPr lvl="1"/>
            <a:r>
              <a:rPr lang="en-US" dirty="0"/>
              <a:t>Access to food and other essentials for the next 24 to 48 hours</a:t>
            </a:r>
          </a:p>
          <a:p>
            <a:pPr lvl="1"/>
            <a:r>
              <a:rPr lang="en-US" dirty="0"/>
              <a:t>Contact with Red Cross Disaster Health Services to address any immediate (but non-urgent) medical needs such as replacement medications and durable medical equipment.</a:t>
            </a:r>
          </a:p>
          <a:p>
            <a:pPr lvl="1"/>
            <a:r>
              <a:rPr lang="en-US" dirty="0"/>
              <a:t>Contact with Disaster Mental Health and/or Disaster Spiritual Care if needed</a:t>
            </a:r>
          </a:p>
          <a:p>
            <a:r>
              <a:rPr lang="en-US" dirty="0"/>
              <a:t>2)  All client information has been entered in RC Care. In case of difficultly accessing RC Care on-scene, this must be completed as soon as possible.</a:t>
            </a:r>
          </a:p>
          <a:p>
            <a:endParaRPr lang="en-US" dirty="0"/>
          </a:p>
          <a:p>
            <a:r>
              <a:rPr lang="en-US" dirty="0"/>
              <a:t>The DAT responders notify the  DAT Duty Officer at completion of response or when a transition is taking place.  Either the responders or the DAT Duty Officer will update RC Respond to reflect that all responders are safely off-scene.</a:t>
            </a:r>
          </a:p>
          <a:p>
            <a:endParaRPr lang="en-US" dirty="0"/>
          </a:p>
          <a:p>
            <a:r>
              <a:rPr lang="en-US" dirty="0"/>
              <a:t>Let’s review this in a little more detail</a:t>
            </a:r>
          </a:p>
          <a:p>
            <a:endParaRPr lang="en-US" dirty="0"/>
          </a:p>
          <a:p>
            <a:r>
              <a:rPr lang="en-US" dirty="0"/>
              <a:t>NEXT SLIDE</a:t>
            </a:r>
          </a:p>
        </p:txBody>
      </p:sp>
      <p:sp>
        <p:nvSpPr>
          <p:cNvPr id="5" name="Slide Image Placeholder 4">
            <a:extLst>
              <a:ext uri="{FF2B5EF4-FFF2-40B4-BE49-F238E27FC236}">
                <a16:creationId xmlns:a16="http://schemas.microsoft.com/office/drawing/2014/main" id="{0AFE8019-C61F-D51A-87D3-6C8CD08D3A58}"/>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29786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ea typeface="Geneva"/>
                <a:cs typeface="Calibri"/>
              </a:rPr>
              <a:t>If you have been dispatched through RC Respond, make sure you have been marked "off scene"  when you leave the scene and "Complete" when you are off of the response by the Duty Officer.  This can either be done by the DDO or yourself if you have access to the RC Respond event management system.    </a:t>
            </a:r>
            <a:endParaRPr lang="en-US" dirty="0"/>
          </a:p>
          <a:p>
            <a:endParaRPr lang="en-US" dirty="0"/>
          </a:p>
          <a:p>
            <a:r>
              <a:rPr lang="en-US" dirty="0">
                <a:ea typeface="Geneva"/>
                <a:cs typeface="Calibri"/>
              </a:rPr>
              <a:t>INSTRUCTOR: explain how this is done in your Region/Territory</a:t>
            </a:r>
          </a:p>
          <a:p>
            <a:endParaRPr lang="en-US" dirty="0"/>
          </a:p>
          <a:p>
            <a:r>
              <a:rPr lang="en-US" dirty="0">
                <a:ea typeface="Geneva"/>
                <a:cs typeface="Calibri"/>
              </a:rPr>
              <a:t>Remember</a:t>
            </a:r>
          </a:p>
          <a:p>
            <a:pPr marL="482635" lvl="1"/>
            <a:r>
              <a:rPr lang="en-US" dirty="0">
                <a:ea typeface="Geneva"/>
              </a:rPr>
              <a:t>Leave scene safely (preferably all together)</a:t>
            </a:r>
            <a:endParaRPr lang="en-US" dirty="0">
              <a:ea typeface="Geneva"/>
              <a:cs typeface="Calibri"/>
            </a:endParaRPr>
          </a:p>
          <a:p>
            <a:pPr marL="482635" lvl="1"/>
            <a:r>
              <a:rPr lang="en-US" dirty="0">
                <a:ea typeface="Geneva"/>
              </a:rPr>
              <a:t>Check out with DDO to ensure you are recorded as safely off-scene</a:t>
            </a:r>
            <a:endParaRPr lang="en-US" dirty="0">
              <a:ea typeface="Geneva"/>
              <a:cs typeface="Calibri"/>
            </a:endParaRPr>
          </a:p>
          <a:p>
            <a:r>
              <a:rPr lang="en-US" dirty="0">
                <a:ea typeface="Geneva"/>
                <a:cs typeface="Calibri"/>
              </a:rPr>
              <a:t>If you interviewed clients, make sure that any key information is included in the RC Care case narrative to ensure smooth hand-off to Recovery Casework</a:t>
            </a:r>
          </a:p>
          <a:p>
            <a:endParaRPr lang="en-US" dirty="0"/>
          </a:p>
          <a:p>
            <a:r>
              <a:rPr lang="en-US" dirty="0">
                <a:ea typeface="Geneva"/>
                <a:cs typeface="Calibri"/>
              </a:rPr>
              <a:t>Remember confidentiality requirements: you should not discuss details of the Event or personal information about the clients unless it is to assist other Red Crossers with the recovery (e.g., information for DHS or Casework)</a:t>
            </a:r>
          </a:p>
          <a:p>
            <a:endParaRPr lang="en-US" dirty="0"/>
          </a:p>
          <a:p>
            <a:r>
              <a:rPr lang="en-US" dirty="0">
                <a:ea typeface="Geneva"/>
                <a:cs typeface="Calibri"/>
              </a:rPr>
              <a:t>Don’t hesitate to reach out to other resources if you have questions or concerns.</a:t>
            </a:r>
          </a:p>
          <a:p>
            <a:pPr marL="482635" lvl="1"/>
            <a:r>
              <a:rPr lang="en-US" dirty="0">
                <a:ea typeface="Geneva"/>
              </a:rPr>
              <a:t>DAT Coordinator or Disaster Program Manager for technical questions or guidance</a:t>
            </a:r>
            <a:endParaRPr lang="en-US" dirty="0">
              <a:ea typeface="Geneva"/>
              <a:cs typeface="Calibri"/>
            </a:endParaRPr>
          </a:p>
          <a:p>
            <a:pPr marL="482635" lvl="1"/>
            <a:r>
              <a:rPr lang="en-US" dirty="0">
                <a:ea typeface="Geneva"/>
              </a:rPr>
              <a:t>DMH if you have any worries or concerns relating to the Event and how you feel about the response especially if it was stressful</a:t>
            </a:r>
            <a:endParaRPr lang="en-US" dirty="0">
              <a:ea typeface="Geneva"/>
              <a:cs typeface="Calibri"/>
            </a:endParaRPr>
          </a:p>
          <a:p>
            <a:pPr marL="482635" lvl="1"/>
            <a:r>
              <a:rPr lang="en-US" dirty="0">
                <a:ea typeface="Geneva"/>
              </a:rPr>
              <a:t>DHS if you have any health concerns relating to what you may have encountered during the response.</a:t>
            </a:r>
            <a:endParaRPr lang="en-US" dirty="0">
              <a:ea typeface="Geneva"/>
              <a:cs typeface="Calibri"/>
            </a:endParaRPr>
          </a:p>
          <a:p>
            <a:pPr lvl="1"/>
            <a:endParaRPr lang="en-US" dirty="0"/>
          </a:p>
          <a:p>
            <a:pPr lvl="0"/>
            <a:r>
              <a:rPr lang="en-US" dirty="0">
                <a:ea typeface="Geneva"/>
                <a:cs typeface="Calibri"/>
              </a:rPr>
              <a:t>Remember that these resources are available to YOU as a responder as well as to the clients.</a:t>
            </a:r>
          </a:p>
          <a:p>
            <a:pPr lvl="0"/>
            <a:endParaRPr lang="en-US" dirty="0"/>
          </a:p>
          <a:p>
            <a:pPr lvl="0"/>
            <a:r>
              <a:rPr lang="en-US" dirty="0">
                <a:ea typeface="Geneva"/>
                <a:cs typeface="Calibri"/>
              </a:rPr>
              <a:t>If you are involved in a response which is complex or stressful, such as one involving serious injuries or death, our Disaster Mental Health team will reach out to check in with you.</a:t>
            </a:r>
          </a:p>
          <a:p>
            <a:endParaRPr lang="en-US" dirty="0"/>
          </a:p>
        </p:txBody>
      </p:sp>
      <p:sp>
        <p:nvSpPr>
          <p:cNvPr id="7" name="Slide Image Placeholder 6">
            <a:extLst>
              <a:ext uri="{FF2B5EF4-FFF2-40B4-BE49-F238E27FC236}">
                <a16:creationId xmlns:a16="http://schemas.microsoft.com/office/drawing/2014/main" id="{671E953A-D347-9A17-6FD6-24001640812A}"/>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2338216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92500" lnSpcReduction="20000"/>
          </a:bodyPr>
          <a:lstStyle/>
          <a:p>
            <a:r>
              <a:rPr lang="en-US" dirty="0"/>
              <a:t>Scaling Up a DAT Response </a:t>
            </a:r>
          </a:p>
          <a:p>
            <a:r>
              <a:rPr lang="en-US" dirty="0"/>
              <a:t>Disaster Action Teams are the first line of response for almost all local disaster Events. </a:t>
            </a:r>
          </a:p>
          <a:p>
            <a:pPr lvl="0"/>
            <a:r>
              <a:rPr lang="en-US" dirty="0"/>
              <a:t>The DAT must be prepared to scale up and/or hand off activities when larger or more complex disasters occur. </a:t>
            </a:r>
          </a:p>
          <a:p>
            <a:pPr lvl="0"/>
            <a:r>
              <a:rPr lang="en-US" dirty="0"/>
              <a:t>The most common DAT response is a single-family fire;  the next level of response complexity is likely to be a multi-family event such as an apartment building fire and associated evacuation.  Our Disaster Cycle Services organization always needs to be prepared to scale our resources, both workers and stuff!</a:t>
            </a:r>
          </a:p>
          <a:p>
            <a:pPr lvl="0"/>
            <a:endParaRPr lang="en-US" dirty="0"/>
          </a:p>
          <a:p>
            <a:r>
              <a:rPr lang="en-US" dirty="0"/>
              <a:t>Regions are responsible for planning to enable a smooth transition from Disaster Action Team activation to a larger disaster response structure. This requires setting expectations for Disaster Action Teams that are responsible for delivering assistance within their territory until regional leadership assumes control of the Disaster Action Team response.  </a:t>
            </a:r>
          </a:p>
          <a:p>
            <a:endParaRPr lang="en-US" dirty="0"/>
          </a:p>
          <a:p>
            <a:pPr lvl="0"/>
            <a:r>
              <a:rPr lang="en-US" dirty="0"/>
              <a:t>CLICK</a:t>
            </a:r>
          </a:p>
          <a:p>
            <a:r>
              <a:rPr lang="en-US" dirty="0"/>
              <a:t>There are many additional resources that must be considered.  Here are some examples:</a:t>
            </a:r>
          </a:p>
          <a:p>
            <a:pPr lvl="1"/>
            <a:r>
              <a:rPr lang="en-US" dirty="0"/>
              <a:t>Will we need additional responders?</a:t>
            </a:r>
          </a:p>
          <a:p>
            <a:pPr lvl="1"/>
            <a:r>
              <a:rPr lang="en-US" dirty="0"/>
              <a:t>Do we have enough supplies like comfort kits, stuffed animals, etc..?</a:t>
            </a:r>
          </a:p>
          <a:p>
            <a:pPr lvl="1"/>
            <a:r>
              <a:rPr lang="en-US" dirty="0"/>
              <a:t>Will there be a need for </a:t>
            </a:r>
            <a:r>
              <a:rPr lang="en-US" dirty="0" err="1"/>
              <a:t>canteening</a:t>
            </a:r>
            <a:r>
              <a:rPr lang="en-US" dirty="0"/>
              <a:t> including potentially feeding clients?</a:t>
            </a:r>
          </a:p>
          <a:p>
            <a:pPr lvl="1"/>
            <a:r>
              <a:rPr lang="en-US" dirty="0"/>
              <a:t>Do we need to bring laptops, tables, or hot spots?</a:t>
            </a:r>
          </a:p>
          <a:p>
            <a:pPr lvl="1"/>
            <a:r>
              <a:rPr lang="en-US" dirty="0"/>
              <a:t>Do we need to put a shelter on standby?</a:t>
            </a:r>
          </a:p>
          <a:p>
            <a:pPr lvl="1"/>
            <a:r>
              <a:rPr lang="en-US" dirty="0"/>
              <a:t>Do we need to get Public Affairs involved?</a:t>
            </a:r>
          </a:p>
          <a:p>
            <a:pPr lvl="1"/>
            <a:r>
              <a:rPr lang="en-US" dirty="0"/>
              <a:t>How do we ensure SAFETY of all responders</a:t>
            </a:r>
          </a:p>
          <a:p>
            <a:endParaRPr lang="en-US" dirty="0"/>
          </a:p>
          <a:p>
            <a:r>
              <a:rPr lang="en-US" dirty="0"/>
              <a:t>As you progress in your DAT experience and follow the promotion path to DAT Service Associate and, maybe, DAT Supervisor or Manager, you will take additional courses and gain the knowledge and experience to play a key role in scaling up a Response.</a:t>
            </a:r>
          </a:p>
          <a:p>
            <a:endParaRPr lang="en-US" dirty="0"/>
          </a:p>
          <a:p>
            <a:endParaRPr lang="en-US" dirty="0"/>
          </a:p>
        </p:txBody>
      </p:sp>
      <p:sp>
        <p:nvSpPr>
          <p:cNvPr id="5" name="Slide Image Placeholder 4">
            <a:extLst>
              <a:ext uri="{FF2B5EF4-FFF2-40B4-BE49-F238E27FC236}">
                <a16:creationId xmlns:a16="http://schemas.microsoft.com/office/drawing/2014/main" id="{B90B5EEB-FDF4-ECBC-E89F-991093E339D4}"/>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2428412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xfrm>
            <a:off x="3455988" y="282575"/>
            <a:ext cx="1901825" cy="1425575"/>
          </a:xfrm>
        </p:spPr>
      </p:sp>
      <p:sp>
        <p:nvSpPr>
          <p:cNvPr id="6349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atin typeface="Calibri" charset="0"/>
                <a:ea typeface="MS PGothic" charset="0"/>
              </a:rPr>
              <a:t>INSTRUCTOR: please CLICK to reveal, one-by-one, the list of key activities that will be undertaken by the DDO:</a:t>
            </a:r>
          </a:p>
          <a:p>
            <a:endParaRPr lang="en-US">
              <a:latin typeface="Calibri" charset="0"/>
              <a:ea typeface="MS PGothic" charset="0"/>
            </a:endParaRPr>
          </a:p>
          <a:p>
            <a:pPr marL="171450" indent="-171450">
              <a:buFont typeface="Arial" panose="020B0604020202020204" pitchFamily="34" charset="0"/>
              <a:buChar char="•"/>
            </a:pPr>
            <a:r>
              <a:rPr lang="en-US">
                <a:latin typeface="Calibri" charset="0"/>
                <a:ea typeface="MS PGothic" charset="0"/>
              </a:rPr>
              <a:t>Receives local disaster event notifications</a:t>
            </a:r>
          </a:p>
          <a:p>
            <a:pPr marL="171450" lvl="0" indent="-171450">
              <a:buFont typeface="Arial" panose="020B0604020202020204" pitchFamily="34" charset="0"/>
              <a:buChar char="•"/>
            </a:pPr>
            <a:r>
              <a:rPr lang="en-US">
                <a:latin typeface="Calibri" charset="0"/>
                <a:ea typeface="MS PGothic" charset="0"/>
              </a:rPr>
              <a:t>Evaluates notification and determines Red Cross response</a:t>
            </a:r>
          </a:p>
          <a:p>
            <a:pPr marL="628650" lvl="1" indent="-171450">
              <a:buFont typeface="Arial" panose="020B0604020202020204" pitchFamily="34" charset="0"/>
              <a:buChar char="•"/>
            </a:pPr>
            <a:r>
              <a:rPr lang="en-US">
                <a:latin typeface="Calibri" charset="0"/>
                <a:ea typeface="MS PGothic" charset="0"/>
              </a:rPr>
              <a:t>Recruits and dispatches DAT to event if appropriate</a:t>
            </a:r>
          </a:p>
          <a:p>
            <a:pPr marL="171450" indent="-171450">
              <a:buFont typeface="Arial" panose="020B0604020202020204" pitchFamily="34" charset="0"/>
              <a:buChar char="•"/>
            </a:pPr>
            <a:r>
              <a:rPr lang="en-US">
                <a:latin typeface="Calibri" charset="0"/>
                <a:ea typeface="MS PGothic" charset="0"/>
              </a:rPr>
              <a:t>Is single point of contact for the on-scene DAT responders</a:t>
            </a:r>
          </a:p>
          <a:p>
            <a:pPr marL="171450" indent="-171450">
              <a:buFont typeface="Arial" panose="020B0604020202020204" pitchFamily="34" charset="0"/>
              <a:buChar char="•"/>
            </a:pPr>
            <a:r>
              <a:rPr lang="en-US">
                <a:latin typeface="Calibri" charset="0"/>
                <a:ea typeface="MS PGothic" charset="0"/>
              </a:rPr>
              <a:t>Monitors safety of DAT members throughout a response</a:t>
            </a:r>
          </a:p>
          <a:p>
            <a:pPr marL="171450" indent="-171450">
              <a:buFont typeface="Arial" panose="020B0604020202020204" pitchFamily="34" charset="0"/>
              <a:buChar char="•"/>
            </a:pPr>
            <a:r>
              <a:rPr lang="en-US">
                <a:latin typeface="Calibri" charset="0"/>
                <a:ea typeface="MS PGothic" charset="0"/>
              </a:rPr>
              <a:t>Monitors and supports DAT members:</a:t>
            </a:r>
          </a:p>
          <a:p>
            <a:pPr marL="628650" lvl="1" indent="-171450">
              <a:buFont typeface="Arial" panose="020B0604020202020204" pitchFamily="34" charset="0"/>
              <a:buChar char="•"/>
            </a:pPr>
            <a:r>
              <a:rPr lang="en-US">
                <a:latin typeface="Calibri" charset="0"/>
                <a:ea typeface="MS PGothic" charset="0"/>
              </a:rPr>
              <a:t>Fulfills requests for additional support</a:t>
            </a:r>
          </a:p>
          <a:p>
            <a:pPr marL="628650" lvl="1" indent="-171450">
              <a:buFont typeface="Arial" panose="020B0604020202020204" pitchFamily="34" charset="0"/>
              <a:buChar char="•"/>
            </a:pPr>
            <a:r>
              <a:rPr lang="en-US">
                <a:latin typeface="Calibri" charset="0"/>
                <a:ea typeface="MS PGothic" charset="0"/>
              </a:rPr>
              <a:t>During long incidents, bad weather, emotional stress etc.</a:t>
            </a:r>
          </a:p>
          <a:p>
            <a:pPr marL="171450" indent="-171450">
              <a:buFont typeface="Arial" panose="020B0604020202020204" pitchFamily="34" charset="0"/>
              <a:buChar char="•"/>
            </a:pPr>
            <a:r>
              <a:rPr lang="en-US">
                <a:latin typeface="Calibri" charset="0"/>
                <a:ea typeface="MS PGothic" charset="0"/>
              </a:rPr>
              <a:t>Facilitates notifications and escalations to regional leadership</a:t>
            </a:r>
          </a:p>
          <a:p>
            <a:pPr marL="171450" indent="-171450">
              <a:buFont typeface="Arial" panose="020B0604020202020204" pitchFamily="34" charset="0"/>
              <a:buChar char="•"/>
            </a:pPr>
            <a:r>
              <a:rPr lang="en-US">
                <a:latin typeface="Calibri" charset="0"/>
                <a:ea typeface="MS PGothic" charset="0"/>
              </a:rPr>
              <a:t>Uses RC Respond to manage and track ALL key aspects of the event-response</a:t>
            </a:r>
          </a:p>
          <a:p>
            <a:pPr marL="171450" indent="-171450">
              <a:buFont typeface="Arial" panose="020B0604020202020204" pitchFamily="34" charset="0"/>
              <a:buChar char="•"/>
            </a:pPr>
            <a:endParaRPr lang="en-US">
              <a:latin typeface="Calibri" charset="0"/>
              <a:ea typeface="MS PGothic" charset="0"/>
            </a:endParaRPr>
          </a:p>
          <a:p>
            <a:endParaRPr lang="en-US">
              <a:latin typeface="Calibri" charset="0"/>
              <a:ea typeface="MS PGothic" charset="0"/>
            </a:endParaRPr>
          </a:p>
        </p:txBody>
      </p:sp>
      <p:sp>
        <p:nvSpPr>
          <p:cNvPr id="634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MS PGothic" charset="0"/>
                <a:cs typeface="MS PGothic" charset="0"/>
              </a:defRPr>
            </a:lvl1pPr>
            <a:lvl2pPr marL="742950" indent="-285750" defTabSz="906463">
              <a:defRPr>
                <a:solidFill>
                  <a:schemeClr val="tx1"/>
                </a:solidFill>
                <a:latin typeface="Arial" charset="0"/>
                <a:ea typeface="MS PGothic" charset="0"/>
                <a:cs typeface="MS PGothic" charset="0"/>
              </a:defRPr>
            </a:lvl2pPr>
            <a:lvl3pPr marL="1143000" indent="-228600" defTabSz="906463">
              <a:defRPr>
                <a:solidFill>
                  <a:schemeClr val="tx1"/>
                </a:solidFill>
                <a:latin typeface="Arial" charset="0"/>
                <a:ea typeface="MS PGothic" charset="0"/>
                <a:cs typeface="MS PGothic" charset="0"/>
              </a:defRPr>
            </a:lvl3pPr>
            <a:lvl4pPr marL="1600200" indent="-228600" defTabSz="906463">
              <a:defRPr>
                <a:solidFill>
                  <a:schemeClr val="tx1"/>
                </a:solidFill>
                <a:latin typeface="Arial" charset="0"/>
                <a:ea typeface="MS PGothic" charset="0"/>
                <a:cs typeface="MS PGothic" charset="0"/>
              </a:defRPr>
            </a:lvl4pPr>
            <a:lvl5pPr marL="2057400" indent="-228600" defTabSz="906463">
              <a:defRPr>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a:solidFill>
                  <a:schemeClr val="tx1"/>
                </a:solidFill>
                <a:latin typeface="Arial" charset="0"/>
                <a:ea typeface="MS PGothic" charset="0"/>
                <a:cs typeface="MS PGothic" charset="0"/>
              </a:defRPr>
            </a:lvl9pPr>
          </a:lstStyle>
          <a:p>
            <a:fld id="{4F5B021A-03AF-BB41-B17C-F3DAA6739CBB}" type="slidenum">
              <a:rPr lang="en-US">
                <a:latin typeface="Calibri" charset="0"/>
              </a:rPr>
              <a:pPr/>
              <a:t>37</a:t>
            </a:fld>
            <a:endParaRPr lang="en-US">
              <a:latin typeface="Calibri" charset="0"/>
            </a:endParaRPr>
          </a:p>
        </p:txBody>
      </p:sp>
    </p:spTree>
    <p:extLst>
      <p:ext uri="{BB962C8B-B14F-4D97-AF65-F5344CB8AC3E}">
        <p14:creationId xmlns:p14="http://schemas.microsoft.com/office/powerpoint/2010/main" val="1828706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latin typeface="Calibri" charset="0"/>
                <a:ea typeface="MS PGothic" charset="0"/>
              </a:rPr>
              <a:t>INSTRUCTOR</a:t>
            </a:r>
            <a:r>
              <a:rPr lang="en-US"/>
              <a:t>:</a:t>
            </a:r>
          </a:p>
          <a:p>
            <a:r>
              <a:rPr lang="en-US"/>
              <a:t>CLICK to reveal the list of key Tools and Systems of which the DDO should be aware and familiar:</a:t>
            </a:r>
          </a:p>
          <a:p>
            <a:r>
              <a:rPr lang="en-US"/>
              <a:t>RC Respond</a:t>
            </a:r>
          </a:p>
          <a:p>
            <a:pPr marL="628650" lvl="1" indent="-171450">
              <a:buFont typeface="Arial" panose="020B0604020202020204" pitchFamily="34" charset="0"/>
              <a:buChar char="•"/>
            </a:pPr>
            <a:r>
              <a:rPr lang="en-US"/>
              <a:t>Red Cross event management system used to track resources assigned to DAT responses </a:t>
            </a:r>
          </a:p>
          <a:p>
            <a:pPr marL="628650" lvl="1" indent="-171450">
              <a:buFont typeface="Arial" panose="020B0604020202020204" pitchFamily="34" charset="0"/>
              <a:buChar char="•"/>
            </a:pPr>
            <a:r>
              <a:rPr lang="en-US"/>
              <a:t>Used by DDO  at all stages of the response including recruiting and assigning DAT response team members and closing events when complete</a:t>
            </a:r>
          </a:p>
          <a:p>
            <a:pPr marL="628650" lvl="1" indent="-171450">
              <a:buFont typeface="Arial" panose="020B0604020202020204" pitchFamily="34" charset="0"/>
              <a:buChar char="•"/>
            </a:pPr>
            <a:r>
              <a:rPr lang="en-US"/>
              <a:t>Sign up for DDO shifts</a:t>
            </a:r>
          </a:p>
          <a:p>
            <a:r>
              <a:rPr lang="en-US"/>
              <a:t>RC Care</a:t>
            </a:r>
          </a:p>
          <a:p>
            <a:pPr marL="628650" lvl="1" indent="-171450">
              <a:buFont typeface="Arial" panose="020B0604020202020204" pitchFamily="34" charset="0"/>
              <a:buChar char="•"/>
            </a:pPr>
            <a:r>
              <a:rPr lang="en-US"/>
              <a:t>Red Cross Client management system</a:t>
            </a:r>
          </a:p>
          <a:p>
            <a:pPr marL="628650" lvl="1" indent="-171450">
              <a:buFont typeface="Arial" panose="020B0604020202020204" pitchFamily="34" charset="0"/>
              <a:buChar char="•"/>
            </a:pPr>
            <a:r>
              <a:rPr lang="en-US"/>
              <a:t>Used by DAT responders to open client cases, provide assistance and record event information and client immediate needs</a:t>
            </a:r>
          </a:p>
          <a:p>
            <a:r>
              <a:rPr lang="en-US"/>
              <a:t>Volunteer Connection and OneSource</a:t>
            </a:r>
          </a:p>
          <a:p>
            <a:pPr marL="628650" lvl="1" indent="-171450">
              <a:buFont typeface="Arial" panose="020B0604020202020204" pitchFamily="34" charset="0"/>
              <a:buChar char="•"/>
            </a:pPr>
            <a:r>
              <a:rPr lang="en-US"/>
              <a:t>Sources of useful reference information including relevant doctrine and training information (see DAT, RC Respond and RC Care Toolkits on OneSource)</a:t>
            </a:r>
          </a:p>
          <a:p>
            <a:r>
              <a:rPr lang="en-US"/>
              <a:t>YOUR Local stored and printed copies of key documents</a:t>
            </a:r>
          </a:p>
          <a:p>
            <a:pPr marL="628650" lvl="1" indent="-171450">
              <a:buFont typeface="Arial" panose="020B0604020202020204" pitchFamily="34" charset="0"/>
              <a:buChar char="•"/>
            </a:pPr>
            <a:r>
              <a:rPr lang="en-US"/>
              <a:t>Backup reference information, in case of computer failure</a:t>
            </a:r>
          </a:p>
          <a:p>
            <a:endParaRPr lang="en-US"/>
          </a:p>
          <a:p>
            <a:endParaRPr lang="en-US"/>
          </a:p>
        </p:txBody>
      </p:sp>
      <p:sp>
        <p:nvSpPr>
          <p:cNvPr id="4" name="Slide Number Placeholder 3">
            <a:extLst>
              <a:ext uri="{FF2B5EF4-FFF2-40B4-BE49-F238E27FC236}">
                <a16:creationId xmlns:a16="http://schemas.microsoft.com/office/drawing/2014/main" id="{1D71023D-AEA0-DB28-DE7B-4632E695EF70}"/>
              </a:ext>
            </a:extLst>
          </p:cNvPr>
          <p:cNvSpPr>
            <a:spLocks noGrp="1"/>
          </p:cNvSpPr>
          <p:nvPr>
            <p:ph type="sldNum" sz="quarter" idx="5"/>
          </p:nvPr>
        </p:nvSpPr>
        <p:spPr/>
        <p:txBody>
          <a:bodyPr/>
          <a:lstStyle/>
          <a:p>
            <a:fld id="{4EAAE646-EA7D-48E9-814A-BB733953184C}" type="slidenum">
              <a:rPr lang="en-US" altLang="en-US" smtClean="0"/>
              <a:pPr/>
              <a:t>38</a:t>
            </a:fld>
            <a:endParaRPr lang="en-US" altLang="en-US"/>
          </a:p>
        </p:txBody>
      </p:sp>
    </p:spTree>
    <p:extLst>
      <p:ext uri="{BB962C8B-B14F-4D97-AF65-F5344CB8AC3E}">
        <p14:creationId xmlns:p14="http://schemas.microsoft.com/office/powerpoint/2010/main" val="2290191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latin typeface="Calibri" charset="0"/>
                <a:ea typeface="MS PGothic" charset="0"/>
              </a:rPr>
              <a:t>INSTRUCTOR: </a:t>
            </a:r>
            <a:r>
              <a:rPr lang="en-US"/>
              <a:t>Briefly summarize the Event Notification Flow:</a:t>
            </a:r>
          </a:p>
          <a:p>
            <a:endParaRPr lang="en-US"/>
          </a:p>
          <a:p>
            <a:r>
              <a:rPr lang="en-US"/>
              <a:t>Once an event has occurred and an agency or client calls the Red Cross for assistance, the event information will be entered into RC Respond.  This is usually done by Red Cross National Dispatch, the organization which answers calls made to 1-800-RED-CROSS.  </a:t>
            </a:r>
          </a:p>
          <a:p>
            <a:endParaRPr lang="en-US"/>
          </a:p>
          <a:p>
            <a:r>
              <a:rPr lang="en-US" b="1"/>
              <a:t>Note that a DDO only enters Events directly into RC Respond if they are not covered by National Dispatch (or other call center).</a:t>
            </a:r>
            <a:r>
              <a:rPr lang="en-US"/>
              <a:t>  How to do this is covered in the RC Respond Working as a Duty Officer training.</a:t>
            </a:r>
          </a:p>
          <a:p>
            <a:endParaRPr lang="en-US"/>
          </a:p>
          <a:p>
            <a:r>
              <a:rPr lang="en-US"/>
              <a:t>Once the event has been entered into RC Respond, the system will automatically send a message to the on-call DDO for the ZIP code in which the event occurred.   This is how YOU will be alerted to an event in your territory.  </a:t>
            </a:r>
          </a:p>
          <a:p>
            <a:endParaRPr lang="en-US"/>
          </a:p>
          <a:p>
            <a:r>
              <a:rPr lang="en-US"/>
              <a:t>As DDO:</a:t>
            </a:r>
          </a:p>
          <a:p>
            <a:pPr marL="171450" indent="-171450">
              <a:buFont typeface="Arial" panose="020B0604020202020204" pitchFamily="34" charset="0"/>
              <a:buChar char="•"/>
            </a:pPr>
            <a:r>
              <a:rPr lang="en-US"/>
              <a:t>You will evaluate the information provided and determine whether a Red Cross DAT response should be initiated</a:t>
            </a:r>
          </a:p>
          <a:p>
            <a:pPr marL="171450" indent="-171450">
              <a:buFont typeface="Arial" panose="020B0604020202020204" pitchFamily="34" charset="0"/>
              <a:buChar char="•"/>
            </a:pPr>
            <a:r>
              <a:rPr lang="en-US"/>
              <a:t>You will deploy a Disaster Action Team if appropriate and you will support them during the response</a:t>
            </a:r>
          </a:p>
          <a:p>
            <a:pPr marL="171450" indent="-171450">
              <a:buFont typeface="Arial" panose="020B0604020202020204" pitchFamily="34" charset="0"/>
              <a:buChar char="•"/>
            </a:pPr>
            <a:r>
              <a:rPr lang="en-US"/>
              <a:t>You will update RC Respond as appropriate and, when the response is completed, you will ensure that all responders have safely completed their response and left the scene</a:t>
            </a:r>
          </a:p>
        </p:txBody>
      </p:sp>
      <p:sp>
        <p:nvSpPr>
          <p:cNvPr id="4" name="Slide Number Placeholder 3"/>
          <p:cNvSpPr>
            <a:spLocks noGrp="1"/>
          </p:cNvSpPr>
          <p:nvPr>
            <p:ph type="sldNum" sz="quarter" idx="5"/>
          </p:nvPr>
        </p:nvSpPr>
        <p:spPr/>
        <p:txBody>
          <a:bodyPr/>
          <a:lstStyle/>
          <a:p>
            <a:pPr>
              <a:defRPr/>
            </a:pPr>
            <a:fld id="{9D5F0F41-C301-4344-B6EB-D8D84C100B6F}" type="slidenum">
              <a:rPr lang="en-US" altLang="en-US" smtClean="0"/>
              <a:pPr>
                <a:defRPr/>
              </a:pPr>
              <a:t>39</a:t>
            </a:fld>
            <a:endParaRPr lang="en-US" altLang="en-US"/>
          </a:p>
        </p:txBody>
      </p:sp>
    </p:spTree>
    <p:extLst>
      <p:ext uri="{BB962C8B-B14F-4D97-AF65-F5344CB8AC3E}">
        <p14:creationId xmlns:p14="http://schemas.microsoft.com/office/powerpoint/2010/main" val="3440315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17A09DC-D17D-482D-8B02-3F965B25A034}"/>
              </a:ext>
            </a:extLst>
          </p:cNvPr>
          <p:cNvSpPr>
            <a:spLocks noGrp="1" noRot="1" noChangeAspect="1" noChangeArrowheads="1" noTextEdit="1"/>
          </p:cNvSpPr>
          <p:nvPr>
            <p:ph type="sldImg"/>
          </p:nvPr>
        </p:nvSpPr>
        <p:spPr bwMode="auto">
          <a:xfrm>
            <a:off x="3306763" y="441325"/>
            <a:ext cx="2359025" cy="17700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502EB17-028F-4EF2-BF5B-BD99DD97B1BF}"/>
              </a:ext>
            </a:extLst>
          </p:cNvPr>
          <p:cNvSpPr>
            <a:spLocks noGrp="1" noChangeArrowheads="1"/>
          </p:cNvSpPr>
          <p:nvPr>
            <p:ph type="body" idx="1"/>
          </p:nvPr>
        </p:nvSpPr>
        <p:spPr bwMode="auto">
          <a:xfrm>
            <a:off x="371189" y="2374447"/>
            <a:ext cx="8227371" cy="41573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INSTRUCTOR: this slide has an automatic animation.</a:t>
            </a:r>
            <a:endParaRPr lang="en-US" altLang="en-US" sz="1200"/>
          </a:p>
          <a:p>
            <a:endParaRPr lang="en-US" altLang="en-US" sz="1200"/>
          </a:p>
          <a:p>
            <a:r>
              <a:rPr lang="en-US" altLang="en-US" sz="1200"/>
              <a:t>This graphic shows all the activities of a DAT Duty Officer from being on-call through managing an event response</a:t>
            </a:r>
          </a:p>
          <a:p>
            <a:endParaRPr lang="en-US" altLang="en-US" sz="1200"/>
          </a:p>
          <a:p>
            <a:r>
              <a:rPr lang="en-US" altLang="en-US" sz="1200"/>
              <a:t>We will go through these steps in more detail during this workshop.</a:t>
            </a:r>
          </a:p>
        </p:txBody>
      </p:sp>
      <p:sp>
        <p:nvSpPr>
          <p:cNvPr id="64516" name="Slide Number Placeholder 3">
            <a:extLst>
              <a:ext uri="{FF2B5EF4-FFF2-40B4-BE49-F238E27FC236}">
                <a16:creationId xmlns:a16="http://schemas.microsoft.com/office/drawing/2014/main" id="{A993653C-7A74-48D9-B711-1F88EF779B5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323304" indent="-508962">
              <a:defRPr>
                <a:solidFill>
                  <a:schemeClr val="tx1"/>
                </a:solidFill>
                <a:latin typeface="Arial" panose="020B0604020202020204" pitchFamily="34" charset="0"/>
              </a:defRPr>
            </a:lvl2pPr>
            <a:lvl3pPr marL="2035852" indent="-407171">
              <a:defRPr>
                <a:solidFill>
                  <a:schemeClr val="tx1"/>
                </a:solidFill>
                <a:latin typeface="Arial" panose="020B0604020202020204" pitchFamily="34" charset="0"/>
              </a:defRPr>
            </a:lvl3pPr>
            <a:lvl4pPr marL="2850192" indent="-407171">
              <a:defRPr>
                <a:solidFill>
                  <a:schemeClr val="tx1"/>
                </a:solidFill>
                <a:latin typeface="Arial" panose="020B0604020202020204" pitchFamily="34" charset="0"/>
              </a:defRPr>
            </a:lvl4pPr>
            <a:lvl5pPr marL="3664534" indent="-407171">
              <a:defRPr>
                <a:solidFill>
                  <a:schemeClr val="tx1"/>
                </a:solidFill>
                <a:latin typeface="Arial" panose="020B0604020202020204" pitchFamily="34" charset="0"/>
              </a:defRPr>
            </a:lvl5pPr>
            <a:lvl6pPr marL="4478875" indent="-407171" eaLnBrk="0" fontAlgn="base" hangingPunct="0">
              <a:spcBef>
                <a:spcPct val="0"/>
              </a:spcBef>
              <a:spcAft>
                <a:spcPct val="0"/>
              </a:spcAft>
              <a:defRPr>
                <a:solidFill>
                  <a:schemeClr val="tx1"/>
                </a:solidFill>
                <a:latin typeface="Arial" panose="020B0604020202020204" pitchFamily="34" charset="0"/>
              </a:defRPr>
            </a:lvl6pPr>
            <a:lvl7pPr marL="5293215" indent="-407171" eaLnBrk="0" fontAlgn="base" hangingPunct="0">
              <a:spcBef>
                <a:spcPct val="0"/>
              </a:spcBef>
              <a:spcAft>
                <a:spcPct val="0"/>
              </a:spcAft>
              <a:defRPr>
                <a:solidFill>
                  <a:schemeClr val="tx1"/>
                </a:solidFill>
                <a:latin typeface="Arial" panose="020B0604020202020204" pitchFamily="34" charset="0"/>
              </a:defRPr>
            </a:lvl7pPr>
            <a:lvl8pPr marL="6107556" indent="-407171" eaLnBrk="0" fontAlgn="base" hangingPunct="0">
              <a:spcBef>
                <a:spcPct val="0"/>
              </a:spcBef>
              <a:spcAft>
                <a:spcPct val="0"/>
              </a:spcAft>
              <a:defRPr>
                <a:solidFill>
                  <a:schemeClr val="tx1"/>
                </a:solidFill>
                <a:latin typeface="Arial" panose="020B0604020202020204" pitchFamily="34" charset="0"/>
              </a:defRPr>
            </a:lvl8pPr>
            <a:lvl9pPr marL="6921896" indent="-407171" eaLnBrk="0" fontAlgn="base" hangingPunct="0">
              <a:spcBef>
                <a:spcPct val="0"/>
              </a:spcBef>
              <a:spcAft>
                <a:spcPct val="0"/>
              </a:spcAft>
              <a:defRPr>
                <a:solidFill>
                  <a:schemeClr val="tx1"/>
                </a:solidFill>
                <a:latin typeface="Arial" panose="020B0604020202020204" pitchFamily="34" charset="0"/>
              </a:defRPr>
            </a:lvl9pPr>
          </a:lstStyle>
          <a:p>
            <a:fld id="{C3A05E30-2C03-407C-B6F1-8E9A6C782765}"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3863174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17A09DC-D17D-482D-8B02-3F965B25A034}"/>
              </a:ext>
            </a:extLst>
          </p:cNvPr>
          <p:cNvSpPr>
            <a:spLocks noGrp="1" noRot="1" noChangeAspect="1" noChangeArrowheads="1" noTextEdit="1"/>
          </p:cNvSpPr>
          <p:nvPr>
            <p:ph type="sldImg"/>
          </p:nvPr>
        </p:nvSpPr>
        <p:spPr bwMode="auto">
          <a:xfrm>
            <a:off x="3306763" y="441325"/>
            <a:ext cx="2359025" cy="17700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502EB17-028F-4EF2-BF5B-BD99DD97B1BF}"/>
              </a:ext>
            </a:extLst>
          </p:cNvPr>
          <p:cNvSpPr>
            <a:spLocks noGrp="1" noChangeArrowheads="1"/>
          </p:cNvSpPr>
          <p:nvPr>
            <p:ph type="body" idx="1"/>
          </p:nvPr>
        </p:nvSpPr>
        <p:spPr bwMode="auto">
          <a:xfrm>
            <a:off x="371189" y="2374447"/>
            <a:ext cx="8227371" cy="41573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a:t>First, we will discuss Receiving Notifications in RC Respond and will review different types of calls which may be received</a:t>
            </a:r>
          </a:p>
        </p:txBody>
      </p:sp>
      <p:sp>
        <p:nvSpPr>
          <p:cNvPr id="64516" name="Slide Number Placeholder 3">
            <a:extLst>
              <a:ext uri="{FF2B5EF4-FFF2-40B4-BE49-F238E27FC236}">
                <a16:creationId xmlns:a16="http://schemas.microsoft.com/office/drawing/2014/main" id="{A993653C-7A74-48D9-B711-1F88EF779B5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323304" indent="-508962">
              <a:defRPr>
                <a:solidFill>
                  <a:schemeClr val="tx1"/>
                </a:solidFill>
                <a:latin typeface="Arial" panose="020B0604020202020204" pitchFamily="34" charset="0"/>
              </a:defRPr>
            </a:lvl2pPr>
            <a:lvl3pPr marL="2035852" indent="-407171">
              <a:defRPr>
                <a:solidFill>
                  <a:schemeClr val="tx1"/>
                </a:solidFill>
                <a:latin typeface="Arial" panose="020B0604020202020204" pitchFamily="34" charset="0"/>
              </a:defRPr>
            </a:lvl3pPr>
            <a:lvl4pPr marL="2850192" indent="-407171">
              <a:defRPr>
                <a:solidFill>
                  <a:schemeClr val="tx1"/>
                </a:solidFill>
                <a:latin typeface="Arial" panose="020B0604020202020204" pitchFamily="34" charset="0"/>
              </a:defRPr>
            </a:lvl4pPr>
            <a:lvl5pPr marL="3664534" indent="-407171">
              <a:defRPr>
                <a:solidFill>
                  <a:schemeClr val="tx1"/>
                </a:solidFill>
                <a:latin typeface="Arial" panose="020B0604020202020204" pitchFamily="34" charset="0"/>
              </a:defRPr>
            </a:lvl5pPr>
            <a:lvl6pPr marL="4478875" indent="-407171" eaLnBrk="0" fontAlgn="base" hangingPunct="0">
              <a:spcBef>
                <a:spcPct val="0"/>
              </a:spcBef>
              <a:spcAft>
                <a:spcPct val="0"/>
              </a:spcAft>
              <a:defRPr>
                <a:solidFill>
                  <a:schemeClr val="tx1"/>
                </a:solidFill>
                <a:latin typeface="Arial" panose="020B0604020202020204" pitchFamily="34" charset="0"/>
              </a:defRPr>
            </a:lvl6pPr>
            <a:lvl7pPr marL="5293215" indent="-407171" eaLnBrk="0" fontAlgn="base" hangingPunct="0">
              <a:spcBef>
                <a:spcPct val="0"/>
              </a:spcBef>
              <a:spcAft>
                <a:spcPct val="0"/>
              </a:spcAft>
              <a:defRPr>
                <a:solidFill>
                  <a:schemeClr val="tx1"/>
                </a:solidFill>
                <a:latin typeface="Arial" panose="020B0604020202020204" pitchFamily="34" charset="0"/>
              </a:defRPr>
            </a:lvl7pPr>
            <a:lvl8pPr marL="6107556" indent="-407171" eaLnBrk="0" fontAlgn="base" hangingPunct="0">
              <a:spcBef>
                <a:spcPct val="0"/>
              </a:spcBef>
              <a:spcAft>
                <a:spcPct val="0"/>
              </a:spcAft>
              <a:defRPr>
                <a:solidFill>
                  <a:schemeClr val="tx1"/>
                </a:solidFill>
                <a:latin typeface="Arial" panose="020B0604020202020204" pitchFamily="34" charset="0"/>
              </a:defRPr>
            </a:lvl8pPr>
            <a:lvl9pPr marL="6921896" indent="-407171" eaLnBrk="0" fontAlgn="base" hangingPunct="0">
              <a:spcBef>
                <a:spcPct val="0"/>
              </a:spcBef>
              <a:spcAft>
                <a:spcPct val="0"/>
              </a:spcAft>
              <a:defRPr>
                <a:solidFill>
                  <a:schemeClr val="tx1"/>
                </a:solidFill>
                <a:latin typeface="Arial" panose="020B0604020202020204" pitchFamily="34" charset="0"/>
              </a:defRPr>
            </a:lvl9pPr>
          </a:lstStyle>
          <a:p>
            <a:fld id="{C3A05E30-2C03-407C-B6F1-8E9A6C782765}" type="slidenum">
              <a:rPr lang="en-US" altLang="en-US" smtClean="0">
                <a:latin typeface="Calibri" panose="020F0502020204030204" pitchFamily="34" charset="0"/>
              </a:rPr>
              <a:pPr/>
              <a:t>41</a:t>
            </a:fld>
            <a:endParaRPr lang="en-US" altLang="en-US">
              <a:latin typeface="Calibri" panose="020F0502020204030204" pitchFamily="34" charset="0"/>
            </a:endParaRPr>
          </a:p>
        </p:txBody>
      </p:sp>
    </p:spTree>
    <p:extLst>
      <p:ext uri="{BB962C8B-B14F-4D97-AF65-F5344CB8AC3E}">
        <p14:creationId xmlns:p14="http://schemas.microsoft.com/office/powerpoint/2010/main" val="642063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r>
              <a:rPr kumimoji="0" lang="en-US" b="0" i="0" u="none" strike="noStrike" kern="1200" cap="none" spc="0" normalizeH="0" baseline="0" noProof="0">
                <a:ln>
                  <a:noFill/>
                </a:ln>
                <a:solidFill>
                  <a:srgbClr val="313231"/>
                </a:solidFill>
                <a:effectLst/>
                <a:uLnTx/>
                <a:uFillTx/>
                <a:ea typeface="Geneva" charset="0"/>
                <a:cs typeface="Arial"/>
              </a:rPr>
              <a:t>Typically, the Red Cross is notified of an event by a call to 1-800-RED-CROSS (National Dispatch) by one of the following external sources:</a:t>
            </a:r>
          </a:p>
          <a:p>
            <a:pPr marL="1143000" marR="0" lvl="2" indent="-285750" algn="l" defTabSz="457200" rtl="0" eaLnBrk="0" fontAlgn="base" latinLnBrk="0" hangingPunct="0">
              <a:lnSpc>
                <a:spcPct val="100000"/>
              </a:lnSpc>
              <a:spcBef>
                <a:spcPct val="20000"/>
              </a:spcBef>
              <a:spcAft>
                <a:spcPct val="0"/>
              </a:spcAft>
              <a:buClr>
                <a:srgbClr val="ED1B2E"/>
              </a:buClr>
              <a:buSzPct val="75000"/>
              <a:buFont typeface="Arial" panose="020B0604020202020204" pitchFamily="34" charset="0"/>
              <a:buChar char="•"/>
              <a:tabLst/>
              <a:defRPr/>
            </a:pPr>
            <a:r>
              <a:rPr kumimoji="0" lang="en-US" b="0" i="0" u="none" strike="noStrike" kern="1200" cap="none" spc="0" normalizeH="0" baseline="0" noProof="0">
                <a:ln>
                  <a:noFill/>
                </a:ln>
                <a:solidFill>
                  <a:srgbClr val="313231"/>
                </a:solidFill>
                <a:effectLst/>
                <a:uLnTx/>
                <a:uFillTx/>
                <a:ea typeface="Geneva" charset="0"/>
                <a:cs typeface="Arial"/>
              </a:rPr>
              <a:t>Fire Department</a:t>
            </a:r>
          </a:p>
          <a:p>
            <a:pPr marL="1143000" marR="0" lvl="2" indent="-285750" algn="l" defTabSz="457200" rtl="0" eaLnBrk="0" fontAlgn="base" latinLnBrk="0" hangingPunct="0">
              <a:lnSpc>
                <a:spcPct val="100000"/>
              </a:lnSpc>
              <a:spcBef>
                <a:spcPct val="20000"/>
              </a:spcBef>
              <a:spcAft>
                <a:spcPct val="0"/>
              </a:spcAft>
              <a:buClr>
                <a:srgbClr val="ED1B2E"/>
              </a:buClr>
              <a:buSzPct val="75000"/>
              <a:buFont typeface="Arial" panose="020B0604020202020204" pitchFamily="34" charset="0"/>
              <a:buChar char="•"/>
              <a:tabLst/>
              <a:defRPr/>
            </a:pPr>
            <a:r>
              <a:rPr kumimoji="0" lang="en-US" b="0" i="0" u="none" strike="noStrike" kern="1200" cap="none" spc="0" normalizeH="0" baseline="0" noProof="0">
                <a:ln>
                  <a:noFill/>
                </a:ln>
                <a:solidFill>
                  <a:srgbClr val="313231"/>
                </a:solidFill>
                <a:effectLst/>
                <a:uLnTx/>
                <a:uFillTx/>
                <a:ea typeface="Geneva" charset="0"/>
                <a:cs typeface="Arial"/>
              </a:rPr>
              <a:t>Police Department</a:t>
            </a:r>
          </a:p>
          <a:p>
            <a:pPr marL="1143000" marR="0" lvl="2" indent="-285750" algn="l" defTabSz="457200" rtl="0" eaLnBrk="0" fontAlgn="base" latinLnBrk="0" hangingPunct="0">
              <a:lnSpc>
                <a:spcPct val="100000"/>
              </a:lnSpc>
              <a:spcBef>
                <a:spcPct val="20000"/>
              </a:spcBef>
              <a:spcAft>
                <a:spcPct val="0"/>
              </a:spcAft>
              <a:buClr>
                <a:srgbClr val="ED1B2E"/>
              </a:buClr>
              <a:buSzPct val="75000"/>
              <a:buFont typeface="Arial" panose="020B0604020202020204" pitchFamily="34" charset="0"/>
              <a:buChar char="•"/>
              <a:tabLst/>
              <a:defRPr/>
            </a:pPr>
            <a:r>
              <a:rPr kumimoji="0" lang="en-US" b="0" i="0" u="none" strike="noStrike" kern="1200" cap="none" spc="0" normalizeH="0" baseline="0" noProof="0">
                <a:ln>
                  <a:noFill/>
                </a:ln>
                <a:solidFill>
                  <a:srgbClr val="313231"/>
                </a:solidFill>
                <a:effectLst/>
                <a:uLnTx/>
                <a:uFillTx/>
                <a:ea typeface="Geneva" charset="0"/>
                <a:cs typeface="Arial"/>
              </a:rPr>
              <a:t>Other local officials</a:t>
            </a:r>
          </a:p>
          <a:p>
            <a:pPr marL="1143000" marR="0" lvl="2" indent="-285750" algn="l" defTabSz="457200" rtl="0" eaLnBrk="0" fontAlgn="base" latinLnBrk="0" hangingPunct="0">
              <a:lnSpc>
                <a:spcPct val="100000"/>
              </a:lnSpc>
              <a:spcBef>
                <a:spcPct val="20000"/>
              </a:spcBef>
              <a:spcAft>
                <a:spcPct val="0"/>
              </a:spcAft>
              <a:buClr>
                <a:srgbClr val="ED1B2E"/>
              </a:buClr>
              <a:buSzPct val="75000"/>
              <a:buFont typeface="Arial" panose="020B0604020202020204" pitchFamily="34" charset="0"/>
              <a:buChar char="•"/>
              <a:tabLst/>
              <a:defRPr/>
            </a:pPr>
            <a:r>
              <a:rPr kumimoji="0" lang="en-US" b="0" i="0" u="none" strike="noStrike" kern="1200" cap="none" spc="0" normalizeH="0" baseline="0" noProof="0">
                <a:ln>
                  <a:noFill/>
                </a:ln>
                <a:solidFill>
                  <a:srgbClr val="313231"/>
                </a:solidFill>
                <a:effectLst/>
                <a:uLnTx/>
                <a:uFillTx/>
                <a:ea typeface="Geneva" charset="0"/>
                <a:cs typeface="Arial"/>
              </a:rPr>
              <a:t>A client or someone calling on behalf of the client</a:t>
            </a: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endParaRPr kumimoji="0" lang="en-US" b="0" i="0" u="none" strike="noStrike" kern="1200" cap="none" spc="0" normalizeH="0" baseline="0" noProof="0">
              <a:ln>
                <a:noFill/>
              </a:ln>
              <a:solidFill>
                <a:srgbClr val="313231"/>
              </a:solidFill>
              <a:effectLst/>
              <a:uLnTx/>
              <a:uFillTx/>
              <a:ea typeface="Geneva" charset="0"/>
              <a:cs typeface="Arial"/>
            </a:endParaRP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r>
              <a:rPr kumimoji="0" lang="en-US" b="0" i="0" u="none" strike="noStrike" kern="1200" cap="none" spc="0" normalizeH="0" baseline="0" noProof="0">
                <a:ln>
                  <a:noFill/>
                </a:ln>
                <a:solidFill>
                  <a:srgbClr val="313231"/>
                </a:solidFill>
                <a:effectLst/>
                <a:uLnTx/>
                <a:uFillTx/>
                <a:ea typeface="Geneva" charset="0"/>
                <a:cs typeface="Arial"/>
              </a:rPr>
              <a:t>National Dispatch will create an event in RC Respond</a:t>
            </a: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r>
              <a:rPr kumimoji="0" lang="en-US" b="0" i="0" u="none" strike="noStrike" kern="1200" cap="none" spc="0" normalizeH="0" baseline="0" noProof="0">
                <a:ln>
                  <a:noFill/>
                </a:ln>
                <a:solidFill>
                  <a:srgbClr val="313231"/>
                </a:solidFill>
                <a:effectLst/>
                <a:uLnTx/>
                <a:uFillTx/>
                <a:ea typeface="Geneva" charset="0"/>
                <a:cs typeface="Arial"/>
              </a:rPr>
              <a:t>RC Respond will then send an e-mail, text, and/or voice phone call to the DDO on call</a:t>
            </a: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r>
              <a:rPr kumimoji="0" lang="en-US" b="0" i="0" u="none" strike="noStrike" kern="1200" cap="none" spc="0" normalizeH="0" baseline="0" noProof="0">
                <a:ln>
                  <a:noFill/>
                </a:ln>
                <a:solidFill>
                  <a:srgbClr val="313231"/>
                </a:solidFill>
                <a:effectLst/>
                <a:uLnTx/>
                <a:uFillTx/>
                <a:ea typeface="Geneva" charset="0"/>
                <a:cs typeface="Arial"/>
              </a:rPr>
              <a:t>RC Respond alerts will come from a known number: you should  confirm the most recent number with your supervisor and bookmark it.</a:t>
            </a: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endParaRPr kumimoji="0" lang="en-US" b="0" i="0" u="none" strike="noStrike" kern="1200" cap="none" spc="0" normalizeH="0" baseline="0" noProof="0">
              <a:ln>
                <a:noFill/>
              </a:ln>
              <a:solidFill>
                <a:srgbClr val="313231"/>
              </a:solidFill>
              <a:effectLst/>
              <a:uLnTx/>
              <a:uFillTx/>
              <a:ea typeface="Geneva" charset="0"/>
              <a:cs typeface="Arial"/>
            </a:endParaRP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r>
              <a:rPr kumimoji="0" lang="en-US" b="0" i="0" u="none" strike="noStrike" kern="1200" cap="none" spc="0" normalizeH="0" baseline="0" noProof="0">
                <a:ln>
                  <a:noFill/>
                </a:ln>
                <a:solidFill>
                  <a:srgbClr val="313231"/>
                </a:solidFill>
                <a:effectLst/>
                <a:uLnTx/>
                <a:uFillTx/>
                <a:ea typeface="Geneva" charset="0"/>
                <a:cs typeface="Arial"/>
              </a:rPr>
              <a:t>It is essential that as the on-call DDO you can be reached quickly when an event is created.  In RC Respond, you can and should set your preferences for how to be notified and you should choose a method which you are sure will alert you even if you are asleep.  This is covered in RC Respond training which you are required to take to qualify as a DDO.  </a:t>
            </a: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endParaRPr kumimoji="0" lang="en-US" b="0" i="0" u="none" strike="noStrike" kern="1200" cap="none" spc="0" normalizeH="0" baseline="0" noProof="0">
              <a:ln>
                <a:noFill/>
              </a:ln>
              <a:solidFill>
                <a:srgbClr val="313231"/>
              </a:solidFill>
              <a:effectLst/>
              <a:uLnTx/>
              <a:uFillTx/>
              <a:ea typeface="Geneva" charset="0"/>
              <a:cs typeface="Arial"/>
            </a:endParaRP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endParaRPr kumimoji="0" lang="en-US" b="0" i="0" u="none" strike="noStrike" kern="1200" cap="none" spc="0" normalizeH="0" baseline="0" noProof="0">
              <a:ln>
                <a:noFill/>
              </a:ln>
              <a:solidFill>
                <a:srgbClr val="313231"/>
              </a:solidFill>
              <a:effectLst/>
              <a:uLnTx/>
              <a:uFillTx/>
              <a:ea typeface="Geneva" charset="0"/>
              <a:cs typeface="Arial"/>
            </a:endParaRP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endParaRPr kumimoji="0" lang="en-US" b="0" i="0" u="none" strike="noStrike" kern="1200" cap="none" spc="0" normalizeH="0" baseline="0" noProof="0">
              <a:ln>
                <a:noFill/>
              </a:ln>
              <a:solidFill>
                <a:srgbClr val="313231"/>
              </a:solidFill>
              <a:effectLst/>
              <a:uLnTx/>
              <a:uFillTx/>
              <a:ea typeface="Geneva" charset="0"/>
              <a:cs typeface="Arial"/>
            </a:endParaRP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r>
              <a:rPr kumimoji="0" lang="en-US" b="0" i="0" u="none" strike="noStrike" kern="1200" cap="none" spc="0" normalizeH="0" baseline="0" noProof="0">
                <a:ln>
                  <a:noFill/>
                </a:ln>
                <a:solidFill>
                  <a:srgbClr val="313231"/>
                </a:solidFill>
                <a:effectLst/>
                <a:uLnTx/>
                <a:uFillTx/>
                <a:ea typeface="Geneva" charset="0"/>
                <a:cs typeface="Arial"/>
              </a:rPr>
              <a:t>INSTRUCTOR: Advance to the next slide to show notifications</a:t>
            </a: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endParaRPr kumimoji="0" lang="en-US" b="0" i="0" u="none" strike="noStrike" kern="1200" cap="none" spc="0" normalizeH="0" baseline="0" noProof="0">
              <a:ln>
                <a:noFill/>
              </a:ln>
              <a:solidFill>
                <a:srgbClr val="313231"/>
              </a:solidFill>
              <a:effectLst/>
              <a:uLnTx/>
              <a:uFillTx/>
              <a:ea typeface="Geneva" charset="0"/>
              <a:cs typeface="Arial"/>
            </a:endParaRP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endParaRPr kumimoji="0" lang="en-US" b="0" i="0" u="none" strike="noStrike" kern="1200" cap="none" spc="0" normalizeH="0" baseline="0" noProof="0">
              <a:ln>
                <a:noFill/>
              </a:ln>
              <a:solidFill>
                <a:srgbClr val="313231"/>
              </a:solidFill>
              <a:effectLst/>
              <a:uLnTx/>
              <a:uFillTx/>
              <a:ea typeface="Geneva" charset="0"/>
              <a:cs typeface="Arial"/>
            </a:endParaRPr>
          </a:p>
          <a:p>
            <a:pPr marL="400050" marR="0" lvl="1" indent="0" algn="l" defTabSz="457200" rtl="0" eaLnBrk="0" fontAlgn="base" latinLnBrk="0" hangingPunct="0">
              <a:lnSpc>
                <a:spcPct val="100000"/>
              </a:lnSpc>
              <a:spcBef>
                <a:spcPct val="20000"/>
              </a:spcBef>
              <a:spcAft>
                <a:spcPct val="0"/>
              </a:spcAft>
              <a:buClr>
                <a:srgbClr val="ED1B2E"/>
              </a:buClr>
              <a:buSzPct val="75000"/>
              <a:buFont typeface="Wingdings" pitchFamily="2" charset="2"/>
              <a:buNone/>
              <a:tabLst/>
              <a:defRPr/>
            </a:pPr>
            <a:endParaRPr kumimoji="0" lang="en-US" b="0" i="0" u="none" strike="noStrike" kern="1200" cap="none" spc="0" normalizeH="0" baseline="0" noProof="0">
              <a:ln>
                <a:noFill/>
              </a:ln>
              <a:solidFill>
                <a:srgbClr val="313231"/>
              </a:solidFill>
              <a:effectLst/>
              <a:uLnTx/>
              <a:uFillTx/>
              <a:ea typeface="Geneva" charset="0"/>
              <a:cs typeface="Arial"/>
            </a:endParaRPr>
          </a:p>
          <a:p>
            <a:endParaRPr lang="en-US"/>
          </a:p>
        </p:txBody>
      </p:sp>
      <p:sp>
        <p:nvSpPr>
          <p:cNvPr id="4" name="Slide Number Placeholder 3"/>
          <p:cNvSpPr>
            <a:spLocks noGrp="1"/>
          </p:cNvSpPr>
          <p:nvPr>
            <p:ph type="sldNum" sz="quarter" idx="5"/>
          </p:nvPr>
        </p:nvSpPr>
        <p:spPr/>
        <p:txBody>
          <a:bodyPr/>
          <a:lstStyle/>
          <a:p>
            <a:pPr>
              <a:defRPr/>
            </a:pPr>
            <a:fld id="{9D5F0F41-C301-4344-B6EB-D8D84C100B6F}" type="slidenum">
              <a:rPr lang="en-US" altLang="en-US" smtClean="0"/>
              <a:pPr>
                <a:defRPr/>
              </a:pPr>
              <a:t>42</a:t>
            </a:fld>
            <a:endParaRPr lang="en-US" altLang="en-US"/>
          </a:p>
        </p:txBody>
      </p:sp>
    </p:spTree>
    <p:extLst>
      <p:ext uri="{BB962C8B-B14F-4D97-AF65-F5344CB8AC3E}">
        <p14:creationId xmlns:p14="http://schemas.microsoft.com/office/powerpoint/2010/main" val="216116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Here is an example of the SMS notification you may receive.  </a:t>
            </a:r>
          </a:p>
          <a:p>
            <a:r>
              <a:rPr lang="en-US"/>
              <a:t>There are very brief details of the event and there are options to permit you to accept or reject the assignment.  </a:t>
            </a:r>
          </a:p>
          <a:p>
            <a:r>
              <a:rPr lang="en-US"/>
              <a:t>If you accept, your name will be immediately populated in the event record in RC Respond.  </a:t>
            </a:r>
          </a:p>
          <a:p>
            <a:r>
              <a:rPr lang="en-US"/>
              <a:t>If you do not record your choice within FIVE minutes the system will try to reach you one more time and will then alert the next person on the RC Respond Duty Officer schedule DDO schedule, so it is very important that you respond promptly.</a:t>
            </a:r>
          </a:p>
          <a:p>
            <a:endParaRPr lang="en-US"/>
          </a:p>
          <a:p>
            <a:r>
              <a:rPr lang="en-US"/>
              <a:t>Once you have responded you should immediately review the event details in RC Respond.</a:t>
            </a:r>
          </a:p>
        </p:txBody>
      </p:sp>
      <p:sp>
        <p:nvSpPr>
          <p:cNvPr id="4" name="Slide Number Placeholder 3"/>
          <p:cNvSpPr>
            <a:spLocks noGrp="1"/>
          </p:cNvSpPr>
          <p:nvPr>
            <p:ph type="sldNum" sz="quarter" idx="5"/>
          </p:nvPr>
        </p:nvSpPr>
        <p:spPr/>
        <p:txBody>
          <a:bodyPr/>
          <a:lstStyle/>
          <a:p>
            <a:pPr>
              <a:defRPr/>
            </a:pPr>
            <a:fld id="{9D5F0F41-C301-4344-B6EB-D8D84C100B6F}" type="slidenum">
              <a:rPr lang="en-US" altLang="en-US" smtClean="0"/>
              <a:pPr>
                <a:defRPr/>
              </a:pPr>
              <a:t>43</a:t>
            </a:fld>
            <a:endParaRPr lang="en-US" altLang="en-US"/>
          </a:p>
        </p:txBody>
      </p:sp>
    </p:spTree>
    <p:extLst>
      <p:ext uri="{BB962C8B-B14F-4D97-AF65-F5344CB8AC3E}">
        <p14:creationId xmlns:p14="http://schemas.microsoft.com/office/powerpoint/2010/main" val="30702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DEB0FA4-3CA6-4A82-AD72-37E0E6F0C89E}"/>
              </a:ext>
            </a:extLst>
          </p:cNvPr>
          <p:cNvSpPr>
            <a:spLocks noGrp="1" noRot="1" noChangeAspect="1"/>
          </p:cNvSpPr>
          <p:nvPr>
            <p:ph type="sldImg"/>
          </p:nvPr>
        </p:nvSpPr>
        <p:spPr>
          <a:xfrm>
            <a:off x="3887788" y="274638"/>
            <a:ext cx="1978025" cy="1484312"/>
          </a:xfrm>
        </p:spPr>
      </p:sp>
      <p:sp>
        <p:nvSpPr>
          <p:cNvPr id="5" name="Notes Placeholder 4">
            <a:extLst>
              <a:ext uri="{FF2B5EF4-FFF2-40B4-BE49-F238E27FC236}">
                <a16:creationId xmlns:a16="http://schemas.microsoft.com/office/drawing/2014/main" id="{B6943C60-9605-19E0-637D-6FF04880A30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6919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Here is an example of the Email notification you may receive.  </a:t>
            </a:r>
          </a:p>
          <a:p>
            <a:endParaRPr lang="en-US"/>
          </a:p>
          <a:p>
            <a:r>
              <a:rPr lang="en-US"/>
              <a:t>As you can see, there are more details of the event than there are for the SMS.  Again, there are options to permit you to accept or reject the assignment similar to the SMS example.  </a:t>
            </a:r>
          </a:p>
        </p:txBody>
      </p:sp>
      <p:sp>
        <p:nvSpPr>
          <p:cNvPr id="4" name="Slide Number Placeholder 3"/>
          <p:cNvSpPr>
            <a:spLocks noGrp="1"/>
          </p:cNvSpPr>
          <p:nvPr>
            <p:ph type="sldNum" sz="quarter" idx="5"/>
          </p:nvPr>
        </p:nvSpPr>
        <p:spPr/>
        <p:txBody>
          <a:bodyPr/>
          <a:lstStyle/>
          <a:p>
            <a:pPr>
              <a:defRPr/>
            </a:pPr>
            <a:fld id="{9D5F0F41-C301-4344-B6EB-D8D84C100B6F}" type="slidenum">
              <a:rPr lang="en-US" altLang="en-US" smtClean="0"/>
              <a:pPr>
                <a:defRPr/>
              </a:pPr>
              <a:t>44</a:t>
            </a:fld>
            <a:endParaRPr lang="en-US" altLang="en-US"/>
          </a:p>
        </p:txBody>
      </p:sp>
    </p:spTree>
    <p:extLst>
      <p:ext uri="{BB962C8B-B14F-4D97-AF65-F5344CB8AC3E}">
        <p14:creationId xmlns:p14="http://schemas.microsoft.com/office/powerpoint/2010/main" val="1869487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DAT Duty Officers (DDOs) may receive notification for two different categories of event:</a:t>
            </a:r>
          </a:p>
          <a:p>
            <a:endParaRPr lang="en-US"/>
          </a:p>
          <a:p>
            <a:pPr marL="628650" lvl="1" indent="-171450">
              <a:buFont typeface="Arial" panose="020B0604020202020204" pitchFamily="34" charset="0"/>
              <a:buChar char="•"/>
            </a:pPr>
            <a:r>
              <a:rPr lang="en-US"/>
              <a:t>An ACTIVE or on-going disaster</a:t>
            </a:r>
          </a:p>
          <a:p>
            <a:pPr marL="628650" lvl="1" indent="-171450">
              <a:buFont typeface="Arial" panose="020B0604020202020204" pitchFamily="34" charset="0"/>
              <a:buChar char="•"/>
            </a:pPr>
            <a:endParaRPr lang="en-US"/>
          </a:p>
          <a:p>
            <a:pPr marL="628650" lvl="1" indent="-171450">
              <a:buFont typeface="Arial" panose="020B0604020202020204" pitchFamily="34" charset="0"/>
              <a:buChar char="•"/>
            </a:pPr>
            <a:r>
              <a:rPr lang="en-US"/>
              <a:t>An event which took place in the PAST and which may or may not have already been notified to the Red Cross</a:t>
            </a:r>
          </a:p>
          <a:p>
            <a:pPr marL="1085850" lvl="2" indent="-171450">
              <a:buFont typeface="Arial" panose="020B0604020202020204" pitchFamily="34" charset="0"/>
              <a:buChar char="•"/>
            </a:pPr>
            <a:endParaRPr lang="en-US"/>
          </a:p>
          <a:p>
            <a:r>
              <a:rPr lang="en-US"/>
              <a:t>CLICK</a:t>
            </a:r>
          </a:p>
          <a:p>
            <a:r>
              <a:rPr lang="en-US"/>
              <a:t>Each requires a different approach by the DDO prior to a decision to activate a Disaster Action Team response</a:t>
            </a:r>
          </a:p>
          <a:p>
            <a:endParaRPr lang="en-US"/>
          </a:p>
          <a:p>
            <a:r>
              <a:rPr lang="en-US">
                <a:highlight>
                  <a:srgbClr val="FFFF00"/>
                </a:highlight>
              </a:rPr>
              <a:t>INSTRUCTOR: you may wish to adapt the following slides if procedures in your Region/Territory differ but please make sure that any such adaptations are compliant with DAT Doctrine</a:t>
            </a:r>
          </a:p>
        </p:txBody>
      </p:sp>
      <p:sp>
        <p:nvSpPr>
          <p:cNvPr id="4" name="Slide Number Placeholder 3">
            <a:extLst>
              <a:ext uri="{FF2B5EF4-FFF2-40B4-BE49-F238E27FC236}">
                <a16:creationId xmlns:a16="http://schemas.microsoft.com/office/drawing/2014/main" id="{E44A1645-7934-B6DD-3646-BCEF092EB488}"/>
              </a:ext>
            </a:extLst>
          </p:cNvPr>
          <p:cNvSpPr>
            <a:spLocks noGrp="1"/>
          </p:cNvSpPr>
          <p:nvPr>
            <p:ph type="sldNum" sz="quarter" idx="5"/>
          </p:nvPr>
        </p:nvSpPr>
        <p:spPr/>
        <p:txBody>
          <a:bodyPr/>
          <a:lstStyle/>
          <a:p>
            <a:fld id="{4EAAE646-EA7D-48E9-814A-BB733953184C}" type="slidenum">
              <a:rPr lang="en-US" altLang="en-US" smtClean="0"/>
              <a:pPr/>
              <a:t>45</a:t>
            </a:fld>
            <a:endParaRPr lang="en-US" altLang="en-US"/>
          </a:p>
        </p:txBody>
      </p:sp>
    </p:spTree>
    <p:extLst>
      <p:ext uri="{BB962C8B-B14F-4D97-AF65-F5344CB8AC3E}">
        <p14:creationId xmlns:p14="http://schemas.microsoft.com/office/powerpoint/2010/main" val="3774214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An ACTIVE EVENT is one which is notified to the Red Cross when it is still on-going and likely an active scene.  </a:t>
            </a:r>
          </a:p>
          <a:p>
            <a:r>
              <a:rPr lang="en-US"/>
              <a:t>Active events are usually notified by an Emergency Management Agency (EMA) official such as from a Fire Department, Police or other local official</a:t>
            </a:r>
          </a:p>
          <a:p>
            <a:endParaRPr lang="en-US"/>
          </a:p>
          <a:p>
            <a:r>
              <a:rPr lang="en-US"/>
              <a:t>Such events are sometimes notified by community members.  If you receive such an event notification, you should attempt to verify with an appropriate EMA.  Refer to your local procedures for appropriate ways to confirm such an event.</a:t>
            </a:r>
          </a:p>
          <a:p>
            <a:endParaRPr lang="en-US"/>
          </a:p>
          <a:p>
            <a:endParaRPr lang="en-US"/>
          </a:p>
        </p:txBody>
      </p:sp>
      <p:sp>
        <p:nvSpPr>
          <p:cNvPr id="4" name="Slide Number Placeholder 3">
            <a:extLst>
              <a:ext uri="{FF2B5EF4-FFF2-40B4-BE49-F238E27FC236}">
                <a16:creationId xmlns:a16="http://schemas.microsoft.com/office/drawing/2014/main" id="{6F6AF771-B56B-67D3-E3AD-250B784F3B0A}"/>
              </a:ext>
            </a:extLst>
          </p:cNvPr>
          <p:cNvSpPr>
            <a:spLocks noGrp="1"/>
          </p:cNvSpPr>
          <p:nvPr>
            <p:ph type="sldNum" sz="quarter" idx="5"/>
          </p:nvPr>
        </p:nvSpPr>
        <p:spPr/>
        <p:txBody>
          <a:bodyPr/>
          <a:lstStyle/>
          <a:p>
            <a:fld id="{4EAAE646-EA7D-48E9-814A-BB733953184C}" type="slidenum">
              <a:rPr lang="en-US" altLang="en-US" smtClean="0"/>
              <a:pPr/>
              <a:t>46</a:t>
            </a:fld>
            <a:endParaRPr lang="en-US" altLang="en-US"/>
          </a:p>
        </p:txBody>
      </p:sp>
    </p:spTree>
    <p:extLst>
      <p:ext uri="{BB962C8B-B14F-4D97-AF65-F5344CB8AC3E}">
        <p14:creationId xmlns:p14="http://schemas.microsoft.com/office/powerpoint/2010/main" val="1090739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sz="1200"/>
              <a:t>A PAST EVENT is one for which Notification comes from a client or other individual for an incident that occurred in the past.</a:t>
            </a:r>
          </a:p>
          <a:p>
            <a:endParaRPr lang="en-US" sz="1200"/>
          </a:p>
          <a:p>
            <a:r>
              <a:rPr lang="en-US" sz="1200"/>
              <a:t>It may or may not have been notified to Red Cross before:</a:t>
            </a:r>
          </a:p>
          <a:p>
            <a:pPr lvl="1"/>
            <a:endParaRPr lang="en-US" sz="1200"/>
          </a:p>
          <a:p>
            <a:pPr lvl="1"/>
            <a:r>
              <a:rPr lang="en-US" sz="1200"/>
              <a:t>Events which National Dispatch identifies as being linked to past events are generally notified directly to the recovery team not the DDO:</a:t>
            </a:r>
          </a:p>
          <a:p>
            <a:pPr lvl="3"/>
            <a:r>
              <a:rPr lang="en-US" sz="1200"/>
              <a:t>E.g.: A client we’ve already served requests more information or help such as DHS/DMH assistance, referrals, additional funds, etc.</a:t>
            </a:r>
          </a:p>
          <a:p>
            <a:pPr lvl="1"/>
            <a:endParaRPr lang="en-US" sz="1200"/>
          </a:p>
          <a:p>
            <a:pPr lvl="1"/>
            <a:r>
              <a:rPr lang="en-US" sz="1200"/>
              <a:t>DDOs will receive notifications for situations such as:</a:t>
            </a:r>
          </a:p>
          <a:p>
            <a:pPr lvl="2"/>
            <a:r>
              <a:rPr lang="en-US" sz="1200"/>
              <a:t>A new client calls us about an incident from the past and to which the Red Cross has not previously responded</a:t>
            </a:r>
          </a:p>
          <a:p>
            <a:pPr lvl="2"/>
            <a:r>
              <a:rPr lang="en-US" sz="1200"/>
              <a:t>Another client appears for an incident to which DAT previously responded (was not present at the time of the response)</a:t>
            </a:r>
          </a:p>
          <a:p>
            <a:endParaRPr lang="en-US"/>
          </a:p>
        </p:txBody>
      </p:sp>
      <p:sp>
        <p:nvSpPr>
          <p:cNvPr id="4" name="Slide Number Placeholder 3">
            <a:extLst>
              <a:ext uri="{FF2B5EF4-FFF2-40B4-BE49-F238E27FC236}">
                <a16:creationId xmlns:a16="http://schemas.microsoft.com/office/drawing/2014/main" id="{51890F6C-925E-2811-DA1F-90A0003B24A9}"/>
              </a:ext>
            </a:extLst>
          </p:cNvPr>
          <p:cNvSpPr>
            <a:spLocks noGrp="1"/>
          </p:cNvSpPr>
          <p:nvPr>
            <p:ph type="sldNum" sz="quarter" idx="5"/>
          </p:nvPr>
        </p:nvSpPr>
        <p:spPr/>
        <p:txBody>
          <a:bodyPr/>
          <a:lstStyle/>
          <a:p>
            <a:fld id="{4EAAE646-EA7D-48E9-814A-BB733953184C}" type="slidenum">
              <a:rPr lang="en-US" altLang="en-US" smtClean="0"/>
              <a:pPr/>
              <a:t>47</a:t>
            </a:fld>
            <a:endParaRPr lang="en-US" altLang="en-US"/>
          </a:p>
        </p:txBody>
      </p:sp>
    </p:spTree>
    <p:extLst>
      <p:ext uri="{BB962C8B-B14F-4D97-AF65-F5344CB8AC3E}">
        <p14:creationId xmlns:p14="http://schemas.microsoft.com/office/powerpoint/2010/main" val="1190761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sz="1200"/>
              <a:t>CLICK</a:t>
            </a:r>
          </a:p>
          <a:p>
            <a:r>
              <a:rPr lang="en-US" sz="1200"/>
              <a:t>For an active event which has EMA confirmation the TOP priority is to trigger appropriate response and recruit a DAT Supervisor or Manager plus at least one additional DAT responder and dispatch them to the scene as quickly as possible.   </a:t>
            </a:r>
          </a:p>
          <a:p>
            <a:r>
              <a:rPr lang="en-US" sz="1200" u="sng"/>
              <a:t>The DAT Supervisor (or Manager) will be in charge of the response so, as a DDO, you should coordinate closely with them for all subsequent actions</a:t>
            </a:r>
            <a:r>
              <a:rPr lang="en-US" sz="1200"/>
              <a:t>.</a:t>
            </a:r>
          </a:p>
          <a:p>
            <a:r>
              <a:rPr lang="en-US" sz="1200"/>
              <a:t>CLICK</a:t>
            </a:r>
          </a:p>
          <a:p>
            <a:r>
              <a:rPr lang="en-US" sz="1200"/>
              <a:t>For an event which does not have EMA confirmation:</a:t>
            </a:r>
          </a:p>
          <a:p>
            <a:pPr lvl="1"/>
            <a:r>
              <a:rPr lang="en-US" sz="1200"/>
              <a:t>Additional information required to confirm the disaster and determine the appropriate response.  DDO may have to contact caller for more information and contact EMA to obtain confirmation</a:t>
            </a:r>
          </a:p>
          <a:p>
            <a:r>
              <a:rPr lang="en-US" sz="1200"/>
              <a:t>CLICK</a:t>
            </a:r>
          </a:p>
          <a:p>
            <a:r>
              <a:rPr lang="en-US" sz="1200"/>
              <a:t>For a Past event additional information may required to confirm the disaster, find out whether it was previously notified and determine the appropriate response.  Note that, if the disaster occurred some time in the past, an immediate DAT response may not be required; DAT does not respond to events which occurred more than 14 days prior to notification but it is still important to provide feedback to the caller and to provide referrals to other resources if appropriate.  </a:t>
            </a:r>
          </a:p>
          <a:p>
            <a:r>
              <a:rPr lang="en-US" sz="1200"/>
              <a:t>CLICK</a:t>
            </a:r>
          </a:p>
          <a:p>
            <a:r>
              <a:rPr lang="en-US" sz="1200"/>
              <a:t>Refer to Regional protocols for determining how to handle these situations</a:t>
            </a:r>
          </a:p>
          <a:p>
            <a:endParaRPr lang="en-US"/>
          </a:p>
        </p:txBody>
      </p:sp>
      <p:sp>
        <p:nvSpPr>
          <p:cNvPr id="4" name="Slide Number Placeholder 3">
            <a:extLst>
              <a:ext uri="{FF2B5EF4-FFF2-40B4-BE49-F238E27FC236}">
                <a16:creationId xmlns:a16="http://schemas.microsoft.com/office/drawing/2014/main" id="{0C975606-5343-F86D-F1EC-4F0B5628FEC0}"/>
              </a:ext>
            </a:extLst>
          </p:cNvPr>
          <p:cNvSpPr>
            <a:spLocks noGrp="1"/>
          </p:cNvSpPr>
          <p:nvPr>
            <p:ph type="sldNum" sz="quarter" idx="5"/>
          </p:nvPr>
        </p:nvSpPr>
        <p:spPr/>
        <p:txBody>
          <a:bodyPr/>
          <a:lstStyle/>
          <a:p>
            <a:fld id="{4EAAE646-EA7D-48E9-814A-BB733953184C}" type="slidenum">
              <a:rPr lang="en-US" altLang="en-US" smtClean="0"/>
              <a:pPr/>
              <a:t>48</a:t>
            </a:fld>
            <a:endParaRPr lang="en-US" altLang="en-US"/>
          </a:p>
        </p:txBody>
      </p:sp>
    </p:spTree>
    <p:extLst>
      <p:ext uri="{BB962C8B-B14F-4D97-AF65-F5344CB8AC3E}">
        <p14:creationId xmlns:p14="http://schemas.microsoft.com/office/powerpoint/2010/main" val="1426420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This flow chart gives an overview of the various steps of the Response. CLICK TO REVEAL THE NEXT SLIDE and say: “we will now examine these in more detail”.</a:t>
            </a:r>
          </a:p>
          <a:p>
            <a:endParaRPr lang="en-US"/>
          </a:p>
          <a:p>
            <a:r>
              <a:rPr lang="en-US">
                <a:highlight>
                  <a:srgbClr val="FFFF00"/>
                </a:highlight>
              </a:rPr>
              <a:t>INSTRUCTOR: Some customization of this slide may be necessary if your Regional processes differ.  Please ensure that any changes do follow the DAT Doctrine</a:t>
            </a:r>
          </a:p>
        </p:txBody>
      </p:sp>
      <p:sp>
        <p:nvSpPr>
          <p:cNvPr id="4" name="Slide Number Placeholder 3">
            <a:extLst>
              <a:ext uri="{FF2B5EF4-FFF2-40B4-BE49-F238E27FC236}">
                <a16:creationId xmlns:a16="http://schemas.microsoft.com/office/drawing/2014/main" id="{1C257D0A-3E71-1559-249E-3AA7065FC6B8}"/>
              </a:ext>
            </a:extLst>
          </p:cNvPr>
          <p:cNvSpPr>
            <a:spLocks noGrp="1"/>
          </p:cNvSpPr>
          <p:nvPr>
            <p:ph type="sldNum" sz="quarter" idx="5"/>
          </p:nvPr>
        </p:nvSpPr>
        <p:spPr/>
        <p:txBody>
          <a:bodyPr/>
          <a:lstStyle/>
          <a:p>
            <a:fld id="{4EAAE646-EA7D-48E9-814A-BB733953184C}" type="slidenum">
              <a:rPr lang="en-US" altLang="en-US" smtClean="0"/>
              <a:pPr/>
              <a:t>49</a:t>
            </a:fld>
            <a:endParaRPr lang="en-US" altLang="en-US"/>
          </a:p>
        </p:txBody>
      </p:sp>
    </p:spTree>
    <p:extLst>
      <p:ext uri="{BB962C8B-B14F-4D97-AF65-F5344CB8AC3E}">
        <p14:creationId xmlns:p14="http://schemas.microsoft.com/office/powerpoint/2010/main" val="14595390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8838" y="282575"/>
            <a:ext cx="1763712" cy="1322388"/>
          </a:xfrm>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E2C424-1ACC-787A-5319-273BAAFEF709}"/>
              </a:ext>
            </a:extLst>
          </p:cNvPr>
          <p:cNvSpPr>
            <a:spLocks noGrp="1"/>
          </p:cNvSpPr>
          <p:nvPr>
            <p:ph type="sldNum" sz="quarter" idx="5"/>
          </p:nvPr>
        </p:nvSpPr>
        <p:spPr/>
        <p:txBody>
          <a:bodyPr/>
          <a:lstStyle/>
          <a:p>
            <a:fld id="{4EAAE646-EA7D-48E9-814A-BB733953184C}" type="slidenum">
              <a:rPr lang="en-US" altLang="en-US" smtClean="0"/>
              <a:pPr/>
              <a:t>50</a:t>
            </a:fld>
            <a:endParaRPr lang="en-US" altLang="en-US"/>
          </a:p>
        </p:txBody>
      </p:sp>
    </p:spTree>
    <p:extLst>
      <p:ext uri="{BB962C8B-B14F-4D97-AF65-F5344CB8AC3E}">
        <p14:creationId xmlns:p14="http://schemas.microsoft.com/office/powerpoint/2010/main" val="2171505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As already mentioned, once you receive a notification of an event (SMS, Email, Voice Call) you must “accept” the assignment</a:t>
            </a:r>
          </a:p>
          <a:p>
            <a:endParaRPr lang="en-US"/>
          </a:p>
          <a:p>
            <a:r>
              <a:rPr lang="en-US"/>
              <a:t>Log into RC Respond to find the details and pertinent information for the event (how to do this is covered in the “RC Respond: Working as a Duty Officer” training course.</a:t>
            </a:r>
          </a:p>
          <a:p>
            <a:pPr marL="0" indent="0">
              <a:buNone/>
            </a:pPr>
            <a:endParaRPr lang="en-US" i="1"/>
          </a:p>
          <a:p>
            <a:pPr marL="0" indent="0">
              <a:buNone/>
            </a:pPr>
            <a:r>
              <a:rPr lang="en-US" i="1"/>
              <a:t>Types of Requests</a:t>
            </a:r>
          </a:p>
          <a:p>
            <a:pPr marL="857250" lvl="1" indent="-457200">
              <a:buAutoNum type="arabicPeriod"/>
            </a:pPr>
            <a:r>
              <a:rPr lang="en-US"/>
              <a:t>Agency will call in an active event</a:t>
            </a:r>
          </a:p>
          <a:p>
            <a:pPr marL="857250" lvl="1" indent="-457200">
              <a:buAutoNum type="arabicPeriod"/>
            </a:pPr>
            <a:r>
              <a:rPr lang="en-US"/>
              <a:t>A client may “cold call” asking for assistance</a:t>
            </a:r>
          </a:p>
          <a:p>
            <a:pPr marL="857250" lvl="1" indent="-457200">
              <a:buAutoNum type="arabicPeriod"/>
            </a:pPr>
            <a:r>
              <a:rPr lang="en-US"/>
              <a:t>Third party may call on behalf of the client</a:t>
            </a:r>
          </a:p>
          <a:p>
            <a:endParaRPr lang="en-US"/>
          </a:p>
        </p:txBody>
      </p:sp>
      <p:sp>
        <p:nvSpPr>
          <p:cNvPr id="4" name="Slide Number Placeholder 3">
            <a:extLst>
              <a:ext uri="{FF2B5EF4-FFF2-40B4-BE49-F238E27FC236}">
                <a16:creationId xmlns:a16="http://schemas.microsoft.com/office/drawing/2014/main" id="{D812173D-6D19-C6D9-E3B2-97748E166DB4}"/>
              </a:ext>
            </a:extLst>
          </p:cNvPr>
          <p:cNvSpPr>
            <a:spLocks noGrp="1"/>
          </p:cNvSpPr>
          <p:nvPr>
            <p:ph type="sldNum" sz="quarter" idx="5"/>
          </p:nvPr>
        </p:nvSpPr>
        <p:spPr/>
        <p:txBody>
          <a:bodyPr/>
          <a:lstStyle/>
          <a:p>
            <a:fld id="{4EAAE646-EA7D-48E9-814A-BB733953184C}" type="slidenum">
              <a:rPr lang="en-US" altLang="en-US" smtClean="0"/>
              <a:pPr/>
              <a:t>51</a:t>
            </a:fld>
            <a:endParaRPr lang="en-US" altLang="en-US"/>
          </a:p>
        </p:txBody>
      </p:sp>
    </p:spTree>
    <p:extLst>
      <p:ext uri="{BB962C8B-B14F-4D97-AF65-F5344CB8AC3E}">
        <p14:creationId xmlns:p14="http://schemas.microsoft.com/office/powerpoint/2010/main" val="3802437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17A09DC-D17D-482D-8B02-3F965B25A034}"/>
              </a:ext>
            </a:extLst>
          </p:cNvPr>
          <p:cNvSpPr>
            <a:spLocks noGrp="1" noRot="1" noChangeAspect="1" noChangeArrowheads="1" noTextEdit="1"/>
          </p:cNvSpPr>
          <p:nvPr>
            <p:ph type="sldImg"/>
          </p:nvPr>
        </p:nvSpPr>
        <p:spPr bwMode="auto">
          <a:xfrm>
            <a:off x="3306763" y="441325"/>
            <a:ext cx="2359025" cy="17700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502EB17-028F-4EF2-BF5B-BD99DD97B1BF}"/>
              </a:ext>
            </a:extLst>
          </p:cNvPr>
          <p:cNvSpPr>
            <a:spLocks noGrp="1" noChangeArrowheads="1"/>
          </p:cNvSpPr>
          <p:nvPr>
            <p:ph type="body" idx="1"/>
          </p:nvPr>
        </p:nvSpPr>
        <p:spPr bwMode="auto">
          <a:xfrm>
            <a:off x="371189" y="2374447"/>
            <a:ext cx="8227371" cy="41573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a:t>Deciding the response to an event is a key responsibility of the DAT Duty Officer who receives an Event notification</a:t>
            </a:r>
          </a:p>
        </p:txBody>
      </p:sp>
      <p:sp>
        <p:nvSpPr>
          <p:cNvPr id="64516" name="Slide Number Placeholder 3">
            <a:extLst>
              <a:ext uri="{FF2B5EF4-FFF2-40B4-BE49-F238E27FC236}">
                <a16:creationId xmlns:a16="http://schemas.microsoft.com/office/drawing/2014/main" id="{A993653C-7A74-48D9-B711-1F88EF779B5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323304" indent="-508962">
              <a:defRPr>
                <a:solidFill>
                  <a:schemeClr val="tx1"/>
                </a:solidFill>
                <a:latin typeface="Arial" panose="020B0604020202020204" pitchFamily="34" charset="0"/>
              </a:defRPr>
            </a:lvl2pPr>
            <a:lvl3pPr marL="2035852" indent="-407171">
              <a:defRPr>
                <a:solidFill>
                  <a:schemeClr val="tx1"/>
                </a:solidFill>
                <a:latin typeface="Arial" panose="020B0604020202020204" pitchFamily="34" charset="0"/>
              </a:defRPr>
            </a:lvl3pPr>
            <a:lvl4pPr marL="2850192" indent="-407171">
              <a:defRPr>
                <a:solidFill>
                  <a:schemeClr val="tx1"/>
                </a:solidFill>
                <a:latin typeface="Arial" panose="020B0604020202020204" pitchFamily="34" charset="0"/>
              </a:defRPr>
            </a:lvl4pPr>
            <a:lvl5pPr marL="3664534" indent="-407171">
              <a:defRPr>
                <a:solidFill>
                  <a:schemeClr val="tx1"/>
                </a:solidFill>
                <a:latin typeface="Arial" panose="020B0604020202020204" pitchFamily="34" charset="0"/>
              </a:defRPr>
            </a:lvl5pPr>
            <a:lvl6pPr marL="4478875" indent="-407171" eaLnBrk="0" fontAlgn="base" hangingPunct="0">
              <a:spcBef>
                <a:spcPct val="0"/>
              </a:spcBef>
              <a:spcAft>
                <a:spcPct val="0"/>
              </a:spcAft>
              <a:defRPr>
                <a:solidFill>
                  <a:schemeClr val="tx1"/>
                </a:solidFill>
                <a:latin typeface="Arial" panose="020B0604020202020204" pitchFamily="34" charset="0"/>
              </a:defRPr>
            </a:lvl6pPr>
            <a:lvl7pPr marL="5293215" indent="-407171" eaLnBrk="0" fontAlgn="base" hangingPunct="0">
              <a:spcBef>
                <a:spcPct val="0"/>
              </a:spcBef>
              <a:spcAft>
                <a:spcPct val="0"/>
              </a:spcAft>
              <a:defRPr>
                <a:solidFill>
                  <a:schemeClr val="tx1"/>
                </a:solidFill>
                <a:latin typeface="Arial" panose="020B0604020202020204" pitchFamily="34" charset="0"/>
              </a:defRPr>
            </a:lvl7pPr>
            <a:lvl8pPr marL="6107556" indent="-407171" eaLnBrk="0" fontAlgn="base" hangingPunct="0">
              <a:spcBef>
                <a:spcPct val="0"/>
              </a:spcBef>
              <a:spcAft>
                <a:spcPct val="0"/>
              </a:spcAft>
              <a:defRPr>
                <a:solidFill>
                  <a:schemeClr val="tx1"/>
                </a:solidFill>
                <a:latin typeface="Arial" panose="020B0604020202020204" pitchFamily="34" charset="0"/>
              </a:defRPr>
            </a:lvl8pPr>
            <a:lvl9pPr marL="6921896" indent="-407171" eaLnBrk="0" fontAlgn="base" hangingPunct="0">
              <a:spcBef>
                <a:spcPct val="0"/>
              </a:spcBef>
              <a:spcAft>
                <a:spcPct val="0"/>
              </a:spcAft>
              <a:defRPr>
                <a:solidFill>
                  <a:schemeClr val="tx1"/>
                </a:solidFill>
                <a:latin typeface="Arial" panose="020B0604020202020204" pitchFamily="34" charset="0"/>
              </a:defRPr>
            </a:lvl9pPr>
          </a:lstStyle>
          <a:p>
            <a:fld id="{C3A05E30-2C03-407C-B6F1-8E9A6C782765}" type="slidenum">
              <a:rPr lang="en-US" altLang="en-US" smtClean="0">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3658063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Once notified of an event, the DDO should quickly determine whether a DAT response is required and evaluate how large a response is appropriate.  </a:t>
            </a:r>
          </a:p>
          <a:p>
            <a:endParaRPr lang="en-US"/>
          </a:p>
          <a:p>
            <a:r>
              <a:rPr lang="en-US"/>
              <a:t>CLICK</a:t>
            </a:r>
          </a:p>
          <a:p>
            <a:r>
              <a:rPr lang="en-US"/>
              <a:t>You may need more information from the caller (agency or client) to make the decision </a:t>
            </a:r>
          </a:p>
          <a:p>
            <a:endParaRPr lang="en-US"/>
          </a:p>
          <a:p>
            <a:r>
              <a:rPr lang="en-US"/>
              <a:t>CLICK</a:t>
            </a:r>
          </a:p>
          <a:p>
            <a:r>
              <a:rPr lang="en-US"/>
              <a:t>You may need to consult regional leadership whether to respond especially for unusual events or requests which may fall outside normal scope of DAT responses</a:t>
            </a:r>
          </a:p>
          <a:p>
            <a:endParaRPr lang="en-US"/>
          </a:p>
          <a:p>
            <a:r>
              <a:rPr lang="en-US"/>
              <a:t>CLICK</a:t>
            </a:r>
          </a:p>
          <a:p>
            <a:r>
              <a:rPr lang="en-US"/>
              <a:t>You should evaluate if immediate notification or escalation to Regional Leadership is required due to the scope of the event if, for example, the incident exceeds DAT capacity to respond and provide service effectively or if certain event-triggers occur.  We will discuss response and escalation decisions and event-triggers in detail later.</a:t>
            </a:r>
          </a:p>
        </p:txBody>
      </p:sp>
      <p:sp>
        <p:nvSpPr>
          <p:cNvPr id="4" name="Slide Number Placeholder 3">
            <a:extLst>
              <a:ext uri="{FF2B5EF4-FFF2-40B4-BE49-F238E27FC236}">
                <a16:creationId xmlns:a16="http://schemas.microsoft.com/office/drawing/2014/main" id="{BE49843A-F195-C810-23F2-03852FAA8309}"/>
              </a:ext>
            </a:extLst>
          </p:cNvPr>
          <p:cNvSpPr>
            <a:spLocks noGrp="1"/>
          </p:cNvSpPr>
          <p:nvPr>
            <p:ph type="sldNum" sz="quarter" idx="5"/>
          </p:nvPr>
        </p:nvSpPr>
        <p:spPr/>
        <p:txBody>
          <a:bodyPr/>
          <a:lstStyle/>
          <a:p>
            <a:fld id="{4EAAE646-EA7D-48E9-814A-BB733953184C}" type="slidenum">
              <a:rPr lang="en-US" altLang="en-US" smtClean="0"/>
              <a:pPr/>
              <a:t>53</a:t>
            </a:fld>
            <a:endParaRPr lang="en-US" altLang="en-US"/>
          </a:p>
        </p:txBody>
      </p:sp>
    </p:spTree>
    <p:extLst>
      <p:ext uri="{BB962C8B-B14F-4D97-AF65-F5344CB8AC3E}">
        <p14:creationId xmlns:p14="http://schemas.microsoft.com/office/powerpoint/2010/main" val="379175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diagram illustrates the DAT Response cycle.  Planning and Readiness in steady state are the foundation of our ability to RESPOND when a disaster occurs.  </a:t>
            </a:r>
          </a:p>
          <a:p>
            <a:endParaRPr lang="en-US"/>
          </a:p>
          <a:p>
            <a:r>
              <a:rPr lang="en-US"/>
              <a:t>ADVANCE TO THE NEXT SLIDE</a:t>
            </a:r>
          </a:p>
        </p:txBody>
      </p:sp>
      <p:sp>
        <p:nvSpPr>
          <p:cNvPr id="5" name="Slide Image Placeholder 4">
            <a:extLst>
              <a:ext uri="{FF2B5EF4-FFF2-40B4-BE49-F238E27FC236}">
                <a16:creationId xmlns:a16="http://schemas.microsoft.com/office/drawing/2014/main" id="{BBF34EA9-4B24-CFDD-986F-48A3EA29AC3D}"/>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8848233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Making Decisions as a DAT Duty Officer</a:t>
            </a:r>
          </a:p>
          <a:p>
            <a:br>
              <a:rPr lang="en-US"/>
            </a:br>
            <a:r>
              <a:rPr lang="en-US"/>
              <a:t>CLICK</a:t>
            </a:r>
          </a:p>
          <a:p>
            <a:r>
              <a:rPr lang="en-US"/>
              <a:t>As mentioned, depending on the type of incident for which Red Cross has been contacted, the DDO may have authority to decide that no response is appropriate or that a DAT should be activated</a:t>
            </a:r>
          </a:p>
          <a:p>
            <a:r>
              <a:rPr lang="en-US"/>
              <a:t>CLICK</a:t>
            </a:r>
          </a:p>
          <a:p>
            <a:pPr lvl="1"/>
            <a:r>
              <a:rPr lang="en-US"/>
              <a:t>Or, you may have to escalate to Regional Leadership (</a:t>
            </a:r>
            <a:r>
              <a:rPr lang="en-US" err="1"/>
              <a:t>RLoC</a:t>
            </a:r>
            <a:r>
              <a:rPr lang="en-US"/>
              <a:t>) for guidance</a:t>
            </a:r>
          </a:p>
          <a:p>
            <a:pPr lvl="0"/>
            <a:r>
              <a:rPr lang="en-US"/>
              <a:t>CLICK</a:t>
            </a:r>
          </a:p>
          <a:p>
            <a:pPr lvl="1"/>
            <a:r>
              <a:rPr lang="en-US"/>
              <a:t>There is a Job Tool to help guide you in Decision Making</a:t>
            </a:r>
          </a:p>
          <a:p>
            <a:pPr lvl="1"/>
            <a:endParaRPr lang="en-US"/>
          </a:p>
          <a:p>
            <a:pPr lvl="0"/>
            <a:r>
              <a:rPr lang="en-US"/>
              <a:t>INSTRUCTOR:  Provide to the attendees a copy of the Job Tool “Disaster Action Team / Regional Response Operational Profile and Decision-Making Authority”</a:t>
            </a:r>
          </a:p>
          <a:p>
            <a:pPr lvl="0"/>
            <a:endParaRPr lang="en-US"/>
          </a:p>
          <a:p>
            <a:pPr lvl="0"/>
            <a:r>
              <a:rPr lang="en-US">
                <a:highlight>
                  <a:srgbClr val="FFFF00"/>
                </a:highlight>
              </a:rPr>
              <a:t>INSTRUCTOR: Make adaptations to the slide to highlight any Regional specifics</a:t>
            </a:r>
          </a:p>
          <a:p>
            <a:pPr lvl="0"/>
            <a:endParaRPr lang="en-US"/>
          </a:p>
          <a:p>
            <a:pPr lvl="0"/>
            <a:endParaRPr lang="en-US"/>
          </a:p>
        </p:txBody>
      </p:sp>
      <p:sp>
        <p:nvSpPr>
          <p:cNvPr id="4" name="Slide Number Placeholder 3">
            <a:extLst>
              <a:ext uri="{FF2B5EF4-FFF2-40B4-BE49-F238E27FC236}">
                <a16:creationId xmlns:a16="http://schemas.microsoft.com/office/drawing/2014/main" id="{7050E3A3-9670-C74E-D69B-2AFF7EBBBCBF}"/>
              </a:ext>
            </a:extLst>
          </p:cNvPr>
          <p:cNvSpPr>
            <a:spLocks noGrp="1"/>
          </p:cNvSpPr>
          <p:nvPr>
            <p:ph type="sldNum" sz="quarter" idx="5"/>
          </p:nvPr>
        </p:nvSpPr>
        <p:spPr/>
        <p:txBody>
          <a:bodyPr/>
          <a:lstStyle/>
          <a:p>
            <a:fld id="{4EAAE646-EA7D-48E9-814A-BB733953184C}" type="slidenum">
              <a:rPr lang="en-US" altLang="en-US" smtClean="0"/>
              <a:pPr/>
              <a:t>54</a:t>
            </a:fld>
            <a:endParaRPr lang="en-US" altLang="en-US"/>
          </a:p>
        </p:txBody>
      </p:sp>
    </p:spTree>
    <p:extLst>
      <p:ext uri="{BB962C8B-B14F-4D97-AF65-F5344CB8AC3E}">
        <p14:creationId xmlns:p14="http://schemas.microsoft.com/office/powerpoint/2010/main" val="2030505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dirty="0"/>
              <a:t>INSTRUCTOR: A copy of the “</a:t>
            </a:r>
            <a:r>
              <a:rPr lang="en-US" dirty="0">
                <a:effectLst/>
              </a:rPr>
              <a:t>Disaster Action Team / Regional Response Operational Profile and Decision-Making Authority” job tool should be provided to each participant</a:t>
            </a:r>
            <a:endParaRPr lang="en-US" dirty="0"/>
          </a:p>
          <a:p>
            <a:endParaRPr lang="en-US" dirty="0"/>
          </a:p>
          <a:p>
            <a:r>
              <a:rPr lang="en-US" dirty="0"/>
              <a:t>CLICK</a:t>
            </a:r>
          </a:p>
          <a:p>
            <a:r>
              <a:rPr lang="en-US" dirty="0"/>
              <a:t>For events in the MUST RESPOND categories, the DAT Duty Officer:</a:t>
            </a:r>
          </a:p>
          <a:p>
            <a:pPr marL="628650" lvl="1" indent="-171450">
              <a:buFont typeface="Arial" panose="020B0604020202020204" pitchFamily="34" charset="0"/>
              <a:buChar char="•"/>
            </a:pPr>
            <a:r>
              <a:rPr lang="en-US" dirty="0"/>
              <a:t>Determines if the Red Cross will respond immediately</a:t>
            </a:r>
          </a:p>
          <a:p>
            <a:pPr marL="628650" lvl="1" indent="-171450">
              <a:buFont typeface="Arial" panose="020B0604020202020204" pitchFamily="34" charset="0"/>
              <a:buChar char="•"/>
            </a:pPr>
            <a:r>
              <a:rPr lang="en-US" dirty="0"/>
              <a:t>Activates a Disaster Action Team</a:t>
            </a:r>
          </a:p>
          <a:p>
            <a:r>
              <a:rPr lang="en-US" dirty="0"/>
              <a:t>CLICK</a:t>
            </a:r>
          </a:p>
          <a:p>
            <a:r>
              <a:rPr lang="en-US" dirty="0"/>
              <a:t>For other regional events, the Regional Leadership On Call is responsible for determining if and when Red Cross will respond</a:t>
            </a:r>
          </a:p>
          <a:p>
            <a:r>
              <a:rPr lang="en-US" dirty="0"/>
              <a:t>CLICK</a:t>
            </a:r>
          </a:p>
          <a:p>
            <a:r>
              <a:rPr lang="en-US" dirty="0"/>
              <a:t>Local disaster-caused events are generally authorized for Immediate (Financial) Assistance</a:t>
            </a:r>
          </a:p>
          <a:p>
            <a:endParaRPr lang="en-US" dirty="0"/>
          </a:p>
          <a:p>
            <a:endParaRPr lang="en-US" dirty="0"/>
          </a:p>
        </p:txBody>
      </p:sp>
      <p:sp>
        <p:nvSpPr>
          <p:cNvPr id="4" name="Slide Number Placeholder 3">
            <a:extLst>
              <a:ext uri="{FF2B5EF4-FFF2-40B4-BE49-F238E27FC236}">
                <a16:creationId xmlns:a16="http://schemas.microsoft.com/office/drawing/2014/main" id="{20DCC045-5BB6-10C3-20E3-036D57990403}"/>
              </a:ext>
            </a:extLst>
          </p:cNvPr>
          <p:cNvSpPr>
            <a:spLocks noGrp="1"/>
          </p:cNvSpPr>
          <p:nvPr>
            <p:ph type="sldNum" sz="quarter" idx="5"/>
          </p:nvPr>
        </p:nvSpPr>
        <p:spPr/>
        <p:txBody>
          <a:bodyPr/>
          <a:lstStyle/>
          <a:p>
            <a:fld id="{4EAAE646-EA7D-48E9-814A-BB733953184C}" type="slidenum">
              <a:rPr lang="en-US" altLang="en-US" smtClean="0"/>
              <a:pPr/>
              <a:t>55</a:t>
            </a:fld>
            <a:endParaRPr lang="en-US" altLang="en-US"/>
          </a:p>
        </p:txBody>
      </p:sp>
    </p:spTree>
    <p:extLst>
      <p:ext uri="{BB962C8B-B14F-4D97-AF65-F5344CB8AC3E}">
        <p14:creationId xmlns:p14="http://schemas.microsoft.com/office/powerpoint/2010/main" val="504277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CLICK</a:t>
            </a:r>
          </a:p>
          <a:p>
            <a:r>
              <a:rPr lang="en-US"/>
              <a:t>There are many other events where Immediate Assistance is not authorized unless the event can be linked to disaster. </a:t>
            </a:r>
          </a:p>
          <a:p>
            <a:r>
              <a:rPr lang="en-US"/>
              <a:t>Other services may still be offered such as Referrals and problem-solving (Resource and Referral Case), to help clients develop the first steps in their recovery</a:t>
            </a:r>
          </a:p>
          <a:p>
            <a:r>
              <a:rPr lang="en-US"/>
              <a:t>CLICK</a:t>
            </a:r>
          </a:p>
          <a:p>
            <a:r>
              <a:rPr lang="en-US"/>
              <a:t>REMEMBER that Red Cross responses must be consistent with the Fundamental Principles of the Global Red Cross Network, </a:t>
            </a:r>
            <a:r>
              <a:rPr lang="en-US" u="sng"/>
              <a:t>particularly those of impartiality, neutrality and independence</a:t>
            </a:r>
          </a:p>
          <a:p>
            <a:r>
              <a:rPr lang="en-US" u="none"/>
              <a:t>CLICK</a:t>
            </a:r>
          </a:p>
          <a:p>
            <a:r>
              <a:rPr lang="en-US"/>
              <a:t>Here are examples of of events which may not warrant a response but for for which Resource and Referrals might be appropriate</a:t>
            </a:r>
          </a:p>
          <a:p>
            <a:endParaRPr lang="en-US"/>
          </a:p>
          <a:p>
            <a:r>
              <a:rPr lang="en-US"/>
              <a:t>INSTRUCTOR: Please read the items in the table and illustrate based on your experience</a:t>
            </a:r>
          </a:p>
          <a:p>
            <a:endParaRPr lang="en-US"/>
          </a:p>
          <a:p>
            <a:r>
              <a:rPr lang="en-US"/>
              <a:t>CLICK</a:t>
            </a:r>
          </a:p>
          <a:p>
            <a:r>
              <a:rPr lang="en-US"/>
              <a:t>If you are in doubt or unsure do not hesitate to escalate to the Regional Leadership on Call for guidance</a:t>
            </a:r>
          </a:p>
        </p:txBody>
      </p:sp>
      <p:sp>
        <p:nvSpPr>
          <p:cNvPr id="4" name="Slide Number Placeholder 3">
            <a:extLst>
              <a:ext uri="{FF2B5EF4-FFF2-40B4-BE49-F238E27FC236}">
                <a16:creationId xmlns:a16="http://schemas.microsoft.com/office/drawing/2014/main" id="{06539A0B-982F-27C9-D0D0-D4841A2E6952}"/>
              </a:ext>
            </a:extLst>
          </p:cNvPr>
          <p:cNvSpPr>
            <a:spLocks noGrp="1"/>
          </p:cNvSpPr>
          <p:nvPr>
            <p:ph type="sldNum" sz="quarter" idx="5"/>
          </p:nvPr>
        </p:nvSpPr>
        <p:spPr/>
        <p:txBody>
          <a:bodyPr/>
          <a:lstStyle/>
          <a:p>
            <a:fld id="{4EAAE646-EA7D-48E9-814A-BB733953184C}" type="slidenum">
              <a:rPr lang="en-US" altLang="en-US" smtClean="0"/>
              <a:pPr/>
              <a:t>56</a:t>
            </a:fld>
            <a:endParaRPr lang="en-US" altLang="en-US"/>
          </a:p>
        </p:txBody>
      </p:sp>
    </p:spTree>
    <p:extLst>
      <p:ext uri="{BB962C8B-B14F-4D97-AF65-F5344CB8AC3E}">
        <p14:creationId xmlns:p14="http://schemas.microsoft.com/office/powerpoint/2010/main" val="38068006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Maintaining good relationships with our Agency partners is essential so if it is decided not to respond to an Agency request, you should call them and explain</a:t>
            </a:r>
          </a:p>
          <a:p>
            <a:endParaRPr lang="en-US"/>
          </a:p>
          <a:p>
            <a:r>
              <a:rPr lang="en-US"/>
              <a:t>CLICK</a:t>
            </a:r>
          </a:p>
          <a:p>
            <a:r>
              <a:rPr lang="en-US"/>
              <a:t>Treating any caller with respect and courtesy is also essential so individuals who contact Red Cross should also be called back and given an explanation for the Red Cross not responding and, if at all possible, should be given alternative referrals.</a:t>
            </a:r>
          </a:p>
          <a:p>
            <a:r>
              <a:rPr lang="en-US" b="1" u="sng">
                <a:highlight>
                  <a:srgbClr val="FFFF00"/>
                </a:highlight>
              </a:rPr>
              <a:t>You should familiarize yourself with local resources which might be appropriate such as calling 211 or going to “</a:t>
            </a:r>
            <a:r>
              <a:rPr lang="en-US" b="1" u="sng" err="1">
                <a:highlight>
                  <a:srgbClr val="FFFF00"/>
                </a:highlight>
              </a:rPr>
              <a:t>resources.redcross.org</a:t>
            </a:r>
            <a:endParaRPr lang="en-US" b="1" u="sng">
              <a:highlight>
                <a:srgbClr val="FFFF00"/>
              </a:highlight>
            </a:endParaRPr>
          </a:p>
        </p:txBody>
      </p:sp>
      <p:sp>
        <p:nvSpPr>
          <p:cNvPr id="4" name="Slide Number Placeholder 3">
            <a:extLst>
              <a:ext uri="{FF2B5EF4-FFF2-40B4-BE49-F238E27FC236}">
                <a16:creationId xmlns:a16="http://schemas.microsoft.com/office/drawing/2014/main" id="{A8A05D88-3203-6B04-F0B0-1D3846AC3F12}"/>
              </a:ext>
            </a:extLst>
          </p:cNvPr>
          <p:cNvSpPr>
            <a:spLocks noGrp="1"/>
          </p:cNvSpPr>
          <p:nvPr>
            <p:ph type="sldNum" sz="quarter" idx="5"/>
          </p:nvPr>
        </p:nvSpPr>
        <p:spPr/>
        <p:txBody>
          <a:bodyPr/>
          <a:lstStyle/>
          <a:p>
            <a:fld id="{4EAAE646-EA7D-48E9-814A-BB733953184C}" type="slidenum">
              <a:rPr lang="en-US" altLang="en-US" smtClean="0"/>
              <a:pPr/>
              <a:t>57</a:t>
            </a:fld>
            <a:endParaRPr lang="en-US" altLang="en-US"/>
          </a:p>
        </p:txBody>
      </p:sp>
    </p:spTree>
    <p:extLst>
      <p:ext uri="{BB962C8B-B14F-4D97-AF65-F5344CB8AC3E}">
        <p14:creationId xmlns:p14="http://schemas.microsoft.com/office/powerpoint/2010/main" val="1282545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INSTRUCTOR: </a:t>
            </a:r>
            <a:r>
              <a:rPr lang="en-US" b="1" u="sng"/>
              <a:t>READ NOTES IN FULL TO SUPPLEMENT INFORMATION ON SLIDE</a:t>
            </a:r>
          </a:p>
          <a:p>
            <a:endParaRPr lang="en-US"/>
          </a:p>
          <a:p>
            <a:r>
              <a:rPr lang="en-US"/>
              <a:t>WHEN THERE  IS INSUFFICIENT INFORMATION?</a:t>
            </a:r>
          </a:p>
          <a:p>
            <a:r>
              <a:rPr lang="en-US"/>
              <a:t>CLICK</a:t>
            </a:r>
          </a:p>
          <a:p>
            <a:r>
              <a:rPr lang="en-US"/>
              <a:t>If a client or someone on behalf of the client called:</a:t>
            </a:r>
          </a:p>
          <a:p>
            <a:pPr marL="628650" lvl="1" indent="-171450">
              <a:buFont typeface="Arial" panose="020B0604020202020204" pitchFamily="34" charset="0"/>
              <a:buChar char="•"/>
            </a:pPr>
            <a:r>
              <a:rPr lang="en-US"/>
              <a:t>Contact client/caller if necessary to gather more information and assess if the event and client may be eligible for assistance </a:t>
            </a:r>
          </a:p>
          <a:p>
            <a:pPr marL="1085850" lvl="2" indent="-171450">
              <a:buFont typeface="Arial" panose="020B0604020202020204" pitchFamily="34" charset="0"/>
              <a:buChar char="•"/>
            </a:pPr>
            <a:r>
              <a:rPr lang="en-US"/>
              <a:t>Note: for events which occurred &gt; 14 days ago: no response unless authorized by Regional Disaster Officer Exception</a:t>
            </a:r>
          </a:p>
          <a:p>
            <a:r>
              <a:rPr lang="en-US"/>
              <a:t>CLICK:</a:t>
            </a:r>
          </a:p>
          <a:p>
            <a:pPr marL="628650" lvl="1" indent="-171450">
              <a:buFont typeface="Arial" panose="020B0604020202020204" pitchFamily="34" charset="0"/>
              <a:buChar char="•"/>
            </a:pPr>
            <a:r>
              <a:rPr lang="en-US"/>
              <a:t>If caller reports a fire, you can call the local Fire Department non-emergency dispatch line to verify that event occurred and gather any additional details they can provide</a:t>
            </a:r>
          </a:p>
          <a:p>
            <a:r>
              <a:rPr lang="en-US"/>
              <a:t>CLICK:</a:t>
            </a:r>
          </a:p>
          <a:p>
            <a:r>
              <a:rPr lang="en-US"/>
              <a:t>Determine whether a Red Cross response is appropriate and if so:</a:t>
            </a:r>
          </a:p>
          <a:p>
            <a:pPr marL="628650" lvl="1" indent="-171450">
              <a:buFont typeface="Arial" panose="020B0604020202020204" pitchFamily="34" charset="0"/>
              <a:buChar char="•"/>
            </a:pPr>
            <a:r>
              <a:rPr lang="en-US"/>
              <a:t>Ask client if they have any form of ID and proof of residency at the affected address</a:t>
            </a:r>
          </a:p>
          <a:p>
            <a:pPr marL="628650" lvl="1" indent="-171450">
              <a:buFont typeface="Arial" panose="020B0604020202020204" pitchFamily="34" charset="0"/>
              <a:buChar char="•"/>
            </a:pPr>
            <a:r>
              <a:rPr lang="en-US"/>
              <a:t>Set realistic expectations with client (i.e., responders will assess eligibility when on scene, ETA for responders, etc.)</a:t>
            </a:r>
          </a:p>
          <a:p>
            <a:pPr marL="628650" lvl="1" indent="-171450">
              <a:buFont typeface="Arial" panose="020B0604020202020204" pitchFamily="34" charset="0"/>
              <a:buChar char="•"/>
            </a:pPr>
            <a:r>
              <a:rPr lang="en-US"/>
              <a:t>Activate the Response as for an Agency call if the Client is waiting at the incident scene OR arrange a time and safe place for DAT to meet the client (you may need to recruit a DAT Supervisor and consult them to arrange such a meeting)</a:t>
            </a:r>
          </a:p>
          <a:p>
            <a:endParaRPr lang="en-US"/>
          </a:p>
          <a:p>
            <a:endParaRPr lang="en-US"/>
          </a:p>
        </p:txBody>
      </p:sp>
      <p:sp>
        <p:nvSpPr>
          <p:cNvPr id="4" name="Slide Number Placeholder 3">
            <a:extLst>
              <a:ext uri="{FF2B5EF4-FFF2-40B4-BE49-F238E27FC236}">
                <a16:creationId xmlns:a16="http://schemas.microsoft.com/office/drawing/2014/main" id="{BF31BAE9-7C6A-8B48-61FA-FA9F1A1C88F6}"/>
              </a:ext>
            </a:extLst>
          </p:cNvPr>
          <p:cNvSpPr>
            <a:spLocks noGrp="1"/>
          </p:cNvSpPr>
          <p:nvPr>
            <p:ph type="sldNum" sz="quarter" idx="5"/>
          </p:nvPr>
        </p:nvSpPr>
        <p:spPr/>
        <p:txBody>
          <a:bodyPr/>
          <a:lstStyle/>
          <a:p>
            <a:fld id="{4EAAE646-EA7D-48E9-814A-BB733953184C}" type="slidenum">
              <a:rPr lang="en-US" altLang="en-US" smtClean="0"/>
              <a:pPr/>
              <a:t>58</a:t>
            </a:fld>
            <a:endParaRPr lang="en-US" altLang="en-US"/>
          </a:p>
        </p:txBody>
      </p:sp>
    </p:spTree>
    <p:extLst>
      <p:ext uri="{BB962C8B-B14F-4D97-AF65-F5344CB8AC3E}">
        <p14:creationId xmlns:p14="http://schemas.microsoft.com/office/powerpoint/2010/main" val="9133400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17A09DC-D17D-482D-8B02-3F965B25A034}"/>
              </a:ext>
            </a:extLst>
          </p:cNvPr>
          <p:cNvSpPr>
            <a:spLocks noGrp="1" noRot="1" noChangeAspect="1" noChangeArrowheads="1" noTextEdit="1"/>
          </p:cNvSpPr>
          <p:nvPr>
            <p:ph type="sldImg"/>
          </p:nvPr>
        </p:nvSpPr>
        <p:spPr bwMode="auto">
          <a:xfrm>
            <a:off x="3306763" y="441325"/>
            <a:ext cx="2359025" cy="17700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502EB17-028F-4EF2-BF5B-BD99DD97B1BF}"/>
              </a:ext>
            </a:extLst>
          </p:cNvPr>
          <p:cNvSpPr>
            <a:spLocks noGrp="1" noChangeArrowheads="1"/>
          </p:cNvSpPr>
          <p:nvPr>
            <p:ph type="body" idx="1"/>
          </p:nvPr>
        </p:nvSpPr>
        <p:spPr bwMode="auto">
          <a:xfrm>
            <a:off x="371189" y="2374447"/>
            <a:ext cx="8227371" cy="41573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a:p>
        </p:txBody>
      </p:sp>
      <p:sp>
        <p:nvSpPr>
          <p:cNvPr id="64516" name="Slide Number Placeholder 3">
            <a:extLst>
              <a:ext uri="{FF2B5EF4-FFF2-40B4-BE49-F238E27FC236}">
                <a16:creationId xmlns:a16="http://schemas.microsoft.com/office/drawing/2014/main" id="{A993653C-7A74-48D9-B711-1F88EF779B5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323304" indent="-508962">
              <a:defRPr>
                <a:solidFill>
                  <a:schemeClr val="tx1"/>
                </a:solidFill>
                <a:latin typeface="Arial" panose="020B0604020202020204" pitchFamily="34" charset="0"/>
              </a:defRPr>
            </a:lvl2pPr>
            <a:lvl3pPr marL="2035852" indent="-407171">
              <a:defRPr>
                <a:solidFill>
                  <a:schemeClr val="tx1"/>
                </a:solidFill>
                <a:latin typeface="Arial" panose="020B0604020202020204" pitchFamily="34" charset="0"/>
              </a:defRPr>
            </a:lvl3pPr>
            <a:lvl4pPr marL="2850192" indent="-407171">
              <a:defRPr>
                <a:solidFill>
                  <a:schemeClr val="tx1"/>
                </a:solidFill>
                <a:latin typeface="Arial" panose="020B0604020202020204" pitchFamily="34" charset="0"/>
              </a:defRPr>
            </a:lvl4pPr>
            <a:lvl5pPr marL="3664534" indent="-407171">
              <a:defRPr>
                <a:solidFill>
                  <a:schemeClr val="tx1"/>
                </a:solidFill>
                <a:latin typeface="Arial" panose="020B0604020202020204" pitchFamily="34" charset="0"/>
              </a:defRPr>
            </a:lvl5pPr>
            <a:lvl6pPr marL="4478875" indent="-407171" eaLnBrk="0" fontAlgn="base" hangingPunct="0">
              <a:spcBef>
                <a:spcPct val="0"/>
              </a:spcBef>
              <a:spcAft>
                <a:spcPct val="0"/>
              </a:spcAft>
              <a:defRPr>
                <a:solidFill>
                  <a:schemeClr val="tx1"/>
                </a:solidFill>
                <a:latin typeface="Arial" panose="020B0604020202020204" pitchFamily="34" charset="0"/>
              </a:defRPr>
            </a:lvl6pPr>
            <a:lvl7pPr marL="5293215" indent="-407171" eaLnBrk="0" fontAlgn="base" hangingPunct="0">
              <a:spcBef>
                <a:spcPct val="0"/>
              </a:spcBef>
              <a:spcAft>
                <a:spcPct val="0"/>
              </a:spcAft>
              <a:defRPr>
                <a:solidFill>
                  <a:schemeClr val="tx1"/>
                </a:solidFill>
                <a:latin typeface="Arial" panose="020B0604020202020204" pitchFamily="34" charset="0"/>
              </a:defRPr>
            </a:lvl7pPr>
            <a:lvl8pPr marL="6107556" indent="-407171" eaLnBrk="0" fontAlgn="base" hangingPunct="0">
              <a:spcBef>
                <a:spcPct val="0"/>
              </a:spcBef>
              <a:spcAft>
                <a:spcPct val="0"/>
              </a:spcAft>
              <a:defRPr>
                <a:solidFill>
                  <a:schemeClr val="tx1"/>
                </a:solidFill>
                <a:latin typeface="Arial" panose="020B0604020202020204" pitchFamily="34" charset="0"/>
              </a:defRPr>
            </a:lvl8pPr>
            <a:lvl9pPr marL="6921896" indent="-407171" eaLnBrk="0" fontAlgn="base" hangingPunct="0">
              <a:spcBef>
                <a:spcPct val="0"/>
              </a:spcBef>
              <a:spcAft>
                <a:spcPct val="0"/>
              </a:spcAft>
              <a:defRPr>
                <a:solidFill>
                  <a:schemeClr val="tx1"/>
                </a:solidFill>
                <a:latin typeface="Arial" panose="020B0604020202020204" pitchFamily="34" charset="0"/>
              </a:defRPr>
            </a:lvl9pPr>
          </a:lstStyle>
          <a:p>
            <a:fld id="{C3A05E30-2C03-407C-B6F1-8E9A6C782765}" type="slidenum">
              <a:rPr lang="en-US" altLang="en-US" smtClean="0">
                <a:latin typeface="Calibri" panose="020F0502020204030204" pitchFamily="34" charset="0"/>
              </a:rPr>
              <a:pPr/>
              <a:t>59</a:t>
            </a:fld>
            <a:endParaRPr lang="en-US" altLang="en-US">
              <a:latin typeface="Calibri" panose="020F0502020204030204" pitchFamily="34" charset="0"/>
            </a:endParaRPr>
          </a:p>
        </p:txBody>
      </p:sp>
    </p:spTree>
    <p:extLst>
      <p:ext uri="{BB962C8B-B14F-4D97-AF65-F5344CB8AC3E}">
        <p14:creationId xmlns:p14="http://schemas.microsoft.com/office/powerpoint/2010/main" val="27231803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INSTRUCTOR: READ NOTES IN FULL TO SUPPLEMENT INFORMATION ON SLIDE</a:t>
            </a:r>
          </a:p>
          <a:p>
            <a:r>
              <a:rPr lang="en-US"/>
              <a:t>CLICK</a:t>
            </a:r>
          </a:p>
          <a:p>
            <a:r>
              <a:rPr lang="en-US"/>
              <a:t>For a response, use the “DAT Activation” function in RC Respond to identify all scheduled responders</a:t>
            </a:r>
          </a:p>
          <a:p>
            <a:r>
              <a:rPr lang="en-US"/>
              <a:t>CLICK</a:t>
            </a:r>
          </a:p>
          <a:p>
            <a:r>
              <a:rPr lang="en-US"/>
              <a:t>Identify the on-scene lead for the response (either DAT SV or DAT MN)</a:t>
            </a:r>
          </a:p>
          <a:p>
            <a:pPr marL="171450" indent="-171450">
              <a:buFont typeface="Arial" panose="020B0604020202020204" pitchFamily="34" charset="0"/>
              <a:buChar char="•"/>
            </a:pPr>
            <a:r>
              <a:rPr lang="en-US"/>
              <a:t>Exceptionally the lead may be virtual but there must be two qualified responders on-scene</a:t>
            </a:r>
          </a:p>
          <a:p>
            <a:r>
              <a:rPr lang="en-US"/>
              <a:t>CLICK</a:t>
            </a:r>
          </a:p>
          <a:p>
            <a:r>
              <a:rPr lang="en-US"/>
              <a:t>Contact the requesting agency with an ETA for the Red Cross DAT to be on-scene</a:t>
            </a:r>
          </a:p>
          <a:p>
            <a:pPr marL="171450" indent="-171450">
              <a:buFont typeface="Arial" panose="020B0604020202020204" pitchFamily="34" charset="0"/>
              <a:buChar char="•"/>
            </a:pPr>
            <a:r>
              <a:rPr lang="en-US"/>
              <a:t>Ask agency if more details are available</a:t>
            </a:r>
          </a:p>
          <a:p>
            <a:pPr marL="171450" indent="-171450">
              <a:buFont typeface="Arial" panose="020B0604020202020204" pitchFamily="34" charset="0"/>
              <a:buChar char="•"/>
            </a:pPr>
            <a:r>
              <a:rPr lang="en-US"/>
              <a:t>Communicate additional information to DAT SV</a:t>
            </a:r>
          </a:p>
          <a:p>
            <a:r>
              <a:rPr lang="en-US"/>
              <a:t>CLICK</a:t>
            </a:r>
          </a:p>
          <a:p>
            <a:r>
              <a:rPr lang="en-US"/>
              <a:t>If RC Respond does not indicate that a second DAT responder has accepted the assignment, </a:t>
            </a:r>
            <a:r>
              <a:rPr lang="en-US" b="1" u="sng"/>
              <a:t>ensure that one additional responder is dispatched (safety issue!!)</a:t>
            </a:r>
          </a:p>
          <a:p>
            <a:pPr marL="171450" indent="-171450">
              <a:buFont typeface="Arial" panose="020B0604020202020204" pitchFamily="34" charset="0"/>
              <a:buChar char="•"/>
            </a:pPr>
            <a:r>
              <a:rPr lang="en-US">
                <a:highlight>
                  <a:srgbClr val="FFFF00"/>
                </a:highlight>
              </a:rPr>
              <a:t>Follow Regional guidance on how to find additional responders</a:t>
            </a:r>
          </a:p>
          <a:p>
            <a:r>
              <a:rPr lang="en-US" b="1" u="sng"/>
              <a:t>INSTRUCTOR: PLEASE ADD THE FOLLOWING:</a:t>
            </a:r>
          </a:p>
          <a:p>
            <a:r>
              <a:rPr lang="en-US"/>
              <a:t>You can use the “Observer” position in RC Respond to assign other Red Crossers to the response even if they are not rostered in RC Respond.  There is a search function which will allow you to assign anyone who has a Volunteer Connection account and has a Disaster Cycle Services position.  This will allow you to assign a second, non-DAT Red Crosser as a responder for SAFETY.  You may also use this position to assign someone to go as an observer (such as an in-training DAT responder)</a:t>
            </a:r>
          </a:p>
          <a:p>
            <a:pPr marL="0" indent="0">
              <a:buNone/>
            </a:pPr>
            <a:r>
              <a:rPr lang="en-US" b="1"/>
              <a:t>NOTE THAT, FOR SAFETY REASONS, </a:t>
            </a:r>
            <a:r>
              <a:rPr lang="en-US" b="1" u="sng"/>
              <a:t>EVERYONE</a:t>
            </a:r>
            <a:r>
              <a:rPr lang="en-US" b="1"/>
              <a:t> WHO IS SENT TO A DAT SCENE MUST BE ASSIGNED AND TRACKED IN RC RESPOND.</a:t>
            </a:r>
          </a:p>
          <a:p>
            <a:endParaRPr lang="en-US"/>
          </a:p>
          <a:p>
            <a:endParaRPr lang="en-US"/>
          </a:p>
        </p:txBody>
      </p:sp>
      <p:sp>
        <p:nvSpPr>
          <p:cNvPr id="4" name="Slide Number Placeholder 3">
            <a:extLst>
              <a:ext uri="{FF2B5EF4-FFF2-40B4-BE49-F238E27FC236}">
                <a16:creationId xmlns:a16="http://schemas.microsoft.com/office/drawing/2014/main" id="{0C43D3F4-668A-F166-814F-13CCD503BBEF}"/>
              </a:ext>
            </a:extLst>
          </p:cNvPr>
          <p:cNvSpPr>
            <a:spLocks noGrp="1"/>
          </p:cNvSpPr>
          <p:nvPr>
            <p:ph type="sldNum" sz="quarter" idx="5"/>
          </p:nvPr>
        </p:nvSpPr>
        <p:spPr/>
        <p:txBody>
          <a:bodyPr/>
          <a:lstStyle/>
          <a:p>
            <a:fld id="{4EAAE646-EA7D-48E9-814A-BB733953184C}" type="slidenum">
              <a:rPr lang="en-US" altLang="en-US" smtClean="0"/>
              <a:pPr/>
              <a:t>60</a:t>
            </a:fld>
            <a:endParaRPr lang="en-US" altLang="en-US"/>
          </a:p>
        </p:txBody>
      </p:sp>
    </p:spTree>
    <p:extLst>
      <p:ext uri="{BB962C8B-B14F-4D97-AF65-F5344CB8AC3E}">
        <p14:creationId xmlns:p14="http://schemas.microsoft.com/office/powerpoint/2010/main" val="3968330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17A09DC-D17D-482D-8B02-3F965B25A034}"/>
              </a:ext>
            </a:extLst>
          </p:cNvPr>
          <p:cNvSpPr>
            <a:spLocks noGrp="1" noRot="1" noChangeAspect="1" noChangeArrowheads="1" noTextEdit="1"/>
          </p:cNvSpPr>
          <p:nvPr>
            <p:ph type="sldImg"/>
          </p:nvPr>
        </p:nvSpPr>
        <p:spPr bwMode="auto">
          <a:xfrm>
            <a:off x="3306763" y="441325"/>
            <a:ext cx="2359025" cy="17700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502EB17-028F-4EF2-BF5B-BD99DD97B1BF}"/>
              </a:ext>
            </a:extLst>
          </p:cNvPr>
          <p:cNvSpPr>
            <a:spLocks noGrp="1" noChangeArrowheads="1"/>
          </p:cNvSpPr>
          <p:nvPr>
            <p:ph type="body" idx="1"/>
          </p:nvPr>
        </p:nvSpPr>
        <p:spPr bwMode="auto">
          <a:xfrm>
            <a:off x="371189" y="2374447"/>
            <a:ext cx="8227371" cy="41573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a:p>
        </p:txBody>
      </p:sp>
      <p:sp>
        <p:nvSpPr>
          <p:cNvPr id="64516" name="Slide Number Placeholder 3">
            <a:extLst>
              <a:ext uri="{FF2B5EF4-FFF2-40B4-BE49-F238E27FC236}">
                <a16:creationId xmlns:a16="http://schemas.microsoft.com/office/drawing/2014/main" id="{A993653C-7A74-48D9-B711-1F88EF779B5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323304" indent="-508962">
              <a:defRPr>
                <a:solidFill>
                  <a:schemeClr val="tx1"/>
                </a:solidFill>
                <a:latin typeface="Arial" panose="020B0604020202020204" pitchFamily="34" charset="0"/>
              </a:defRPr>
            </a:lvl2pPr>
            <a:lvl3pPr marL="2035852" indent="-407171">
              <a:defRPr>
                <a:solidFill>
                  <a:schemeClr val="tx1"/>
                </a:solidFill>
                <a:latin typeface="Arial" panose="020B0604020202020204" pitchFamily="34" charset="0"/>
              </a:defRPr>
            </a:lvl3pPr>
            <a:lvl4pPr marL="2850192" indent="-407171">
              <a:defRPr>
                <a:solidFill>
                  <a:schemeClr val="tx1"/>
                </a:solidFill>
                <a:latin typeface="Arial" panose="020B0604020202020204" pitchFamily="34" charset="0"/>
              </a:defRPr>
            </a:lvl4pPr>
            <a:lvl5pPr marL="3664534" indent="-407171">
              <a:defRPr>
                <a:solidFill>
                  <a:schemeClr val="tx1"/>
                </a:solidFill>
                <a:latin typeface="Arial" panose="020B0604020202020204" pitchFamily="34" charset="0"/>
              </a:defRPr>
            </a:lvl5pPr>
            <a:lvl6pPr marL="4478875" indent="-407171" eaLnBrk="0" fontAlgn="base" hangingPunct="0">
              <a:spcBef>
                <a:spcPct val="0"/>
              </a:spcBef>
              <a:spcAft>
                <a:spcPct val="0"/>
              </a:spcAft>
              <a:defRPr>
                <a:solidFill>
                  <a:schemeClr val="tx1"/>
                </a:solidFill>
                <a:latin typeface="Arial" panose="020B0604020202020204" pitchFamily="34" charset="0"/>
              </a:defRPr>
            </a:lvl6pPr>
            <a:lvl7pPr marL="5293215" indent="-407171" eaLnBrk="0" fontAlgn="base" hangingPunct="0">
              <a:spcBef>
                <a:spcPct val="0"/>
              </a:spcBef>
              <a:spcAft>
                <a:spcPct val="0"/>
              </a:spcAft>
              <a:defRPr>
                <a:solidFill>
                  <a:schemeClr val="tx1"/>
                </a:solidFill>
                <a:latin typeface="Arial" panose="020B0604020202020204" pitchFamily="34" charset="0"/>
              </a:defRPr>
            </a:lvl7pPr>
            <a:lvl8pPr marL="6107556" indent="-407171" eaLnBrk="0" fontAlgn="base" hangingPunct="0">
              <a:spcBef>
                <a:spcPct val="0"/>
              </a:spcBef>
              <a:spcAft>
                <a:spcPct val="0"/>
              </a:spcAft>
              <a:defRPr>
                <a:solidFill>
                  <a:schemeClr val="tx1"/>
                </a:solidFill>
                <a:latin typeface="Arial" panose="020B0604020202020204" pitchFamily="34" charset="0"/>
              </a:defRPr>
            </a:lvl8pPr>
            <a:lvl9pPr marL="6921896" indent="-407171" eaLnBrk="0" fontAlgn="base" hangingPunct="0">
              <a:spcBef>
                <a:spcPct val="0"/>
              </a:spcBef>
              <a:spcAft>
                <a:spcPct val="0"/>
              </a:spcAft>
              <a:defRPr>
                <a:solidFill>
                  <a:schemeClr val="tx1"/>
                </a:solidFill>
                <a:latin typeface="Arial" panose="020B0604020202020204" pitchFamily="34" charset="0"/>
              </a:defRPr>
            </a:lvl9pPr>
          </a:lstStyle>
          <a:p>
            <a:fld id="{C3A05E30-2C03-407C-B6F1-8E9A6C782765}" type="slidenum">
              <a:rPr lang="en-US" altLang="en-US" smtClean="0">
                <a:latin typeface="Calibri" panose="020F0502020204030204" pitchFamily="34" charset="0"/>
              </a:rPr>
              <a:pPr/>
              <a:t>61</a:t>
            </a:fld>
            <a:endParaRPr lang="en-US" altLang="en-US">
              <a:latin typeface="Calibri" panose="020F0502020204030204" pitchFamily="34" charset="0"/>
            </a:endParaRPr>
          </a:p>
        </p:txBody>
      </p:sp>
    </p:spTree>
    <p:extLst>
      <p:ext uri="{BB962C8B-B14F-4D97-AF65-F5344CB8AC3E}">
        <p14:creationId xmlns:p14="http://schemas.microsoft.com/office/powerpoint/2010/main" val="9526111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a:xfrm>
            <a:off x="1114428" y="2003822"/>
            <a:ext cx="6915149" cy="4307682"/>
          </a:xfr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a:t>During the time the DAT is on-scene and working with clients, you are a resource to assist the team and to permit them to focus on the clients.</a:t>
            </a:r>
          </a:p>
          <a:p>
            <a:endParaRPr lang="en-US"/>
          </a:p>
          <a:p>
            <a:r>
              <a:rPr lang="en-US"/>
              <a:t>At all times work closely with DAT SV (or DAT MN) leading the response</a:t>
            </a:r>
          </a:p>
          <a:p>
            <a:endParaRPr lang="en-US"/>
          </a:p>
          <a:p>
            <a:r>
              <a:rPr lang="en-US"/>
              <a:t>We will discuss this in more detail later in this course</a:t>
            </a:r>
          </a:p>
          <a:p>
            <a:endParaRPr lang="en-US"/>
          </a:p>
          <a:p>
            <a:endParaRPr lang="en-US"/>
          </a:p>
        </p:txBody>
      </p:sp>
      <p:sp>
        <p:nvSpPr>
          <p:cNvPr id="4" name="Slide Number Placeholder 3">
            <a:extLst>
              <a:ext uri="{FF2B5EF4-FFF2-40B4-BE49-F238E27FC236}">
                <a16:creationId xmlns:a16="http://schemas.microsoft.com/office/drawing/2014/main" id="{99D45A0E-BAAE-EABA-8DFF-A0551BFC9FD4}"/>
              </a:ext>
            </a:extLst>
          </p:cNvPr>
          <p:cNvSpPr>
            <a:spLocks noGrp="1"/>
          </p:cNvSpPr>
          <p:nvPr>
            <p:ph type="sldNum" sz="quarter" idx="5"/>
          </p:nvPr>
        </p:nvSpPr>
        <p:spPr/>
        <p:txBody>
          <a:bodyPr/>
          <a:lstStyle/>
          <a:p>
            <a:fld id="{4EAAE646-EA7D-48E9-814A-BB733953184C}" type="slidenum">
              <a:rPr lang="en-US" altLang="en-US" smtClean="0"/>
              <a:pPr/>
              <a:t>62</a:t>
            </a:fld>
            <a:endParaRPr lang="en-US" altLang="en-US"/>
          </a:p>
        </p:txBody>
      </p:sp>
    </p:spTree>
    <p:extLst>
      <p:ext uri="{BB962C8B-B14F-4D97-AF65-F5344CB8AC3E}">
        <p14:creationId xmlns:p14="http://schemas.microsoft.com/office/powerpoint/2010/main" val="3303746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17A09DC-D17D-482D-8B02-3F965B25A034}"/>
              </a:ext>
            </a:extLst>
          </p:cNvPr>
          <p:cNvSpPr>
            <a:spLocks noGrp="1" noRot="1" noChangeAspect="1" noChangeArrowheads="1" noTextEdit="1"/>
          </p:cNvSpPr>
          <p:nvPr>
            <p:ph type="sldImg"/>
          </p:nvPr>
        </p:nvSpPr>
        <p:spPr bwMode="auto">
          <a:xfrm>
            <a:off x="3306763" y="441325"/>
            <a:ext cx="2359025" cy="17700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502EB17-028F-4EF2-BF5B-BD99DD97B1BF}"/>
              </a:ext>
            </a:extLst>
          </p:cNvPr>
          <p:cNvSpPr>
            <a:spLocks noGrp="1" noChangeArrowheads="1"/>
          </p:cNvSpPr>
          <p:nvPr>
            <p:ph type="body" idx="1"/>
          </p:nvPr>
        </p:nvSpPr>
        <p:spPr bwMode="auto">
          <a:xfrm>
            <a:off x="371189" y="2374447"/>
            <a:ext cx="8227371" cy="41573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200"/>
          </a:p>
        </p:txBody>
      </p:sp>
      <p:sp>
        <p:nvSpPr>
          <p:cNvPr id="64516" name="Slide Number Placeholder 3">
            <a:extLst>
              <a:ext uri="{FF2B5EF4-FFF2-40B4-BE49-F238E27FC236}">
                <a16:creationId xmlns:a16="http://schemas.microsoft.com/office/drawing/2014/main" id="{A993653C-7A74-48D9-B711-1F88EF779B5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1323304" indent="-508962">
              <a:defRPr>
                <a:solidFill>
                  <a:schemeClr val="tx1"/>
                </a:solidFill>
                <a:latin typeface="Arial" panose="020B0604020202020204" pitchFamily="34" charset="0"/>
              </a:defRPr>
            </a:lvl2pPr>
            <a:lvl3pPr marL="2035852" indent="-407171">
              <a:defRPr>
                <a:solidFill>
                  <a:schemeClr val="tx1"/>
                </a:solidFill>
                <a:latin typeface="Arial" panose="020B0604020202020204" pitchFamily="34" charset="0"/>
              </a:defRPr>
            </a:lvl3pPr>
            <a:lvl4pPr marL="2850192" indent="-407171">
              <a:defRPr>
                <a:solidFill>
                  <a:schemeClr val="tx1"/>
                </a:solidFill>
                <a:latin typeface="Arial" panose="020B0604020202020204" pitchFamily="34" charset="0"/>
              </a:defRPr>
            </a:lvl4pPr>
            <a:lvl5pPr marL="3664534" indent="-407171">
              <a:defRPr>
                <a:solidFill>
                  <a:schemeClr val="tx1"/>
                </a:solidFill>
                <a:latin typeface="Arial" panose="020B0604020202020204" pitchFamily="34" charset="0"/>
              </a:defRPr>
            </a:lvl5pPr>
            <a:lvl6pPr marL="4478875" indent="-407171" eaLnBrk="0" fontAlgn="base" hangingPunct="0">
              <a:spcBef>
                <a:spcPct val="0"/>
              </a:spcBef>
              <a:spcAft>
                <a:spcPct val="0"/>
              </a:spcAft>
              <a:defRPr>
                <a:solidFill>
                  <a:schemeClr val="tx1"/>
                </a:solidFill>
                <a:latin typeface="Arial" panose="020B0604020202020204" pitchFamily="34" charset="0"/>
              </a:defRPr>
            </a:lvl6pPr>
            <a:lvl7pPr marL="5293215" indent="-407171" eaLnBrk="0" fontAlgn="base" hangingPunct="0">
              <a:spcBef>
                <a:spcPct val="0"/>
              </a:spcBef>
              <a:spcAft>
                <a:spcPct val="0"/>
              </a:spcAft>
              <a:defRPr>
                <a:solidFill>
                  <a:schemeClr val="tx1"/>
                </a:solidFill>
                <a:latin typeface="Arial" panose="020B0604020202020204" pitchFamily="34" charset="0"/>
              </a:defRPr>
            </a:lvl7pPr>
            <a:lvl8pPr marL="6107556" indent="-407171" eaLnBrk="0" fontAlgn="base" hangingPunct="0">
              <a:spcBef>
                <a:spcPct val="0"/>
              </a:spcBef>
              <a:spcAft>
                <a:spcPct val="0"/>
              </a:spcAft>
              <a:defRPr>
                <a:solidFill>
                  <a:schemeClr val="tx1"/>
                </a:solidFill>
                <a:latin typeface="Arial" panose="020B0604020202020204" pitchFamily="34" charset="0"/>
              </a:defRPr>
            </a:lvl8pPr>
            <a:lvl9pPr marL="6921896" indent="-407171" eaLnBrk="0" fontAlgn="base" hangingPunct="0">
              <a:spcBef>
                <a:spcPct val="0"/>
              </a:spcBef>
              <a:spcAft>
                <a:spcPct val="0"/>
              </a:spcAft>
              <a:defRPr>
                <a:solidFill>
                  <a:schemeClr val="tx1"/>
                </a:solidFill>
                <a:latin typeface="Arial" panose="020B0604020202020204" pitchFamily="34" charset="0"/>
              </a:defRPr>
            </a:lvl9pPr>
          </a:lstStyle>
          <a:p>
            <a:fld id="{C3A05E30-2C03-407C-B6F1-8E9A6C782765}" type="slidenum">
              <a:rPr lang="en-US" altLang="en-US" smtClean="0">
                <a:latin typeface="Calibri" panose="020F0502020204030204" pitchFamily="34" charset="0"/>
              </a:rPr>
              <a:pPr/>
              <a:t>63</a:t>
            </a:fld>
            <a:endParaRPr lang="en-US" altLang="en-US">
              <a:latin typeface="Calibri" panose="020F0502020204030204" pitchFamily="34" charset="0"/>
            </a:endParaRPr>
          </a:p>
        </p:txBody>
      </p:sp>
    </p:spTree>
    <p:extLst>
      <p:ext uri="{BB962C8B-B14F-4D97-AF65-F5344CB8AC3E}">
        <p14:creationId xmlns:p14="http://schemas.microsoft.com/office/powerpoint/2010/main" val="38942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Today’s workshop will familiarize you with the phases which come into play when Red Cross assistance for a disaster is requested:</a:t>
            </a:r>
          </a:p>
          <a:p>
            <a:endParaRPr lang="en-US"/>
          </a:p>
          <a:p>
            <a:pPr lvl="1"/>
            <a:r>
              <a:rPr lang="en-US"/>
              <a:t>The Initial Response</a:t>
            </a:r>
          </a:p>
          <a:p>
            <a:pPr lvl="1"/>
            <a:r>
              <a:rPr lang="en-US"/>
              <a:t>The On-Scene Assessment</a:t>
            </a:r>
          </a:p>
          <a:p>
            <a:pPr lvl="1"/>
            <a:r>
              <a:rPr lang="en-US"/>
              <a:t>Service Delivery</a:t>
            </a:r>
          </a:p>
          <a:p>
            <a:pPr lvl="1"/>
            <a:r>
              <a:rPr lang="en-US"/>
              <a:t>The End of the Response</a:t>
            </a:r>
          </a:p>
          <a:p>
            <a:pPr lvl="1"/>
            <a:r>
              <a:rPr lang="en-US"/>
              <a:t>The Post Response follow-up</a:t>
            </a:r>
          </a:p>
        </p:txBody>
      </p:sp>
      <p:sp>
        <p:nvSpPr>
          <p:cNvPr id="5" name="Slide Image Placeholder 4">
            <a:extLst>
              <a:ext uri="{FF2B5EF4-FFF2-40B4-BE49-F238E27FC236}">
                <a16:creationId xmlns:a16="http://schemas.microsoft.com/office/drawing/2014/main" id="{AF3DBCE7-79B8-9714-0188-1BE0CDF2FEE0}"/>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8359166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At the end of the response, DDO must be sure to verify that the DAT responders have left the scene and are safely off the response</a:t>
            </a:r>
          </a:p>
          <a:p>
            <a:endParaRPr lang="en-US"/>
          </a:p>
          <a:p>
            <a:r>
              <a:rPr lang="en-US"/>
              <a:t>Responders may self-report “off scene” using RC Respond when they leave the scene and may self-report “complete” when they are safely off the response.</a:t>
            </a:r>
          </a:p>
          <a:p>
            <a:endParaRPr lang="en-US"/>
          </a:p>
          <a:p>
            <a:r>
              <a:rPr lang="en-US"/>
              <a:t>DDO may mark responders as “off scene” and “complete” in RC Respond after communicating with them to verify that they are safely away from the scene and have completed their response.  You can call them or send an SMS text message.</a:t>
            </a:r>
          </a:p>
          <a:p>
            <a:endParaRPr lang="en-US"/>
          </a:p>
          <a:p>
            <a:r>
              <a:rPr lang="en-US"/>
              <a:t>ALL RESPONDERS MUST BE ACCOUNTED FOR AT THE END OF THE RESPONSE.</a:t>
            </a:r>
          </a:p>
          <a:p>
            <a:endParaRPr lang="en-US"/>
          </a:p>
          <a:p>
            <a:r>
              <a:rPr lang="en-US"/>
              <a:t>Once all responders are marked complete, the DDO should Close the event in RC Respond.</a:t>
            </a:r>
          </a:p>
        </p:txBody>
      </p:sp>
      <p:sp>
        <p:nvSpPr>
          <p:cNvPr id="4" name="Slide Number Placeholder 3">
            <a:extLst>
              <a:ext uri="{FF2B5EF4-FFF2-40B4-BE49-F238E27FC236}">
                <a16:creationId xmlns:a16="http://schemas.microsoft.com/office/drawing/2014/main" id="{A5EC725A-8AF2-7A1C-AA09-F71235747167}"/>
              </a:ext>
            </a:extLst>
          </p:cNvPr>
          <p:cNvSpPr>
            <a:spLocks noGrp="1"/>
          </p:cNvSpPr>
          <p:nvPr>
            <p:ph type="sldNum" sz="quarter" idx="5"/>
          </p:nvPr>
        </p:nvSpPr>
        <p:spPr/>
        <p:txBody>
          <a:bodyPr/>
          <a:lstStyle/>
          <a:p>
            <a:fld id="{4EAAE646-EA7D-48E9-814A-BB733953184C}" type="slidenum">
              <a:rPr lang="en-US" altLang="en-US" smtClean="0"/>
              <a:pPr/>
              <a:t>64</a:t>
            </a:fld>
            <a:endParaRPr lang="en-US" altLang="en-US"/>
          </a:p>
        </p:txBody>
      </p:sp>
    </p:spTree>
    <p:extLst>
      <p:ext uri="{BB962C8B-B14F-4D97-AF65-F5344CB8AC3E}">
        <p14:creationId xmlns:p14="http://schemas.microsoft.com/office/powerpoint/2010/main" val="24665710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Let’s return to some of the ways in which you can support the DAT during a response</a:t>
            </a:r>
          </a:p>
        </p:txBody>
      </p:sp>
      <p:sp>
        <p:nvSpPr>
          <p:cNvPr id="4" name="Slide Number Placeholder 3">
            <a:extLst>
              <a:ext uri="{FF2B5EF4-FFF2-40B4-BE49-F238E27FC236}">
                <a16:creationId xmlns:a16="http://schemas.microsoft.com/office/drawing/2014/main" id="{462D709F-318A-E678-7BC9-ADD3662B6A2E}"/>
              </a:ext>
            </a:extLst>
          </p:cNvPr>
          <p:cNvSpPr>
            <a:spLocks noGrp="1"/>
          </p:cNvSpPr>
          <p:nvPr>
            <p:ph type="sldNum" sz="quarter" idx="5"/>
          </p:nvPr>
        </p:nvSpPr>
        <p:spPr/>
        <p:txBody>
          <a:bodyPr/>
          <a:lstStyle/>
          <a:p>
            <a:fld id="{4EAAE646-EA7D-48E9-814A-BB733953184C}" type="slidenum">
              <a:rPr lang="en-US" altLang="en-US" smtClean="0"/>
              <a:pPr/>
              <a:t>66</a:t>
            </a:fld>
            <a:endParaRPr lang="en-US" altLang="en-US"/>
          </a:p>
        </p:txBody>
      </p:sp>
    </p:spTree>
    <p:extLst>
      <p:ext uri="{BB962C8B-B14F-4D97-AF65-F5344CB8AC3E}">
        <p14:creationId xmlns:p14="http://schemas.microsoft.com/office/powerpoint/2010/main" val="2531459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We cannot over-emphasize SAFETY:</a:t>
            </a:r>
          </a:p>
          <a:p>
            <a:endParaRPr lang="en-US"/>
          </a:p>
          <a:p>
            <a:r>
              <a:rPr lang="en-US"/>
              <a:t>INSTRUCTOR CLICK to reveal each of the following points one-by-one:</a:t>
            </a:r>
          </a:p>
          <a:p>
            <a:endParaRPr lang="en-US"/>
          </a:p>
          <a:p>
            <a:pPr marL="171450" indent="-171450">
              <a:buFont typeface="Arial" panose="020B0604020202020204" pitchFamily="34" charset="0"/>
              <a:buChar char="•"/>
            </a:pPr>
            <a:r>
              <a:rPr lang="en-US"/>
              <a:t>Safety of the DAT responders is the top priority</a:t>
            </a:r>
          </a:p>
          <a:p>
            <a:pPr marL="171450" indent="-171450">
              <a:buFont typeface="Arial" panose="020B0604020202020204" pitchFamily="34" charset="0"/>
              <a:buChar char="•"/>
            </a:pPr>
            <a:r>
              <a:rPr lang="en-US"/>
              <a:t>At least two on-scene responders are REQUIRED for safety</a:t>
            </a:r>
          </a:p>
          <a:p>
            <a:pPr marL="171450" indent="-171450">
              <a:buFont typeface="Arial" panose="020B0604020202020204" pitchFamily="34" charset="0"/>
              <a:buChar char="•"/>
            </a:pPr>
            <a:r>
              <a:rPr lang="en-US"/>
              <a:t>Do not dispatch DAT members to a potentially dangerous location</a:t>
            </a:r>
          </a:p>
          <a:p>
            <a:pPr marL="628650" lvl="1" indent="-171450">
              <a:buFont typeface="Arial" panose="020B0604020202020204" pitchFamily="34" charset="0"/>
              <a:buChar char="•"/>
            </a:pPr>
            <a:r>
              <a:rPr lang="en-US"/>
              <a:t>You may need to work with the DAT/SV to arrange a suitable meeting point</a:t>
            </a:r>
          </a:p>
          <a:p>
            <a:pPr marL="171450" indent="-171450">
              <a:buFont typeface="Arial" panose="020B0604020202020204" pitchFamily="34" charset="0"/>
              <a:buChar char="•"/>
            </a:pPr>
            <a:r>
              <a:rPr lang="en-US"/>
              <a:t>Suggest that the team stage and go to the scene of the event as a team</a:t>
            </a:r>
          </a:p>
          <a:p>
            <a:pPr marL="628650" lvl="1" indent="-171450">
              <a:buFont typeface="Arial" panose="020B0604020202020204" pitchFamily="34" charset="0"/>
              <a:buChar char="•"/>
            </a:pPr>
            <a:r>
              <a:rPr lang="en-US"/>
              <a:t>Work with the DAT Supervisor who is leading the response</a:t>
            </a:r>
          </a:p>
          <a:p>
            <a:pPr marL="171450" indent="-171450">
              <a:buFont typeface="Arial" panose="020B0604020202020204" pitchFamily="34" charset="0"/>
              <a:buChar char="•"/>
            </a:pPr>
            <a:r>
              <a:rPr lang="en-US"/>
              <a:t>Do not hesitate to contact local law enforcement if DAT needs protection</a:t>
            </a:r>
          </a:p>
        </p:txBody>
      </p:sp>
      <p:sp>
        <p:nvSpPr>
          <p:cNvPr id="4" name="Slide Number Placeholder 3">
            <a:extLst>
              <a:ext uri="{FF2B5EF4-FFF2-40B4-BE49-F238E27FC236}">
                <a16:creationId xmlns:a16="http://schemas.microsoft.com/office/drawing/2014/main" id="{E32B152C-4980-0BBE-DA0A-CF68AD9157EF}"/>
              </a:ext>
            </a:extLst>
          </p:cNvPr>
          <p:cNvSpPr>
            <a:spLocks noGrp="1"/>
          </p:cNvSpPr>
          <p:nvPr>
            <p:ph type="sldNum" sz="quarter" idx="5"/>
          </p:nvPr>
        </p:nvSpPr>
        <p:spPr/>
        <p:txBody>
          <a:bodyPr/>
          <a:lstStyle/>
          <a:p>
            <a:fld id="{4EAAE646-EA7D-48E9-814A-BB733953184C}" type="slidenum">
              <a:rPr lang="en-US" altLang="en-US" smtClean="0"/>
              <a:pPr/>
              <a:t>67</a:t>
            </a:fld>
            <a:endParaRPr lang="en-US" altLang="en-US"/>
          </a:p>
        </p:txBody>
      </p:sp>
    </p:spTree>
    <p:extLst>
      <p:ext uri="{BB962C8B-B14F-4D97-AF65-F5344CB8AC3E}">
        <p14:creationId xmlns:p14="http://schemas.microsoft.com/office/powerpoint/2010/main" val="12244593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xfrm>
            <a:off x="3455988" y="282575"/>
            <a:ext cx="1901825" cy="1425575"/>
          </a:xfrm>
        </p:spPr>
      </p:sp>
      <p:sp>
        <p:nvSpPr>
          <p:cNvPr id="98306"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INSTRUCTOR CLICK to reveal each of the following points one-by-one:</a:t>
            </a:r>
          </a:p>
          <a:p>
            <a:endParaRPr lang="en-US">
              <a:ea typeface="MS PGothic" charset="0"/>
            </a:endParaRPr>
          </a:p>
          <a:p>
            <a:pPr marL="342900" indent="-342900" defTabSz="912813" eaLnBrk="1" hangingPunct="1">
              <a:spcAft>
                <a:spcPts val="475"/>
              </a:spcAft>
              <a:buFont typeface="Arial" panose="020B0604020202020204" pitchFamily="34" charset="0"/>
              <a:buChar char="•"/>
            </a:pPr>
            <a:r>
              <a:rPr lang="en-US">
                <a:solidFill>
                  <a:srgbClr val="000000"/>
                </a:solidFill>
                <a:ea typeface="MS PGothic" charset="0"/>
              </a:rPr>
              <a:t>The DAT Supervisor (or Manager) manages the response and the event scene</a:t>
            </a:r>
          </a:p>
          <a:p>
            <a:pPr marL="342900" indent="-342900" defTabSz="912813" eaLnBrk="1" hangingPunct="1">
              <a:spcAft>
                <a:spcPts val="475"/>
              </a:spcAft>
              <a:buFont typeface="Arial" panose="020B0604020202020204" pitchFamily="34" charset="0"/>
              <a:buChar char="•"/>
            </a:pPr>
            <a:r>
              <a:rPr lang="en-US">
                <a:solidFill>
                  <a:srgbClr val="000000"/>
                </a:solidFill>
                <a:ea typeface="MS PGothic" charset="0"/>
              </a:rPr>
              <a:t>Additional resources may be requested by responders to support their work and to provide service to clients</a:t>
            </a:r>
          </a:p>
          <a:p>
            <a:pPr marL="742950" lvl="1" indent="-285750" defTabSz="912813" eaLnBrk="1" hangingPunct="1">
              <a:spcAft>
                <a:spcPts val="475"/>
              </a:spcAft>
              <a:buFont typeface="Arial" panose="020B0604020202020204" pitchFamily="34" charset="0"/>
              <a:buChar char="•"/>
            </a:pPr>
            <a:r>
              <a:rPr lang="en-US">
                <a:solidFill>
                  <a:srgbClr val="000000"/>
                </a:solidFill>
                <a:ea typeface="MS PGothic" charset="0"/>
              </a:rPr>
              <a:t>DDO should support any additional resource requests so that the responding team can focus on providing assistance to the clients and them</a:t>
            </a:r>
          </a:p>
          <a:p>
            <a:pPr marL="342900" indent="-342900" defTabSz="912813" eaLnBrk="1" hangingPunct="1">
              <a:spcAft>
                <a:spcPts val="475"/>
              </a:spcAft>
              <a:buFont typeface="Arial" panose="020B0604020202020204" pitchFamily="34" charset="0"/>
              <a:buChar char="•"/>
            </a:pPr>
            <a:r>
              <a:rPr lang="en-US">
                <a:solidFill>
                  <a:srgbClr val="000000"/>
                </a:solidFill>
                <a:ea typeface="MS PGothic" charset="0"/>
              </a:rPr>
              <a:t>In growing or large events, the DDO will also assist the on-scene team by managing escalation protocols</a:t>
            </a:r>
          </a:p>
          <a:p>
            <a:pPr marL="342900" indent="-342900" defTabSz="912813" eaLnBrk="1" hangingPunct="1">
              <a:spcAft>
                <a:spcPts val="475"/>
              </a:spcAft>
              <a:buFont typeface="Arial" panose="020B0604020202020204" pitchFamily="34" charset="0"/>
              <a:buChar char="•"/>
            </a:pPr>
            <a:r>
              <a:rPr lang="en-US">
                <a:solidFill>
                  <a:srgbClr val="000000"/>
                </a:solidFill>
                <a:ea typeface="MS PGothic" charset="0"/>
              </a:rPr>
              <a:t>We will review some of the more common additional resource requests that a DDO may receive</a:t>
            </a:r>
          </a:p>
          <a:p>
            <a:endParaRPr lang="en-US">
              <a:ea typeface="MS PGothic" charset="0"/>
            </a:endParaRPr>
          </a:p>
        </p:txBody>
      </p:sp>
      <p:sp>
        <p:nvSpPr>
          <p:cNvPr id="983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MS PGothic" charset="0"/>
                <a:cs typeface="MS PGothic" charset="0"/>
              </a:defRPr>
            </a:lvl1pPr>
            <a:lvl2pPr marL="742950" indent="-285750" defTabSz="906463">
              <a:defRPr>
                <a:solidFill>
                  <a:schemeClr val="tx1"/>
                </a:solidFill>
                <a:latin typeface="Arial" charset="0"/>
                <a:ea typeface="MS PGothic" charset="0"/>
                <a:cs typeface="MS PGothic" charset="0"/>
              </a:defRPr>
            </a:lvl2pPr>
            <a:lvl3pPr marL="1143000" indent="-228600" defTabSz="906463">
              <a:defRPr>
                <a:solidFill>
                  <a:schemeClr val="tx1"/>
                </a:solidFill>
                <a:latin typeface="Arial" charset="0"/>
                <a:ea typeface="MS PGothic" charset="0"/>
                <a:cs typeface="MS PGothic" charset="0"/>
              </a:defRPr>
            </a:lvl3pPr>
            <a:lvl4pPr marL="1600200" indent="-228600" defTabSz="906463">
              <a:defRPr>
                <a:solidFill>
                  <a:schemeClr val="tx1"/>
                </a:solidFill>
                <a:latin typeface="Arial" charset="0"/>
                <a:ea typeface="MS PGothic" charset="0"/>
                <a:cs typeface="MS PGothic" charset="0"/>
              </a:defRPr>
            </a:lvl4pPr>
            <a:lvl5pPr marL="2057400" indent="-228600" defTabSz="906463">
              <a:defRPr>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a:solidFill>
                  <a:schemeClr val="tx1"/>
                </a:solidFill>
                <a:latin typeface="Arial" charset="0"/>
                <a:ea typeface="MS PGothic" charset="0"/>
                <a:cs typeface="MS PGothic" charset="0"/>
              </a:defRPr>
            </a:lvl9pPr>
          </a:lstStyle>
          <a:p>
            <a:pPr>
              <a:buFontTx/>
              <a:buNone/>
            </a:pPr>
            <a:fld id="{39480FBC-D0BC-524D-847B-10C8C7D650A4}" type="slidenum">
              <a:rPr lang="en-US">
                <a:latin typeface="Calibri" charset="0"/>
              </a:rPr>
              <a:pPr>
                <a:buFontTx/>
                <a:buNone/>
              </a:pPr>
              <a:t>68</a:t>
            </a:fld>
            <a:endParaRPr lang="en-US">
              <a:latin typeface="Calibri"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xfrm>
            <a:off x="3455988" y="282575"/>
            <a:ext cx="1901825" cy="1425575"/>
          </a:xfrm>
        </p:spPr>
      </p:sp>
      <p:sp>
        <p:nvSpPr>
          <p:cNvPr id="98306"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highlight>
                  <a:srgbClr val="FFFF00"/>
                </a:highlight>
              </a:rPr>
              <a:t>INSTRUCTOR: UPDATE THE HIGHLIGHTED SECTION TO REFLECT YOUR REGIONAL PROTOCOL</a:t>
            </a:r>
          </a:p>
          <a:p>
            <a:endParaRPr lang="en-US"/>
          </a:p>
          <a:p>
            <a:r>
              <a:rPr lang="en-US"/>
              <a:t>INSTRUCTOR Mention each of the following points:</a:t>
            </a:r>
          </a:p>
          <a:p>
            <a:endParaRPr lang="en-US">
              <a:latin typeface="Calibri" charset="0"/>
              <a:ea typeface="MS PGothic" charset="0"/>
            </a:endParaRPr>
          </a:p>
          <a:p>
            <a:r>
              <a:rPr lang="en-US">
                <a:latin typeface="Calibri" charset="0"/>
                <a:ea typeface="MS PGothic" charset="0"/>
              </a:rPr>
              <a:t>DHS (disaster health services) if any injury, fatality, lost meds, etc.</a:t>
            </a:r>
          </a:p>
          <a:p>
            <a:r>
              <a:rPr lang="en-US">
                <a:latin typeface="Calibri" charset="0"/>
                <a:ea typeface="MS PGothic" charset="0"/>
              </a:rPr>
              <a:t>DMH (disaster mental health) if clients or responders request or need immediate emotional support</a:t>
            </a:r>
          </a:p>
          <a:p>
            <a:r>
              <a:rPr lang="en-US">
                <a:latin typeface="Calibri" charset="0"/>
                <a:ea typeface="MS PGothic" charset="0"/>
              </a:rPr>
              <a:t>DSC (disaster spiritual care) if clients requests or need spiritual / emotional support</a:t>
            </a:r>
          </a:p>
          <a:p>
            <a:r>
              <a:rPr lang="en-US">
                <a:latin typeface="Calibri" charset="0"/>
                <a:ea typeface="MS PGothic" charset="0"/>
              </a:rPr>
              <a:t>PA (public affairs) if media present or for a large incident</a:t>
            </a:r>
          </a:p>
          <a:p>
            <a:endParaRPr lang="en-US">
              <a:latin typeface="Calibri" charset="0"/>
              <a:ea typeface="MS PGothic" charset="0"/>
            </a:endParaRPr>
          </a:p>
          <a:p>
            <a:r>
              <a:rPr lang="en-US">
                <a:latin typeface="Calibri" charset="0"/>
                <a:ea typeface="MS PGothic" charset="0"/>
              </a:rPr>
              <a:t>NOTE:</a:t>
            </a:r>
          </a:p>
          <a:p>
            <a:endParaRPr lang="en-US">
              <a:latin typeface="Calibri" charset="0"/>
              <a:ea typeface="MS PGothic" charset="0"/>
            </a:endParaRPr>
          </a:p>
          <a:p>
            <a:r>
              <a:rPr lang="en-US">
                <a:highlight>
                  <a:srgbClr val="FFFF00"/>
                </a:highlight>
                <a:latin typeface="Calibri" charset="0"/>
                <a:ea typeface="MS PGothic" charset="0"/>
              </a:rPr>
              <a:t>Follow Regional protocols for notifications</a:t>
            </a:r>
            <a:endParaRPr lang="en-US">
              <a:latin typeface="Calibri" charset="0"/>
              <a:ea typeface="MS PGothic" charset="0"/>
            </a:endParaRPr>
          </a:p>
          <a:p>
            <a:r>
              <a:rPr lang="en-US">
                <a:latin typeface="Calibri" charset="0"/>
                <a:ea typeface="MS PGothic" charset="0"/>
              </a:rPr>
              <a:t>Do NOT document any confidential information in RC Respond</a:t>
            </a:r>
          </a:p>
          <a:p>
            <a:endParaRPr lang="en-US">
              <a:latin typeface="Calibri" charset="0"/>
              <a:ea typeface="MS PGothic" charset="0"/>
            </a:endParaRPr>
          </a:p>
          <a:p>
            <a:endParaRPr lang="en-US">
              <a:latin typeface="Calibri" charset="0"/>
              <a:ea typeface="MS PGothic" charset="0"/>
            </a:endParaRPr>
          </a:p>
          <a:p>
            <a:endParaRPr lang="en-US">
              <a:latin typeface="Calibri" charset="0"/>
              <a:ea typeface="MS PGothic" charset="0"/>
            </a:endParaRPr>
          </a:p>
        </p:txBody>
      </p:sp>
      <p:sp>
        <p:nvSpPr>
          <p:cNvPr id="983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MS PGothic" charset="0"/>
                <a:cs typeface="MS PGothic" charset="0"/>
              </a:defRPr>
            </a:lvl1pPr>
            <a:lvl2pPr marL="742950" indent="-285750" defTabSz="906463">
              <a:defRPr>
                <a:solidFill>
                  <a:schemeClr val="tx1"/>
                </a:solidFill>
                <a:latin typeface="Arial" charset="0"/>
                <a:ea typeface="MS PGothic" charset="0"/>
                <a:cs typeface="MS PGothic" charset="0"/>
              </a:defRPr>
            </a:lvl2pPr>
            <a:lvl3pPr marL="1143000" indent="-228600" defTabSz="906463">
              <a:defRPr>
                <a:solidFill>
                  <a:schemeClr val="tx1"/>
                </a:solidFill>
                <a:latin typeface="Arial" charset="0"/>
                <a:ea typeface="MS PGothic" charset="0"/>
                <a:cs typeface="MS PGothic" charset="0"/>
              </a:defRPr>
            </a:lvl3pPr>
            <a:lvl4pPr marL="1600200" indent="-228600" defTabSz="906463">
              <a:defRPr>
                <a:solidFill>
                  <a:schemeClr val="tx1"/>
                </a:solidFill>
                <a:latin typeface="Arial" charset="0"/>
                <a:ea typeface="MS PGothic" charset="0"/>
                <a:cs typeface="MS PGothic" charset="0"/>
              </a:defRPr>
            </a:lvl4pPr>
            <a:lvl5pPr marL="2057400" indent="-228600" defTabSz="906463">
              <a:defRPr>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a:solidFill>
                  <a:schemeClr val="tx1"/>
                </a:solidFill>
                <a:latin typeface="Arial" charset="0"/>
                <a:ea typeface="MS PGothic" charset="0"/>
                <a:cs typeface="MS PGothic" charset="0"/>
              </a:defRPr>
            </a:lvl9pPr>
          </a:lstStyle>
          <a:p>
            <a:pPr>
              <a:buFontTx/>
              <a:buNone/>
            </a:pPr>
            <a:fld id="{39480FBC-D0BC-524D-847B-10C8C7D650A4}" type="slidenum">
              <a:rPr lang="en-US">
                <a:latin typeface="Calibri" charset="0"/>
              </a:rPr>
              <a:pPr>
                <a:buFontTx/>
                <a:buNone/>
              </a:pPr>
              <a:t>69</a:t>
            </a:fld>
            <a:endParaRPr lang="en-US">
              <a:latin typeface="Calibri" charset="0"/>
            </a:endParaRPr>
          </a:p>
        </p:txBody>
      </p:sp>
    </p:spTree>
    <p:extLst>
      <p:ext uri="{BB962C8B-B14F-4D97-AF65-F5344CB8AC3E}">
        <p14:creationId xmlns:p14="http://schemas.microsoft.com/office/powerpoint/2010/main" val="9977268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xfrm>
            <a:off x="3455988" y="282575"/>
            <a:ext cx="1901825" cy="1425575"/>
          </a:xfrm>
        </p:spPr>
      </p:sp>
      <p:sp>
        <p:nvSpPr>
          <p:cNvPr id="9421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highlight>
                  <a:srgbClr val="FFFF00"/>
                </a:highlight>
                <a:latin typeface="Calibri" charset="0"/>
                <a:ea typeface="MS PGothic" charset="0"/>
              </a:rPr>
              <a:t>INSTRUCTOR: CUSTOMIZE THIS SLIDE TO REFLECT YOUR REGION’S PROCESSES</a:t>
            </a:r>
          </a:p>
          <a:p>
            <a:endParaRPr lang="en-US">
              <a:latin typeface="Calibri" charset="0"/>
              <a:ea typeface="MS PGothic" charset="0"/>
            </a:endParaRPr>
          </a:p>
          <a:p>
            <a:endParaRPr lang="en-US">
              <a:latin typeface="Calibri" charset="0"/>
              <a:ea typeface="MS PGothic" charset="0"/>
            </a:endParaRPr>
          </a:p>
          <a:p>
            <a:r>
              <a:rPr lang="en-US">
                <a:latin typeface="Calibri" charset="0"/>
                <a:ea typeface="MS PGothic" charset="0"/>
              </a:rPr>
              <a:t>A key goal of our DAT response is to ensure the displaced clients have a safe place to go and stay overnight. If they do not have resources such as family or friends locally, they may need help to locate and secure hotel accommodation for the night.  If this is the case, as DDO you can help the on-scene team by finding suitable hotels with availability near the incident.</a:t>
            </a:r>
          </a:p>
          <a:p>
            <a:endParaRPr lang="en-US">
              <a:latin typeface="Calibri" charset="0"/>
              <a:ea typeface="MS PGothic" charset="0"/>
            </a:endParaRPr>
          </a:p>
          <a:p>
            <a:r>
              <a:rPr lang="en-US">
                <a:latin typeface="Calibri" charset="0"/>
                <a:ea typeface="MS PGothic" charset="0"/>
              </a:rPr>
              <a:t>CLICK</a:t>
            </a:r>
          </a:p>
          <a:p>
            <a:r>
              <a:rPr lang="en-US">
                <a:latin typeface="Calibri" charset="0"/>
                <a:ea typeface="MS PGothic" charset="0"/>
              </a:rPr>
              <a:t>Here are some examples of where you can look for hotels using websites and Apps.  A few quick phone calls may identify some possibilities;  to save time you might start this while the team is on the way to the scene since it is quite a common request.</a:t>
            </a:r>
          </a:p>
          <a:p>
            <a:r>
              <a:rPr lang="en-US">
                <a:latin typeface="Calibri" charset="0"/>
                <a:ea typeface="MS PGothic" charset="0"/>
              </a:rPr>
              <a:t>CLICK</a:t>
            </a:r>
          </a:p>
          <a:p>
            <a:r>
              <a:rPr lang="en-US">
                <a:latin typeface="Calibri" charset="0"/>
                <a:ea typeface="MS PGothic" charset="0"/>
              </a:rPr>
              <a:t>Don’t forget specific client considerations such as: accessible rooms, pets, refrigerators for medicine/food, free breakfasts, etc.</a:t>
            </a:r>
          </a:p>
          <a:p>
            <a:r>
              <a:rPr lang="en-US">
                <a:latin typeface="Calibri" charset="0"/>
                <a:ea typeface="MS PGothic" charset="0"/>
              </a:rPr>
              <a:t>CLICK</a:t>
            </a:r>
          </a:p>
          <a:p>
            <a:r>
              <a:rPr lang="en-US">
                <a:latin typeface="Calibri" charset="0"/>
                <a:ea typeface="MS PGothic" charset="0"/>
              </a:rPr>
              <a:t>You can send the information to the on-scene team by Text.  Most hotels will not take a reservation without a credit card number, so it is best to have the clients make their own reservations.  The on-scene team can help with this.</a:t>
            </a:r>
          </a:p>
          <a:p>
            <a:endParaRPr lang="en-US">
              <a:latin typeface="Calibri" charset="0"/>
              <a:ea typeface="MS PGothic" charset="0"/>
            </a:endParaRPr>
          </a:p>
          <a:p>
            <a:endParaRPr lang="en-US">
              <a:latin typeface="Calibri" charset="0"/>
              <a:ea typeface="MS PGothic" charset="0"/>
            </a:endParaRPr>
          </a:p>
        </p:txBody>
      </p:sp>
      <p:sp>
        <p:nvSpPr>
          <p:cNvPr id="942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MS PGothic" charset="0"/>
                <a:cs typeface="MS PGothic" charset="0"/>
              </a:defRPr>
            </a:lvl1pPr>
            <a:lvl2pPr marL="742950" indent="-285750" defTabSz="906463">
              <a:defRPr>
                <a:solidFill>
                  <a:schemeClr val="tx1"/>
                </a:solidFill>
                <a:latin typeface="Arial" charset="0"/>
                <a:ea typeface="MS PGothic" charset="0"/>
                <a:cs typeface="MS PGothic" charset="0"/>
              </a:defRPr>
            </a:lvl2pPr>
            <a:lvl3pPr marL="1143000" indent="-228600" defTabSz="906463">
              <a:defRPr>
                <a:solidFill>
                  <a:schemeClr val="tx1"/>
                </a:solidFill>
                <a:latin typeface="Arial" charset="0"/>
                <a:ea typeface="MS PGothic" charset="0"/>
                <a:cs typeface="MS PGothic" charset="0"/>
              </a:defRPr>
            </a:lvl3pPr>
            <a:lvl4pPr marL="1600200" indent="-228600" defTabSz="906463">
              <a:defRPr>
                <a:solidFill>
                  <a:schemeClr val="tx1"/>
                </a:solidFill>
                <a:latin typeface="Arial" charset="0"/>
                <a:ea typeface="MS PGothic" charset="0"/>
                <a:cs typeface="MS PGothic" charset="0"/>
              </a:defRPr>
            </a:lvl4pPr>
            <a:lvl5pPr marL="2057400" indent="-228600" defTabSz="906463">
              <a:defRPr>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a:solidFill>
                  <a:schemeClr val="tx1"/>
                </a:solidFill>
                <a:latin typeface="Arial" charset="0"/>
                <a:ea typeface="MS PGothic" charset="0"/>
                <a:cs typeface="MS PGothic" charset="0"/>
              </a:defRPr>
            </a:lvl9pPr>
          </a:lstStyle>
          <a:p>
            <a:pPr>
              <a:buFontTx/>
              <a:buNone/>
            </a:pPr>
            <a:fld id="{6A933820-C0F5-C842-A995-AE0FB9F82880}" type="slidenum">
              <a:rPr lang="en-US">
                <a:latin typeface="Calibri" charset="0"/>
              </a:rPr>
              <a:pPr>
                <a:buFontTx/>
                <a:buNone/>
              </a:pPr>
              <a:t>70</a:t>
            </a:fld>
            <a:endParaRPr lang="en-US">
              <a:latin typeface="Calibri"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xfrm>
            <a:off x="3455988" y="282575"/>
            <a:ext cx="1901825" cy="1425575"/>
          </a:xfrm>
        </p:spPr>
      </p:sp>
      <p:sp>
        <p:nvSpPr>
          <p:cNvPr id="9421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highlight>
                  <a:srgbClr val="FFFF00"/>
                </a:highlight>
                <a:latin typeface="Calibri" charset="0"/>
                <a:ea typeface="MS PGothic" charset="0"/>
              </a:rPr>
              <a:t>INSTRUCTOR: CUSTOMIZE THIS SLIDE TO REFLECT YOUR REGION’S PROCESSES</a:t>
            </a:r>
            <a:endParaRPr lang="en-US">
              <a:latin typeface="Calibri" charset="0"/>
              <a:ea typeface="MS PGothic" charset="0"/>
            </a:endParaRPr>
          </a:p>
          <a:p>
            <a:endParaRPr lang="en-US">
              <a:latin typeface="Calibri" charset="0"/>
              <a:ea typeface="MS PGothic" charset="0"/>
            </a:endParaRPr>
          </a:p>
          <a:p>
            <a:r>
              <a:rPr lang="en-US">
                <a:latin typeface="Calibri" charset="0"/>
                <a:ea typeface="MS PGothic" charset="0"/>
              </a:rPr>
              <a:t>Here are some additional examples of support with which you may be able to help:</a:t>
            </a:r>
          </a:p>
          <a:p>
            <a:endParaRPr lang="en-US">
              <a:latin typeface="Calibri" charset="0"/>
              <a:ea typeface="MS PGothic" charset="0"/>
            </a:endParaRPr>
          </a:p>
          <a:p>
            <a:r>
              <a:rPr lang="en-US">
                <a:latin typeface="Calibri" charset="0"/>
                <a:ea typeface="MS PGothic" charset="0"/>
              </a:rPr>
              <a:t>CLICK</a:t>
            </a:r>
          </a:p>
          <a:p>
            <a:pPr marL="171450" indent="-171450">
              <a:buFont typeface="Arial" panose="020B0604020202020204" pitchFamily="34" charset="0"/>
              <a:buChar char="•"/>
            </a:pPr>
            <a:r>
              <a:rPr lang="en-US">
                <a:latin typeface="Calibri" charset="0"/>
                <a:ea typeface="MS PGothic" charset="0"/>
              </a:rPr>
              <a:t>Translation Needs</a:t>
            </a:r>
          </a:p>
          <a:p>
            <a:pPr marL="628650" lvl="1" indent="-171450">
              <a:buFont typeface="Arial" panose="020B0604020202020204" pitchFamily="34" charset="0"/>
              <a:buChar char="•"/>
            </a:pPr>
            <a:r>
              <a:rPr lang="en-US">
                <a:latin typeface="Calibri" charset="0"/>
                <a:ea typeface="MS PGothic" charset="0"/>
              </a:rPr>
              <a:t>People on scene (family members, neighbors, first responders etc.)</a:t>
            </a:r>
          </a:p>
          <a:p>
            <a:pPr marL="628650" lvl="1" indent="-171450">
              <a:buFont typeface="Arial" panose="020B0604020202020204" pitchFamily="34" charset="0"/>
              <a:buChar char="•"/>
            </a:pPr>
            <a:r>
              <a:rPr lang="en-US">
                <a:latin typeface="Calibri" charset="0"/>
                <a:ea typeface="MS PGothic" charset="0"/>
              </a:rPr>
              <a:t>Bilingual DAT responders or other ARC volunteers on scene or by phone</a:t>
            </a:r>
          </a:p>
          <a:p>
            <a:pPr marL="628650" lvl="1" indent="-171450">
              <a:buFont typeface="Arial" panose="020B0604020202020204" pitchFamily="34" charset="0"/>
              <a:buChar char="•"/>
            </a:pPr>
            <a:r>
              <a:rPr lang="en-US">
                <a:latin typeface="Calibri" charset="0"/>
                <a:ea typeface="MS PGothic" charset="0"/>
              </a:rPr>
              <a:t>Smart phone (e.g.: Google Translate)</a:t>
            </a:r>
          </a:p>
          <a:p>
            <a:pPr marL="628650" lvl="1" indent="-171450">
              <a:buFont typeface="Arial" panose="020B0604020202020204" pitchFamily="34" charset="0"/>
              <a:buChar char="•"/>
            </a:pPr>
            <a:r>
              <a:rPr lang="en-US">
                <a:latin typeface="Calibri" charset="0"/>
                <a:ea typeface="MS PGothic" charset="0"/>
              </a:rPr>
              <a:t>Translation service (Language Line) if available in your region</a:t>
            </a:r>
          </a:p>
          <a:p>
            <a:pPr marL="0" indent="0">
              <a:buFont typeface="Arial" panose="020B0604020202020204" pitchFamily="34" charset="0"/>
              <a:buNone/>
            </a:pPr>
            <a:r>
              <a:rPr lang="en-US">
                <a:latin typeface="Calibri" charset="0"/>
                <a:ea typeface="MS PGothic" charset="0"/>
              </a:rPr>
              <a:t>CLICK</a:t>
            </a:r>
          </a:p>
          <a:p>
            <a:pPr marL="171450" indent="-171450">
              <a:buFont typeface="Arial" panose="020B0604020202020204" pitchFamily="34" charset="0"/>
              <a:buChar char="•"/>
            </a:pPr>
            <a:r>
              <a:rPr lang="en-US">
                <a:latin typeface="Calibri" charset="0"/>
                <a:ea typeface="MS PGothic" charset="0"/>
              </a:rPr>
              <a:t>Client Transportation (note: Red Cross cannot transport clients)</a:t>
            </a:r>
          </a:p>
          <a:p>
            <a:pPr marL="628650" lvl="1" indent="-171450">
              <a:buFont typeface="Arial" panose="020B0604020202020204" pitchFamily="34" charset="0"/>
              <a:buChar char="•"/>
            </a:pPr>
            <a:r>
              <a:rPr lang="en-US">
                <a:latin typeface="Calibri" charset="0"/>
                <a:ea typeface="MS PGothic" charset="0"/>
              </a:rPr>
              <a:t>Client drives self or gets ride from family member/neighbor/friend</a:t>
            </a:r>
          </a:p>
          <a:p>
            <a:pPr marL="628650" lvl="1" indent="-171450">
              <a:buFont typeface="Arial" panose="020B0604020202020204" pitchFamily="34" charset="0"/>
              <a:buChar char="•"/>
            </a:pPr>
            <a:r>
              <a:rPr lang="en-US">
                <a:latin typeface="Calibri" charset="0"/>
                <a:ea typeface="MS PGothic" charset="0"/>
              </a:rPr>
              <a:t>Taxi (Region/Territory may have an agreement with a taxi firm)</a:t>
            </a:r>
          </a:p>
          <a:p>
            <a:pPr marL="0" indent="0">
              <a:buFont typeface="Arial" panose="020B0604020202020204" pitchFamily="34" charset="0"/>
              <a:buNone/>
            </a:pPr>
            <a:r>
              <a:rPr lang="en-US">
                <a:latin typeface="Calibri" charset="0"/>
                <a:ea typeface="MS PGothic" charset="0"/>
              </a:rPr>
              <a:t>CLICK</a:t>
            </a:r>
          </a:p>
          <a:p>
            <a:pPr marL="171450" indent="-171450">
              <a:buFont typeface="Arial" panose="020B0604020202020204" pitchFamily="34" charset="0"/>
              <a:buChar char="•"/>
            </a:pPr>
            <a:r>
              <a:rPr lang="en-US">
                <a:latin typeface="Calibri" charset="0"/>
                <a:ea typeface="MS PGothic" charset="0"/>
              </a:rPr>
              <a:t>Pets</a:t>
            </a:r>
          </a:p>
          <a:p>
            <a:pPr marL="628650" lvl="1" indent="-171450">
              <a:buFont typeface="Arial" panose="020B0604020202020204" pitchFamily="34" charset="0"/>
              <a:buChar char="•"/>
            </a:pPr>
            <a:r>
              <a:rPr lang="en-US">
                <a:latin typeface="Calibri" charset="0"/>
                <a:ea typeface="MS PGothic" charset="0"/>
              </a:rPr>
              <a:t>Can they stay in yard where incident was or can a family member, friend, or neighbor take them?</a:t>
            </a:r>
          </a:p>
          <a:p>
            <a:pPr marL="628650" lvl="1" indent="-171450">
              <a:buFont typeface="Arial" panose="020B0604020202020204" pitchFamily="34" charset="0"/>
              <a:buChar char="•"/>
            </a:pPr>
            <a:r>
              <a:rPr lang="en-US">
                <a:latin typeface="Calibri" charset="0"/>
                <a:ea typeface="MS PGothic" charset="0"/>
              </a:rPr>
              <a:t>Find pet-friendly hotel</a:t>
            </a:r>
          </a:p>
          <a:p>
            <a:pPr marL="628650" lvl="1" indent="-171450">
              <a:buFont typeface="Arial" panose="020B0604020202020204" pitchFamily="34" charset="0"/>
              <a:buChar char="•"/>
            </a:pPr>
            <a:r>
              <a:rPr lang="en-US">
                <a:latin typeface="Calibri" charset="0"/>
                <a:ea typeface="MS PGothic" charset="0"/>
              </a:rPr>
              <a:t>Other local resources may be available</a:t>
            </a:r>
          </a:p>
          <a:p>
            <a:pPr marL="171450" indent="-171450">
              <a:buFont typeface="Arial" panose="020B0604020202020204" pitchFamily="34" charset="0"/>
              <a:buChar char="•"/>
            </a:pPr>
            <a:endParaRPr lang="en-US">
              <a:latin typeface="Calibri" charset="0"/>
              <a:ea typeface="MS PGothic" charset="0"/>
            </a:endParaRPr>
          </a:p>
          <a:p>
            <a:endParaRPr lang="en-US">
              <a:latin typeface="Calibri" charset="0"/>
              <a:ea typeface="MS PGothic" charset="0"/>
            </a:endParaRPr>
          </a:p>
        </p:txBody>
      </p:sp>
      <p:sp>
        <p:nvSpPr>
          <p:cNvPr id="942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MS PGothic" charset="0"/>
                <a:cs typeface="MS PGothic" charset="0"/>
              </a:defRPr>
            </a:lvl1pPr>
            <a:lvl2pPr marL="742950" indent="-285750" defTabSz="906463">
              <a:defRPr>
                <a:solidFill>
                  <a:schemeClr val="tx1"/>
                </a:solidFill>
                <a:latin typeface="Arial" charset="0"/>
                <a:ea typeface="MS PGothic" charset="0"/>
                <a:cs typeface="MS PGothic" charset="0"/>
              </a:defRPr>
            </a:lvl2pPr>
            <a:lvl3pPr marL="1143000" indent="-228600" defTabSz="906463">
              <a:defRPr>
                <a:solidFill>
                  <a:schemeClr val="tx1"/>
                </a:solidFill>
                <a:latin typeface="Arial" charset="0"/>
                <a:ea typeface="MS PGothic" charset="0"/>
                <a:cs typeface="MS PGothic" charset="0"/>
              </a:defRPr>
            </a:lvl3pPr>
            <a:lvl4pPr marL="1600200" indent="-228600" defTabSz="906463">
              <a:defRPr>
                <a:solidFill>
                  <a:schemeClr val="tx1"/>
                </a:solidFill>
                <a:latin typeface="Arial" charset="0"/>
                <a:ea typeface="MS PGothic" charset="0"/>
                <a:cs typeface="MS PGothic" charset="0"/>
              </a:defRPr>
            </a:lvl4pPr>
            <a:lvl5pPr marL="2057400" indent="-228600" defTabSz="906463">
              <a:defRPr>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a:solidFill>
                  <a:schemeClr val="tx1"/>
                </a:solidFill>
                <a:latin typeface="Arial" charset="0"/>
                <a:ea typeface="MS PGothic" charset="0"/>
                <a:cs typeface="MS PGothic" charset="0"/>
              </a:defRPr>
            </a:lvl9pPr>
          </a:lstStyle>
          <a:p>
            <a:pPr>
              <a:buFontTx/>
              <a:buNone/>
            </a:pPr>
            <a:fld id="{6A933820-C0F5-C842-A995-AE0FB9F82880}" type="slidenum">
              <a:rPr lang="en-US">
                <a:latin typeface="Calibri" charset="0"/>
              </a:rPr>
              <a:pPr>
                <a:buFontTx/>
                <a:buNone/>
              </a:pPr>
              <a:t>71</a:t>
            </a:fld>
            <a:endParaRPr lang="en-US">
              <a:latin typeface="Calibri" charset="0"/>
            </a:endParaRPr>
          </a:p>
        </p:txBody>
      </p:sp>
    </p:spTree>
    <p:extLst>
      <p:ext uri="{BB962C8B-B14F-4D97-AF65-F5344CB8AC3E}">
        <p14:creationId xmlns:p14="http://schemas.microsoft.com/office/powerpoint/2010/main" val="21019944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xfrm>
            <a:off x="3455988" y="282575"/>
            <a:ext cx="1901825" cy="1425575"/>
          </a:xfrm>
        </p:spPr>
      </p:sp>
      <p:sp>
        <p:nvSpPr>
          <p:cNvPr id="9625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highlight>
                  <a:srgbClr val="FFFF00"/>
                </a:highlight>
                <a:latin typeface="Calibri" charset="0"/>
                <a:ea typeface="MS PGothic" charset="0"/>
              </a:rPr>
              <a:t>INSTRUCTOR: CUSTOMIZE THIS SLIDE TO REFLECT YOUR REGION’S PROCESSES</a:t>
            </a:r>
            <a:endParaRPr lang="en-US">
              <a:latin typeface="Calibri" charset="0"/>
              <a:ea typeface="MS PGothic" charset="0"/>
            </a:endParaRPr>
          </a:p>
          <a:p>
            <a:pPr marL="0" indent="0">
              <a:buFont typeface="Arial" panose="020B0604020202020204" pitchFamily="34" charset="0"/>
              <a:buNone/>
            </a:pPr>
            <a:endParaRPr lang="en-US">
              <a:latin typeface="Calibri" charset="0"/>
              <a:ea typeface="MS PGothic" charset="0"/>
            </a:endParaRPr>
          </a:p>
          <a:p>
            <a:pPr marL="0" indent="0">
              <a:buFont typeface="Arial" panose="020B0604020202020204" pitchFamily="34" charset="0"/>
              <a:buNone/>
            </a:pPr>
            <a:r>
              <a:rPr lang="en-US">
                <a:latin typeface="Calibri" charset="0"/>
                <a:ea typeface="MS PGothic" charset="0"/>
              </a:rPr>
              <a:t>CLICK</a:t>
            </a:r>
          </a:p>
          <a:p>
            <a:pPr marL="171450" indent="-171450">
              <a:buFont typeface="Arial" panose="020B0604020202020204" pitchFamily="34" charset="0"/>
              <a:buChar char="•"/>
            </a:pPr>
            <a:r>
              <a:rPr lang="en-US">
                <a:latin typeface="Calibri" charset="0"/>
                <a:ea typeface="MS PGothic" charset="0"/>
              </a:rPr>
              <a:t>Food &amp; Drinks (at scene of incident)</a:t>
            </a:r>
          </a:p>
          <a:p>
            <a:pPr marL="628650" lvl="1" indent="-171450">
              <a:buFont typeface="Arial" panose="020B0604020202020204" pitchFamily="34" charset="0"/>
              <a:buChar char="•"/>
            </a:pPr>
            <a:r>
              <a:rPr lang="en-US">
                <a:latin typeface="Calibri" charset="0"/>
                <a:ea typeface="MS PGothic" charset="0"/>
              </a:rPr>
              <a:t>Check local practices:</a:t>
            </a:r>
          </a:p>
          <a:p>
            <a:pPr marL="1085850" lvl="2" indent="-171450">
              <a:buFont typeface="Arial" panose="020B0604020202020204" pitchFamily="34" charset="0"/>
              <a:buChar char="•"/>
            </a:pPr>
            <a:r>
              <a:rPr lang="en-US">
                <a:latin typeface="Calibri" charset="0"/>
                <a:ea typeface="MS PGothic" charset="0"/>
              </a:rPr>
              <a:t>DAT Supervisor may have DAT purchase card</a:t>
            </a:r>
          </a:p>
          <a:p>
            <a:pPr marL="1085850" lvl="2" indent="-171450">
              <a:buFont typeface="Arial" panose="020B0604020202020204" pitchFamily="34" charset="0"/>
              <a:buChar char="•"/>
            </a:pPr>
            <a:r>
              <a:rPr lang="en-US">
                <a:latin typeface="Calibri" charset="0"/>
                <a:ea typeface="MS PGothic" charset="0"/>
              </a:rPr>
              <a:t>DAT responder may be able to run to grocery store to pick up supplies</a:t>
            </a:r>
          </a:p>
          <a:p>
            <a:pPr marL="1085850" marR="0" lvl="2"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atin typeface="Calibri" charset="0"/>
                <a:ea typeface="MS PGothic" charset="0"/>
              </a:rPr>
              <a:t>If ordering food, be cautious of dietary preferences/restrictions </a:t>
            </a:r>
            <a:r>
              <a:rPr lang="en-US">
                <a:solidFill>
                  <a:srgbClr val="3F3F3F"/>
                </a:solidFill>
                <a:effectLst/>
                <a:latin typeface="Helvetica" pitchFamily="2" charset="0"/>
              </a:rPr>
              <a:t>and ensure food purchased is in alignment with region's mass care/feeding protocols.</a:t>
            </a:r>
          </a:p>
          <a:p>
            <a:pPr marL="1085850" lvl="2" indent="-171450">
              <a:buFont typeface="Arial" panose="020B0604020202020204" pitchFamily="34" charset="0"/>
              <a:buChar char="•"/>
            </a:pPr>
            <a:endParaRPr lang="en-US">
              <a:latin typeface="Calibri" charset="0"/>
              <a:ea typeface="MS PGothic" charset="0"/>
            </a:endParaRPr>
          </a:p>
          <a:p>
            <a:pPr marL="0" indent="0">
              <a:buFont typeface="Arial" panose="020B0604020202020204" pitchFamily="34" charset="0"/>
              <a:buNone/>
            </a:pPr>
            <a:r>
              <a:rPr lang="en-US">
                <a:latin typeface="Calibri" charset="0"/>
                <a:ea typeface="MS PGothic" charset="0"/>
              </a:rPr>
              <a:t>CLICK</a:t>
            </a:r>
          </a:p>
          <a:p>
            <a:pPr marL="171450" indent="-171450">
              <a:buFont typeface="Arial" panose="020B0604020202020204" pitchFamily="34" charset="0"/>
              <a:buChar char="•"/>
            </a:pPr>
            <a:r>
              <a:rPr lang="en-US">
                <a:latin typeface="Calibri" charset="0"/>
                <a:ea typeface="MS PGothic" charset="0"/>
              </a:rPr>
              <a:t>Emergency Response Vehicle (ERV) or another local Red Cross vehicle</a:t>
            </a:r>
          </a:p>
          <a:p>
            <a:pPr marL="628650" lvl="1" indent="-171450">
              <a:buFont typeface="Arial" panose="020B0604020202020204" pitchFamily="34" charset="0"/>
              <a:buChar char="•"/>
            </a:pPr>
            <a:r>
              <a:rPr lang="en-US">
                <a:latin typeface="Calibri" charset="0"/>
                <a:ea typeface="MS PGothic" charset="0"/>
              </a:rPr>
              <a:t>Equipped with snacks and water</a:t>
            </a:r>
          </a:p>
          <a:p>
            <a:pPr marL="628650" lvl="1" indent="-171450">
              <a:buFont typeface="Arial" panose="020B0604020202020204" pitchFamily="34" charset="0"/>
              <a:buChar char="•"/>
            </a:pPr>
            <a:r>
              <a:rPr lang="en-US">
                <a:latin typeface="Calibri" charset="0"/>
                <a:ea typeface="MS PGothic" charset="0"/>
              </a:rPr>
              <a:t>Dry place for the DAT to work; makes Red Cross role visible</a:t>
            </a:r>
          </a:p>
          <a:p>
            <a:pPr marL="628650" lvl="1" indent="-171450">
              <a:buFont typeface="Arial" panose="020B0604020202020204" pitchFamily="34" charset="0"/>
              <a:buChar char="•"/>
            </a:pPr>
            <a:r>
              <a:rPr lang="en-US">
                <a:latin typeface="Calibri" charset="0"/>
                <a:ea typeface="MS PGothic" charset="0"/>
              </a:rPr>
              <a:t>Some DAT team members can drive ERV; may need to request driver from local ERV team (see local procedures)</a:t>
            </a:r>
          </a:p>
        </p:txBody>
      </p:sp>
      <p:sp>
        <p:nvSpPr>
          <p:cNvPr id="962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MS PGothic" charset="0"/>
                <a:cs typeface="MS PGothic" charset="0"/>
              </a:defRPr>
            </a:lvl1pPr>
            <a:lvl2pPr marL="742950" indent="-285750" defTabSz="906463">
              <a:defRPr>
                <a:solidFill>
                  <a:schemeClr val="tx1"/>
                </a:solidFill>
                <a:latin typeface="Arial" charset="0"/>
                <a:ea typeface="MS PGothic" charset="0"/>
                <a:cs typeface="MS PGothic" charset="0"/>
              </a:defRPr>
            </a:lvl2pPr>
            <a:lvl3pPr marL="1143000" indent="-228600" defTabSz="906463">
              <a:defRPr>
                <a:solidFill>
                  <a:schemeClr val="tx1"/>
                </a:solidFill>
                <a:latin typeface="Arial" charset="0"/>
                <a:ea typeface="MS PGothic" charset="0"/>
                <a:cs typeface="MS PGothic" charset="0"/>
              </a:defRPr>
            </a:lvl3pPr>
            <a:lvl4pPr marL="1600200" indent="-228600" defTabSz="906463">
              <a:defRPr>
                <a:solidFill>
                  <a:schemeClr val="tx1"/>
                </a:solidFill>
                <a:latin typeface="Arial" charset="0"/>
                <a:ea typeface="MS PGothic" charset="0"/>
                <a:cs typeface="MS PGothic" charset="0"/>
              </a:defRPr>
            </a:lvl4pPr>
            <a:lvl5pPr marL="2057400" indent="-228600" defTabSz="906463">
              <a:defRPr>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a:solidFill>
                  <a:schemeClr val="tx1"/>
                </a:solidFill>
                <a:latin typeface="Arial" charset="0"/>
                <a:ea typeface="MS PGothic" charset="0"/>
                <a:cs typeface="MS PGothic" charset="0"/>
              </a:defRPr>
            </a:lvl9pPr>
          </a:lstStyle>
          <a:p>
            <a:pPr>
              <a:buFontTx/>
              <a:buNone/>
            </a:pPr>
            <a:fld id="{32CE2320-1F2B-7F42-9C2C-C7AC950FAC1D}" type="slidenum">
              <a:rPr lang="en-US">
                <a:latin typeface="Calibri" charset="0"/>
              </a:rPr>
              <a:pPr>
                <a:buFontTx/>
                <a:buNone/>
              </a:pPr>
              <a:t>72</a:t>
            </a:fld>
            <a:endParaRPr lang="en-US">
              <a:latin typeface="Calibri"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8838" y="282575"/>
            <a:ext cx="1763712" cy="1322388"/>
          </a:xfrm>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9935D2-E334-4253-A938-0181A5934726}"/>
              </a:ext>
            </a:extLst>
          </p:cNvPr>
          <p:cNvSpPr>
            <a:spLocks noGrp="1"/>
          </p:cNvSpPr>
          <p:nvPr>
            <p:ph type="sldNum" sz="quarter" idx="5"/>
          </p:nvPr>
        </p:nvSpPr>
        <p:spPr/>
        <p:txBody>
          <a:bodyPr/>
          <a:lstStyle/>
          <a:p>
            <a:fld id="{4EAAE646-EA7D-48E9-814A-BB733953184C}" type="slidenum">
              <a:rPr lang="en-US" altLang="en-US" smtClean="0"/>
              <a:pPr/>
              <a:t>73</a:t>
            </a:fld>
            <a:endParaRPr lang="en-US" altLang="en-US"/>
          </a:p>
        </p:txBody>
      </p:sp>
    </p:spTree>
    <p:extLst>
      <p:ext uri="{BB962C8B-B14F-4D97-AF65-F5344CB8AC3E}">
        <p14:creationId xmlns:p14="http://schemas.microsoft.com/office/powerpoint/2010/main" val="2355951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INSTRUCTOR: Please read the following in full:</a:t>
            </a:r>
          </a:p>
          <a:p>
            <a:endParaRPr lang="en-US"/>
          </a:p>
          <a:p>
            <a:r>
              <a:rPr lang="en-US"/>
              <a:t>Escalation is required if the complexity and/or scope of an incident exceeds normal parameters of a DAT response (often indicated when a “Trigger” is met); we will discuss typical triggers shortly.</a:t>
            </a:r>
          </a:p>
          <a:p>
            <a:endParaRPr lang="en-US"/>
          </a:p>
          <a:p>
            <a:pPr marL="171450" indent="-171450">
              <a:buFont typeface="Arial" panose="020B0604020202020204" pitchFamily="34" charset="0"/>
              <a:buChar char="•"/>
            </a:pPr>
            <a:r>
              <a:rPr lang="en-US"/>
              <a:t>It is important that the DAT SV notifies DDO to escalate to Regional Leadership in a timely manner in order to ensure the Region’s ability to respond quickly and provide support as needed</a:t>
            </a:r>
          </a:p>
          <a:p>
            <a:endParaRPr lang="en-US"/>
          </a:p>
          <a:p>
            <a:pPr marL="171450" indent="-171450">
              <a:buFont typeface="Arial" panose="020B0604020202020204" pitchFamily="34" charset="0"/>
              <a:buChar char="•"/>
            </a:pPr>
            <a:r>
              <a:rPr lang="en-US"/>
              <a:t>DAT should also inform Public Affairs for certain Triggers in order to coordinate public messaging</a:t>
            </a:r>
          </a:p>
          <a:p>
            <a:endParaRPr lang="en-US"/>
          </a:p>
          <a:p>
            <a:r>
              <a:rPr lang="en-US"/>
              <a:t>If certain Triggers are met, regions are required to submit an Initial Incident Report (IIR) to National leadership within two hours using the IIR tool in RC Respond</a:t>
            </a:r>
          </a:p>
          <a:p>
            <a:endParaRPr lang="en-US"/>
          </a:p>
          <a:p>
            <a:r>
              <a:rPr lang="en-US"/>
              <a:t>Regions may have their own Escalation and IIR protocols and Triggers so verify with your leadership</a:t>
            </a:r>
          </a:p>
          <a:p>
            <a:endParaRPr lang="en-US"/>
          </a:p>
          <a:p>
            <a:endParaRPr lang="en-US"/>
          </a:p>
        </p:txBody>
      </p:sp>
      <p:sp>
        <p:nvSpPr>
          <p:cNvPr id="4" name="Slide Number Placeholder 3">
            <a:extLst>
              <a:ext uri="{FF2B5EF4-FFF2-40B4-BE49-F238E27FC236}">
                <a16:creationId xmlns:a16="http://schemas.microsoft.com/office/drawing/2014/main" id="{36F8C2EF-845C-5A5A-9354-EC61FD9C7884}"/>
              </a:ext>
            </a:extLst>
          </p:cNvPr>
          <p:cNvSpPr>
            <a:spLocks noGrp="1"/>
          </p:cNvSpPr>
          <p:nvPr>
            <p:ph type="sldNum" sz="quarter" idx="5"/>
          </p:nvPr>
        </p:nvSpPr>
        <p:spPr/>
        <p:txBody>
          <a:bodyPr/>
          <a:lstStyle/>
          <a:p>
            <a:fld id="{4EAAE646-EA7D-48E9-814A-BB733953184C}" type="slidenum">
              <a:rPr lang="en-US" altLang="en-US" smtClean="0"/>
              <a:pPr/>
              <a:t>74</a:t>
            </a:fld>
            <a:endParaRPr lang="en-US" altLang="en-US"/>
          </a:p>
        </p:txBody>
      </p:sp>
    </p:spTree>
    <p:extLst>
      <p:ext uri="{BB962C8B-B14F-4D97-AF65-F5344CB8AC3E}">
        <p14:creationId xmlns:p14="http://schemas.microsoft.com/office/powerpoint/2010/main" val="19007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9621D4F-8AC5-45AA-A707-4DF2F1896E8F}"/>
              </a:ext>
            </a:extLst>
          </p:cNvPr>
          <p:cNvSpPr>
            <a:spLocks noGrp="1" noRot="1" noChangeAspect="1"/>
          </p:cNvSpPr>
          <p:nvPr>
            <p:ph type="sldImg"/>
          </p:nvPr>
        </p:nvSpPr>
        <p:spPr>
          <a:xfrm>
            <a:off x="3887788" y="274638"/>
            <a:ext cx="1978025" cy="1484312"/>
          </a:xfrm>
        </p:spPr>
      </p:sp>
      <p:sp>
        <p:nvSpPr>
          <p:cNvPr id="5" name="Notes Placeholder 4">
            <a:extLst>
              <a:ext uri="{FF2B5EF4-FFF2-40B4-BE49-F238E27FC236}">
                <a16:creationId xmlns:a16="http://schemas.microsoft.com/office/drawing/2014/main" id="{3A2AD83A-01D8-C89A-BAD7-BF6DA465BD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65464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a:t>Triggers which require an Initial Incident Report to be created are defined in the Disaster Cycle Services Concept of Operations.  </a:t>
            </a:r>
          </a:p>
          <a:p>
            <a:r>
              <a:rPr lang="en-US"/>
              <a:t>This slide and the next slide list these triggers.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t>In all cases a DDO should alert Regional Leadership on Call as soon as there is an indication that one or more of these triggers might be met.</a:t>
            </a:r>
          </a:p>
          <a:p>
            <a:r>
              <a:rPr lang="en-US"/>
              <a:t>The triggers are:</a:t>
            </a:r>
          </a:p>
          <a:p>
            <a:endParaRPr lang="en-US"/>
          </a:p>
          <a:p>
            <a:pPr marL="628650" lvl="1" indent="-171450">
              <a:buFont typeface="Arial" panose="020B0604020202020204" pitchFamily="34" charset="0"/>
              <a:buChar char="•"/>
            </a:pPr>
            <a:r>
              <a:rPr lang="en-US"/>
              <a:t>A disaster-related death has occurred (including residential fires).</a:t>
            </a:r>
          </a:p>
          <a:p>
            <a:pPr marL="628650" lvl="1" indent="-171450">
              <a:buFont typeface="Arial" panose="020B0604020202020204" pitchFamily="34" charset="0"/>
              <a:buChar char="•"/>
            </a:pPr>
            <a:r>
              <a:rPr lang="en-US"/>
              <a:t>Multiple significant injuries have occurred as a result of a disaster.</a:t>
            </a:r>
          </a:p>
          <a:p>
            <a:pPr marL="628650" lvl="1" indent="-171450">
              <a:buFont typeface="Arial" panose="020B0604020202020204" pitchFamily="34" charset="0"/>
              <a:buChar char="•"/>
            </a:pPr>
            <a:r>
              <a:rPr lang="en-US"/>
              <a:t>A Red Cross volunteer or employee has been killed, injured, or is unaccounted for during a Red Cross event or activity.</a:t>
            </a:r>
          </a:p>
          <a:p>
            <a:pPr marL="628650" lvl="1" indent="-171450">
              <a:buFont typeface="Arial" panose="020B0604020202020204" pitchFamily="34" charset="0"/>
              <a:buChar char="•"/>
            </a:pPr>
            <a:r>
              <a:rPr lang="en-US"/>
              <a:t>A Red Cross facility has been damaged as a result of a disaster.</a:t>
            </a:r>
          </a:p>
          <a:p>
            <a:pPr marL="628650" lvl="1" indent="-171450">
              <a:buFont typeface="Arial" panose="020B0604020202020204" pitchFamily="34" charset="0"/>
              <a:buChar char="•"/>
            </a:pPr>
            <a:r>
              <a:rPr lang="en-US"/>
              <a:t>A significant evacuation has occurred in a community.</a:t>
            </a:r>
          </a:p>
          <a:p>
            <a:pPr marL="628650" lvl="1" indent="-171450">
              <a:buFont typeface="Arial" panose="020B0604020202020204" pitchFamily="34" charset="0"/>
              <a:buChar char="•"/>
            </a:pPr>
            <a:r>
              <a:rPr lang="en-US"/>
              <a:t>Any shelter has, or will be, opened or put on standby.</a:t>
            </a:r>
          </a:p>
          <a:p>
            <a:pPr marL="628650" lvl="1" indent="-171450">
              <a:buFont typeface="Arial" panose="020B0604020202020204" pitchFamily="34" charset="0"/>
              <a:buChar char="•"/>
            </a:pPr>
            <a:endParaRPr lang="en-US"/>
          </a:p>
          <a:p>
            <a:pPr marL="0" lvl="0" indent="0">
              <a:buFont typeface="Arial" panose="020B0604020202020204" pitchFamily="34" charset="0"/>
              <a:buNone/>
            </a:pPr>
            <a:r>
              <a:rPr lang="en-US"/>
              <a:t>ADVANCE TO THE NEXT SLIDE</a:t>
            </a:r>
          </a:p>
          <a:p>
            <a:endParaRPr lang="en-US"/>
          </a:p>
        </p:txBody>
      </p:sp>
      <p:sp>
        <p:nvSpPr>
          <p:cNvPr id="4" name="Slide Number Placeholder 3">
            <a:extLst>
              <a:ext uri="{FF2B5EF4-FFF2-40B4-BE49-F238E27FC236}">
                <a16:creationId xmlns:a16="http://schemas.microsoft.com/office/drawing/2014/main" id="{246B65B3-7E88-40CE-34D0-F05537DC52B0}"/>
              </a:ext>
            </a:extLst>
          </p:cNvPr>
          <p:cNvSpPr>
            <a:spLocks noGrp="1"/>
          </p:cNvSpPr>
          <p:nvPr>
            <p:ph type="sldNum" sz="quarter" idx="5"/>
          </p:nvPr>
        </p:nvSpPr>
        <p:spPr/>
        <p:txBody>
          <a:bodyPr/>
          <a:lstStyle/>
          <a:p>
            <a:fld id="{4EAAE646-EA7D-48E9-814A-BB733953184C}" type="slidenum">
              <a:rPr lang="en-US" altLang="en-US" smtClean="0"/>
              <a:pPr/>
              <a:t>75</a:t>
            </a:fld>
            <a:endParaRPr lang="en-US" altLang="en-US"/>
          </a:p>
        </p:txBody>
      </p:sp>
    </p:spTree>
    <p:extLst>
      <p:ext uri="{BB962C8B-B14F-4D97-AF65-F5344CB8AC3E}">
        <p14:creationId xmlns:p14="http://schemas.microsoft.com/office/powerpoint/2010/main" val="1859770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a:t>The disaster-related incident has significant media coverage</a:t>
            </a:r>
          </a:p>
          <a:p>
            <a:pPr marL="628650" lvl="1" indent="-171450">
              <a:buFont typeface="Arial" panose="020B0604020202020204" pitchFamily="34" charset="0"/>
              <a:buChar char="•"/>
            </a:pPr>
            <a:r>
              <a:rPr lang="en-US"/>
              <a:t>The estimated cost of a disaster-related incident is expected to exceed $10,000. </a:t>
            </a:r>
          </a:p>
          <a:p>
            <a:pPr marL="628650" lvl="1" indent="-171450">
              <a:buFont typeface="Arial" panose="020B0604020202020204" pitchFamily="34" charset="0"/>
              <a:buChar char="•"/>
            </a:pPr>
            <a:r>
              <a:rPr lang="en-US"/>
              <a:t>Inter-regional Red Cross mutual aid (human and/or material resources from outside of the affected region) has been requested or is expected to occur.</a:t>
            </a:r>
          </a:p>
          <a:p>
            <a:pPr marL="628650" lvl="1" indent="-171450">
              <a:buFont typeface="Arial" panose="020B0604020202020204" pitchFamily="34" charset="0"/>
              <a:buChar char="•"/>
            </a:pPr>
            <a:r>
              <a:rPr lang="en-US"/>
              <a:t>A state, local, tribal, or territorial Emergency Operations Center and/or FEMA Regional Response Coordination Center has been activated and the Red Cross is providing coverage.</a:t>
            </a:r>
          </a:p>
          <a:p>
            <a:endParaRPr lang="en-US"/>
          </a:p>
          <a:p>
            <a:r>
              <a:rPr lang="en-US"/>
              <a:t>ADVANCE TO THE NEXT SLIDE</a:t>
            </a:r>
          </a:p>
        </p:txBody>
      </p:sp>
      <p:sp>
        <p:nvSpPr>
          <p:cNvPr id="4" name="Slide Number Placeholder 3">
            <a:extLst>
              <a:ext uri="{FF2B5EF4-FFF2-40B4-BE49-F238E27FC236}">
                <a16:creationId xmlns:a16="http://schemas.microsoft.com/office/drawing/2014/main" id="{CCFD85D2-1676-FADE-EEBE-BB7C3B083920}"/>
              </a:ext>
            </a:extLst>
          </p:cNvPr>
          <p:cNvSpPr>
            <a:spLocks noGrp="1"/>
          </p:cNvSpPr>
          <p:nvPr>
            <p:ph type="sldNum" sz="quarter" idx="5"/>
          </p:nvPr>
        </p:nvSpPr>
        <p:spPr/>
        <p:txBody>
          <a:bodyPr/>
          <a:lstStyle/>
          <a:p>
            <a:fld id="{4EAAE646-EA7D-48E9-814A-BB733953184C}" type="slidenum">
              <a:rPr lang="en-US" altLang="en-US" smtClean="0"/>
              <a:pPr/>
              <a:t>76</a:t>
            </a:fld>
            <a:endParaRPr lang="en-US" altLang="en-US"/>
          </a:p>
        </p:txBody>
      </p:sp>
    </p:spTree>
    <p:extLst>
      <p:ext uri="{BB962C8B-B14F-4D97-AF65-F5344CB8AC3E}">
        <p14:creationId xmlns:p14="http://schemas.microsoft.com/office/powerpoint/2010/main" val="9497266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xfrm>
            <a:off x="3455988" y="282575"/>
            <a:ext cx="1901825" cy="1425575"/>
          </a:xfrm>
        </p:spPr>
      </p:sp>
      <p:sp>
        <p:nvSpPr>
          <p:cNvPr id="100354"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highlight>
                  <a:srgbClr val="FFFF00"/>
                </a:highlight>
                <a:latin typeface="Calibri" charset="0"/>
                <a:ea typeface="MS PGothic" charset="0"/>
              </a:rPr>
              <a:t>INSTRUCTOR: CUSTOMIZE THIS HIGHLIGHTED PART OF THE SLIDE TO REFLECT YOUR REGION’S PROCESSES</a:t>
            </a:r>
            <a:endParaRPr lang="en-US">
              <a:latin typeface="Calibri" charset="0"/>
              <a:ea typeface="MS PGothic" charset="0"/>
            </a:endParaRPr>
          </a:p>
          <a:p>
            <a:endParaRPr lang="en-US">
              <a:latin typeface="Calibri" charset="0"/>
              <a:ea typeface="MS PGothic" charset="0"/>
            </a:endParaRPr>
          </a:p>
          <a:p>
            <a:r>
              <a:rPr lang="en-US">
                <a:latin typeface="Calibri" charset="0"/>
                <a:ea typeface="MS PGothic" charset="0"/>
              </a:rPr>
              <a:t>Notify Regional Leadership on-call (RLOC) as soon as you or the DAT SV thinks you might hit an Escalation Trigger</a:t>
            </a:r>
          </a:p>
          <a:p>
            <a:endParaRPr lang="en-US">
              <a:latin typeface="Calibri" charset="0"/>
              <a:ea typeface="MS PGothic" charset="0"/>
            </a:endParaRPr>
          </a:p>
          <a:p>
            <a:pPr marL="628650" lvl="1" indent="-171450">
              <a:buFont typeface="Arial" panose="020B0604020202020204" pitchFamily="34" charset="0"/>
              <a:buChar char="•"/>
            </a:pPr>
            <a:r>
              <a:rPr lang="en-US">
                <a:latin typeface="Calibri" charset="0"/>
                <a:ea typeface="MS PGothic" charset="0"/>
              </a:rPr>
              <a:t>Sooner is better than later</a:t>
            </a:r>
          </a:p>
          <a:p>
            <a:pPr marL="628650" lvl="1" indent="-171450">
              <a:buFont typeface="Arial" panose="020B0604020202020204" pitchFamily="34" charset="0"/>
              <a:buChar char="•"/>
            </a:pPr>
            <a:r>
              <a:rPr lang="en-US">
                <a:latin typeface="Calibri" charset="0"/>
                <a:ea typeface="MS PGothic" charset="0"/>
              </a:rPr>
              <a:t>It is a good practice to notify the Territory Disaster Program Manager</a:t>
            </a:r>
          </a:p>
          <a:p>
            <a:pPr marL="628650" lvl="1" indent="-171450">
              <a:buFont typeface="Arial" panose="020B0604020202020204" pitchFamily="34" charset="0"/>
              <a:buChar char="•"/>
            </a:pPr>
            <a:r>
              <a:rPr lang="en-US">
                <a:latin typeface="Calibri" charset="0"/>
                <a:ea typeface="MS PGothic" charset="0"/>
              </a:rPr>
              <a:t>Follow any other local requirements</a:t>
            </a:r>
          </a:p>
          <a:p>
            <a:pPr marL="628650" lvl="1" indent="-171450">
              <a:buFont typeface="Arial" panose="020B0604020202020204" pitchFamily="34" charset="0"/>
              <a:buChar char="•"/>
            </a:pPr>
            <a:endParaRPr lang="en-US">
              <a:latin typeface="Calibri" charset="0"/>
              <a:ea typeface="MS PGothic" charset="0"/>
            </a:endParaRPr>
          </a:p>
          <a:p>
            <a:endParaRPr lang="en-US">
              <a:latin typeface="Calibri" charset="0"/>
              <a:ea typeface="MS PGothic" charset="0"/>
            </a:endParaRPr>
          </a:p>
        </p:txBody>
      </p:sp>
      <p:sp>
        <p:nvSpPr>
          <p:cNvPr id="1003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MS PGothic" charset="0"/>
                <a:cs typeface="MS PGothic" charset="0"/>
              </a:defRPr>
            </a:lvl1pPr>
            <a:lvl2pPr marL="742950" indent="-285750" defTabSz="906463">
              <a:defRPr>
                <a:solidFill>
                  <a:schemeClr val="tx1"/>
                </a:solidFill>
                <a:latin typeface="Arial" charset="0"/>
                <a:ea typeface="MS PGothic" charset="0"/>
                <a:cs typeface="MS PGothic" charset="0"/>
              </a:defRPr>
            </a:lvl2pPr>
            <a:lvl3pPr marL="1143000" indent="-228600" defTabSz="906463">
              <a:defRPr>
                <a:solidFill>
                  <a:schemeClr val="tx1"/>
                </a:solidFill>
                <a:latin typeface="Arial" charset="0"/>
                <a:ea typeface="MS PGothic" charset="0"/>
                <a:cs typeface="MS PGothic" charset="0"/>
              </a:defRPr>
            </a:lvl3pPr>
            <a:lvl4pPr marL="1600200" indent="-228600" defTabSz="906463">
              <a:defRPr>
                <a:solidFill>
                  <a:schemeClr val="tx1"/>
                </a:solidFill>
                <a:latin typeface="Arial" charset="0"/>
                <a:ea typeface="MS PGothic" charset="0"/>
                <a:cs typeface="MS PGothic" charset="0"/>
              </a:defRPr>
            </a:lvl4pPr>
            <a:lvl5pPr marL="2057400" indent="-228600" defTabSz="906463">
              <a:defRPr>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a:solidFill>
                  <a:schemeClr val="tx1"/>
                </a:solidFill>
                <a:latin typeface="Arial" charset="0"/>
                <a:ea typeface="MS PGothic" charset="0"/>
                <a:cs typeface="MS PGothic" charset="0"/>
              </a:defRPr>
            </a:lvl9pPr>
          </a:lstStyle>
          <a:p>
            <a:pPr>
              <a:buFontTx/>
              <a:buNone/>
            </a:pPr>
            <a:fld id="{37D15479-9DD4-F745-BEB4-7AB4E9D8569B}" type="slidenum">
              <a:rPr lang="en-US">
                <a:latin typeface="Calibri" charset="0"/>
              </a:rPr>
              <a:pPr>
                <a:buFontTx/>
                <a:buNone/>
              </a:pPr>
              <a:t>77</a:t>
            </a:fld>
            <a:endParaRPr lang="en-US">
              <a:latin typeface="Calibri"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xfrm>
            <a:off x="3455988" y="282575"/>
            <a:ext cx="1901825" cy="1425575"/>
          </a:xfrm>
        </p:spPr>
      </p:sp>
      <p:sp>
        <p:nvSpPr>
          <p:cNvPr id="102402"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atin typeface="Calibri" charset="0"/>
                <a:ea typeface="MS PGothic" charset="0"/>
              </a:rPr>
              <a:t>Working with the Regional Leadership on-call (RLOC)</a:t>
            </a:r>
          </a:p>
          <a:p>
            <a:endParaRPr lang="en-US">
              <a:latin typeface="Calibri" charset="0"/>
              <a:ea typeface="MS PGothic" charset="0"/>
            </a:endParaRPr>
          </a:p>
          <a:p>
            <a:pPr marL="628650" lvl="1" indent="-171450">
              <a:buFont typeface="Arial" panose="020B0604020202020204" pitchFamily="34" charset="0"/>
              <a:buChar char="•"/>
            </a:pPr>
            <a:r>
              <a:rPr lang="en-US">
                <a:latin typeface="Calibri" charset="0"/>
                <a:ea typeface="MS PGothic" charset="0"/>
              </a:rPr>
              <a:t>Typically, the RLOC will handle other notifications, initiate sheltering, etc. so DDO can focus on supporting the on-scene team</a:t>
            </a:r>
          </a:p>
          <a:p>
            <a:pPr marL="628650" lvl="1" indent="-171450">
              <a:buFont typeface="Arial" panose="020B0604020202020204" pitchFamily="34" charset="0"/>
              <a:buChar char="•"/>
            </a:pPr>
            <a:r>
              <a:rPr lang="en-US">
                <a:latin typeface="Calibri" charset="0"/>
                <a:ea typeface="MS PGothic" charset="0"/>
              </a:rPr>
              <a:t>Tasks may be shared between RLOC &amp; DDO </a:t>
            </a:r>
            <a:r>
              <a:rPr lang="en-US" u="sng">
                <a:latin typeface="Calibri" charset="0"/>
                <a:ea typeface="MS PGothic" charset="0"/>
              </a:rPr>
              <a:t>at RLOC’s discretion</a:t>
            </a:r>
            <a:endParaRPr lang="en-US">
              <a:latin typeface="Calibri" charset="0"/>
              <a:ea typeface="MS PGothic" charset="0"/>
            </a:endParaRPr>
          </a:p>
          <a:p>
            <a:pPr marL="628650" lvl="1" indent="-171450">
              <a:buFont typeface="Arial" panose="020B0604020202020204" pitchFamily="34" charset="0"/>
              <a:buChar char="•"/>
            </a:pPr>
            <a:r>
              <a:rPr lang="en-US">
                <a:latin typeface="Calibri" charset="0"/>
                <a:ea typeface="MS PGothic" charset="0"/>
              </a:rPr>
              <a:t>Communicate often</a:t>
            </a:r>
          </a:p>
          <a:p>
            <a:pPr marL="628650" lvl="1" indent="-171450">
              <a:buFont typeface="Arial" panose="020B0604020202020204" pitchFamily="34" charset="0"/>
              <a:buChar char="•"/>
            </a:pPr>
            <a:r>
              <a:rPr lang="en-US">
                <a:latin typeface="Calibri" charset="0"/>
                <a:ea typeface="MS PGothic" charset="0"/>
              </a:rPr>
              <a:t>Be clear regarding in which roles responders are functioning and what is their chain of command (</a:t>
            </a:r>
            <a:r>
              <a:rPr lang="en-US" u="sng">
                <a:latin typeface="Calibri" charset="0"/>
                <a:ea typeface="MS PGothic" charset="0"/>
              </a:rPr>
              <a:t>they cannot be at DAT scene and responsible for, say, opening a shelter at the same time</a:t>
            </a:r>
            <a:r>
              <a:rPr lang="en-US">
                <a:latin typeface="Calibri" charset="0"/>
                <a:ea typeface="MS PGothic" charset="0"/>
              </a:rPr>
              <a:t>)</a:t>
            </a:r>
          </a:p>
          <a:p>
            <a:pPr marL="628650" lvl="1" indent="-171450">
              <a:buFont typeface="Arial" panose="020B0604020202020204" pitchFamily="34" charset="0"/>
              <a:buChar char="•"/>
            </a:pPr>
            <a:r>
              <a:rPr lang="en-US">
                <a:latin typeface="Calibri" charset="0"/>
                <a:ea typeface="MS PGothic" charset="0"/>
              </a:rPr>
              <a:t>Respect Chain of Command and Unity of Command</a:t>
            </a:r>
          </a:p>
          <a:p>
            <a:pPr marL="1085850" lvl="2" indent="-171450">
              <a:buFont typeface="Arial" panose="020B0604020202020204" pitchFamily="34" charset="0"/>
              <a:buChar char="•"/>
            </a:pPr>
            <a:r>
              <a:rPr lang="en-US">
                <a:latin typeface="Calibri" charset="0"/>
                <a:ea typeface="MS PGothic" charset="0"/>
              </a:rPr>
              <a:t>Unity of command means that each responder only has ONE boss at any given time and they know who it is.</a:t>
            </a:r>
          </a:p>
          <a:p>
            <a:r>
              <a:rPr lang="en-US">
                <a:latin typeface="Calibri" charset="0"/>
                <a:ea typeface="MS PGothic" charset="0"/>
              </a:rPr>
              <a:t>If a shelter opens </a:t>
            </a:r>
          </a:p>
          <a:p>
            <a:pPr marL="628650" lvl="1" indent="-171450">
              <a:buFont typeface="Arial" panose="020B0604020202020204" pitchFamily="34" charset="0"/>
              <a:buChar char="•"/>
            </a:pPr>
            <a:r>
              <a:rPr lang="en-US">
                <a:latin typeface="Calibri" charset="0"/>
                <a:ea typeface="MS PGothic" charset="0"/>
              </a:rPr>
              <a:t>DDO &amp; DAT SV (MN) own the DAT scene</a:t>
            </a:r>
          </a:p>
          <a:p>
            <a:pPr marL="628650" lvl="1" indent="-171450">
              <a:buFont typeface="Arial" panose="020B0604020202020204" pitchFamily="34" charset="0"/>
              <a:buChar char="•"/>
            </a:pPr>
            <a:r>
              <a:rPr lang="en-US">
                <a:latin typeface="Calibri" charset="0"/>
                <a:ea typeface="MS PGothic" charset="0"/>
              </a:rPr>
              <a:t>RLOC or Mass Care Lead owns the shelter activity and scene</a:t>
            </a:r>
          </a:p>
          <a:p>
            <a:pPr marL="628650" lvl="1" indent="-171450">
              <a:buFont typeface="Arial" panose="020B0604020202020204" pitchFamily="34" charset="0"/>
              <a:buChar char="•"/>
            </a:pPr>
            <a:r>
              <a:rPr lang="en-US" b="1" u="sng">
                <a:latin typeface="Calibri" charset="0"/>
                <a:ea typeface="MS PGothic" charset="0"/>
              </a:rPr>
              <a:t>Be careful about responders drifting back and forth; ensure clear transfer of responders so they understand Chain of Command</a:t>
            </a:r>
            <a:r>
              <a:rPr lang="en-US" b="0" u="none">
                <a:latin typeface="Calibri" charset="0"/>
                <a:ea typeface="MS PGothic" charset="0"/>
              </a:rPr>
              <a:t>.  </a:t>
            </a:r>
          </a:p>
          <a:p>
            <a:pPr marL="1085850" lvl="2" indent="-171450">
              <a:buFont typeface="Arial" panose="020B0604020202020204" pitchFamily="34" charset="0"/>
              <a:buChar char="•"/>
            </a:pPr>
            <a:r>
              <a:rPr lang="en-US" b="0" u="none">
                <a:latin typeface="Calibri" charset="0"/>
                <a:ea typeface="MS PGothic" charset="0"/>
              </a:rPr>
              <a:t>If DAT responders stay at the incident scene they should continue to report to the DAT/SV or MN who is in charge of the scene,   If DAT responders leave the incident scene to help with another activity such as opening a shelter, then their chain of command must change, and they should now report to whoever owns the new activity. </a:t>
            </a:r>
            <a:endParaRPr lang="en-US" b="1" u="sng">
              <a:latin typeface="Calibri" charset="0"/>
              <a:ea typeface="MS PGothic" charset="0"/>
            </a:endParaRPr>
          </a:p>
          <a:p>
            <a:endParaRPr lang="en-US">
              <a:latin typeface="Calibri" charset="0"/>
              <a:ea typeface="MS PGothic" charset="0"/>
            </a:endParaRPr>
          </a:p>
          <a:p>
            <a:r>
              <a:rPr lang="en-US">
                <a:latin typeface="Calibri" charset="0"/>
                <a:ea typeface="MS PGothic" charset="0"/>
              </a:rPr>
              <a:t>	</a:t>
            </a:r>
          </a:p>
        </p:txBody>
      </p:sp>
      <p:sp>
        <p:nvSpPr>
          <p:cNvPr id="1024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MS PGothic" charset="0"/>
                <a:cs typeface="MS PGothic" charset="0"/>
              </a:defRPr>
            </a:lvl1pPr>
            <a:lvl2pPr marL="742950" indent="-285750" defTabSz="906463">
              <a:defRPr>
                <a:solidFill>
                  <a:schemeClr val="tx1"/>
                </a:solidFill>
                <a:latin typeface="Arial" charset="0"/>
                <a:ea typeface="MS PGothic" charset="0"/>
                <a:cs typeface="MS PGothic" charset="0"/>
              </a:defRPr>
            </a:lvl2pPr>
            <a:lvl3pPr marL="1143000" indent="-228600" defTabSz="906463">
              <a:defRPr>
                <a:solidFill>
                  <a:schemeClr val="tx1"/>
                </a:solidFill>
                <a:latin typeface="Arial" charset="0"/>
                <a:ea typeface="MS PGothic" charset="0"/>
                <a:cs typeface="MS PGothic" charset="0"/>
              </a:defRPr>
            </a:lvl3pPr>
            <a:lvl4pPr marL="1600200" indent="-228600" defTabSz="906463">
              <a:defRPr>
                <a:solidFill>
                  <a:schemeClr val="tx1"/>
                </a:solidFill>
                <a:latin typeface="Arial" charset="0"/>
                <a:ea typeface="MS PGothic" charset="0"/>
                <a:cs typeface="MS PGothic" charset="0"/>
              </a:defRPr>
            </a:lvl4pPr>
            <a:lvl5pPr marL="2057400" indent="-228600" defTabSz="906463">
              <a:defRPr>
                <a:solidFill>
                  <a:schemeClr val="tx1"/>
                </a:solidFill>
                <a:latin typeface="Arial" charset="0"/>
                <a:ea typeface="MS PGothic" charset="0"/>
                <a:cs typeface="MS PGothic" charset="0"/>
              </a:defRPr>
            </a:lvl5pPr>
            <a:lvl6pPr marL="2514600" indent="-228600" defTabSz="906463"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06463"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06463"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06463" eaLnBrk="0" fontAlgn="base" hangingPunct="0">
              <a:spcBef>
                <a:spcPct val="0"/>
              </a:spcBef>
              <a:spcAft>
                <a:spcPct val="0"/>
              </a:spcAft>
              <a:defRPr>
                <a:solidFill>
                  <a:schemeClr val="tx1"/>
                </a:solidFill>
                <a:latin typeface="Arial" charset="0"/>
                <a:ea typeface="MS PGothic" charset="0"/>
                <a:cs typeface="MS PGothic" charset="0"/>
              </a:defRPr>
            </a:lvl9pPr>
          </a:lstStyle>
          <a:p>
            <a:fld id="{4C0239AD-3530-4845-BA2F-A866531F0686}" type="slidenum">
              <a:rPr lang="en-US">
                <a:latin typeface="Calibri" charset="0"/>
              </a:rPr>
              <a:pPr/>
              <a:t>78</a:t>
            </a:fld>
            <a:endParaRPr lang="en-US">
              <a:latin typeface="Calibri"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endParaRPr lang="en-US"/>
          </a:p>
          <a:p>
            <a:r>
              <a:rPr lang="en-US"/>
              <a:t>Client must feel confident that the Red Cross will keep Confidential any information about them  </a:t>
            </a:r>
          </a:p>
          <a:p>
            <a:endParaRPr lang="en-US"/>
          </a:p>
          <a:p>
            <a:r>
              <a:rPr lang="en-US" b="1" u="sng"/>
              <a:t>Do not enter any confidential client information in RC Respond</a:t>
            </a:r>
            <a:endParaRPr lang="en-US"/>
          </a:p>
          <a:p>
            <a:r>
              <a:rPr lang="en-US"/>
              <a:t>CLICK</a:t>
            </a:r>
          </a:p>
          <a:p>
            <a:r>
              <a:rPr lang="en-US"/>
              <a:t>RC Respond provides a field for “Duty Officer Notes” in each event record</a:t>
            </a:r>
          </a:p>
          <a:p>
            <a:r>
              <a:rPr lang="en-US"/>
              <a:t>CLICK</a:t>
            </a:r>
          </a:p>
          <a:p>
            <a:r>
              <a:rPr lang="en-US"/>
              <a:t>This may be used to document items such as:</a:t>
            </a:r>
          </a:p>
          <a:p>
            <a:pPr marL="628650" lvl="1" indent="-171450">
              <a:buFont typeface="Arial" panose="020B0604020202020204" pitchFamily="34" charset="0"/>
              <a:buChar char="•"/>
            </a:pPr>
            <a:r>
              <a:rPr lang="en-US"/>
              <a:t>status changes</a:t>
            </a:r>
          </a:p>
          <a:p>
            <a:pPr marL="628650" lvl="1" indent="-171450">
              <a:buFont typeface="Arial" panose="020B0604020202020204" pitchFamily="34" charset="0"/>
              <a:buChar char="•"/>
            </a:pPr>
            <a:r>
              <a:rPr lang="en-US"/>
              <a:t>reasons for not responding</a:t>
            </a:r>
          </a:p>
          <a:p>
            <a:pPr marL="628650" lvl="1" indent="-171450">
              <a:buFont typeface="Arial" panose="020B0604020202020204" pitchFamily="34" charset="0"/>
              <a:buChar char="•"/>
            </a:pPr>
            <a:r>
              <a:rPr lang="en-US"/>
              <a:t>information which may be needed by another DDO who takes over the call</a:t>
            </a:r>
          </a:p>
          <a:p>
            <a:r>
              <a:rPr lang="en-US"/>
              <a:t>CLICK</a:t>
            </a:r>
          </a:p>
          <a:p>
            <a:r>
              <a:rPr lang="en-US"/>
              <a:t>A new DDO note should be created with each update to preserve a chronology for the event.</a:t>
            </a:r>
          </a:p>
          <a:p>
            <a:r>
              <a:rPr lang="en-US"/>
              <a:t>CLICK</a:t>
            </a:r>
          </a:p>
          <a:p>
            <a:r>
              <a:rPr lang="en-US"/>
              <a:t>DDO notes should </a:t>
            </a:r>
            <a:r>
              <a:rPr lang="en-US" b="1"/>
              <a:t>NOT</a:t>
            </a:r>
            <a:r>
              <a:rPr lang="en-US"/>
              <a:t> be used to record any personal or confidential information about clients</a:t>
            </a:r>
          </a:p>
          <a:p>
            <a:endParaRPr lang="en-US"/>
          </a:p>
          <a:p>
            <a:endParaRPr lang="en-US"/>
          </a:p>
        </p:txBody>
      </p:sp>
      <p:sp>
        <p:nvSpPr>
          <p:cNvPr id="4" name="Slide Number Placeholder 3">
            <a:extLst>
              <a:ext uri="{FF2B5EF4-FFF2-40B4-BE49-F238E27FC236}">
                <a16:creationId xmlns:a16="http://schemas.microsoft.com/office/drawing/2014/main" id="{E80AB487-13CB-C005-F6C9-432AAD9D91BB}"/>
              </a:ext>
            </a:extLst>
          </p:cNvPr>
          <p:cNvSpPr>
            <a:spLocks noGrp="1"/>
          </p:cNvSpPr>
          <p:nvPr>
            <p:ph type="sldNum" sz="quarter" idx="5"/>
          </p:nvPr>
        </p:nvSpPr>
        <p:spPr/>
        <p:txBody>
          <a:bodyPr/>
          <a:lstStyle/>
          <a:p>
            <a:fld id="{4EAAE646-EA7D-48E9-814A-BB733953184C}" type="slidenum">
              <a:rPr lang="en-US" altLang="en-US" smtClean="0"/>
              <a:pPr/>
              <a:t>79</a:t>
            </a:fld>
            <a:endParaRPr lang="en-US" altLang="en-US"/>
          </a:p>
        </p:txBody>
      </p:sp>
    </p:spTree>
    <p:extLst>
      <p:ext uri="{BB962C8B-B14F-4D97-AF65-F5344CB8AC3E}">
        <p14:creationId xmlns:p14="http://schemas.microsoft.com/office/powerpoint/2010/main" val="15729056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8838" y="282575"/>
            <a:ext cx="1763712" cy="1322388"/>
          </a:xfrm>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984342-37CB-287B-FE47-9DF8818BC3EE}"/>
              </a:ext>
            </a:extLst>
          </p:cNvPr>
          <p:cNvSpPr>
            <a:spLocks noGrp="1"/>
          </p:cNvSpPr>
          <p:nvPr>
            <p:ph type="sldNum" sz="quarter" idx="5"/>
          </p:nvPr>
        </p:nvSpPr>
        <p:spPr/>
        <p:txBody>
          <a:bodyPr/>
          <a:lstStyle/>
          <a:p>
            <a:fld id="{4EAAE646-EA7D-48E9-814A-BB733953184C}" type="slidenum">
              <a:rPr lang="en-US" altLang="en-US" smtClean="0"/>
              <a:pPr/>
              <a:t>80</a:t>
            </a:fld>
            <a:endParaRPr lang="en-US" altLang="en-US"/>
          </a:p>
        </p:txBody>
      </p:sp>
    </p:spTree>
    <p:extLst>
      <p:ext uri="{BB962C8B-B14F-4D97-AF65-F5344CB8AC3E}">
        <p14:creationId xmlns:p14="http://schemas.microsoft.com/office/powerpoint/2010/main" val="2802386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55988" y="282575"/>
            <a:ext cx="1901825" cy="1425575"/>
          </a:xfrm>
        </p:spPr>
      </p:sp>
      <p:sp>
        <p:nvSpPr>
          <p:cNvPr id="3" name="Notes Placeholder 2"/>
          <p:cNvSpPr>
            <a:spLocks noGrp="1"/>
          </p:cNvSpPr>
          <p:nvPr>
            <p:ph type="body" idx="1"/>
          </p:nvPr>
        </p:nvSpPr>
        <p:spPr/>
        <p:txBody>
          <a:bodyPr/>
          <a:lstStyle/>
          <a:p>
            <a:r>
              <a:rPr lang="en-US" i="1">
                <a:effectLst/>
                <a:ea typeface="Calibri" panose="020F0502020204030204" pitchFamily="34" charset="0"/>
                <a:cs typeface="Times New Roman" panose="02020603050405020304" pitchFamily="18" charset="0"/>
              </a:rPr>
              <a:t>INSTRUCTOR: Provide participants with a copy of the “Disaster Action Team Program Procedures - RC Care, RC Respond, and Client Care Program” Job Tool</a:t>
            </a:r>
            <a:endParaRPr lang="en-US"/>
          </a:p>
          <a:p>
            <a:endParaRPr lang="en-US"/>
          </a:p>
          <a:p>
            <a:r>
              <a:rPr lang="en-US"/>
              <a:t>There are some important rules regarding separation of roles.  These rules are in place to guard against fraud.</a:t>
            </a:r>
          </a:p>
          <a:p>
            <a:endParaRPr lang="en-US"/>
          </a:p>
          <a:p>
            <a:r>
              <a:rPr lang="en-US"/>
              <a:t>For DAT Duty Officers these are:</a:t>
            </a:r>
          </a:p>
          <a:p>
            <a:endParaRPr lang="en-US"/>
          </a:p>
          <a:p>
            <a:r>
              <a:rPr lang="en-US"/>
              <a:t>DDOs may not:</a:t>
            </a:r>
          </a:p>
          <a:p>
            <a:r>
              <a:rPr lang="en-US"/>
              <a:t>CLICK</a:t>
            </a:r>
          </a:p>
          <a:p>
            <a:pPr marL="628650" lvl="1" indent="-171450">
              <a:buFont typeface="Arial" panose="020B0604020202020204" pitchFamily="34" charset="0"/>
              <a:buChar char="•"/>
            </a:pPr>
            <a:r>
              <a:rPr lang="en-US"/>
              <a:t>Create cases and/or activate Client Assistance Cards for DATs in the RC Care Intake for any clients</a:t>
            </a:r>
          </a:p>
          <a:p>
            <a:pPr marL="0" lvl="0" indent="0">
              <a:buFont typeface="Arial" panose="020B0604020202020204" pitchFamily="34" charset="0"/>
              <a:buNone/>
            </a:pPr>
            <a:r>
              <a:rPr lang="en-US"/>
              <a:t>CLICK</a:t>
            </a:r>
          </a:p>
          <a:p>
            <a:pPr marL="628650" lvl="1" indent="-171450">
              <a:buFont typeface="Arial" panose="020B0604020202020204" pitchFamily="34" charset="0"/>
              <a:buChar char="•"/>
            </a:pPr>
            <a:r>
              <a:rPr lang="en-US"/>
              <a:t>Confirm ID and Address</a:t>
            </a:r>
          </a:p>
          <a:p>
            <a:pPr marL="1085850" lvl="2" indent="-171450">
              <a:buFont typeface="Arial" panose="020B0604020202020204" pitchFamily="34" charset="0"/>
              <a:buChar char="•"/>
            </a:pPr>
            <a:r>
              <a:rPr lang="en-US"/>
              <a:t>DAT responders must do these confirmations themselves.</a:t>
            </a:r>
          </a:p>
          <a:p>
            <a:pPr marL="0" lvl="0" indent="0">
              <a:buFont typeface="Arial" panose="020B0604020202020204" pitchFamily="34" charset="0"/>
              <a:buNone/>
            </a:pPr>
            <a:r>
              <a:rPr lang="en-US"/>
              <a:t>CLICK</a:t>
            </a:r>
          </a:p>
          <a:p>
            <a:pPr marL="628650" lvl="1" indent="-171450">
              <a:buFont typeface="Arial" panose="020B0604020202020204" pitchFamily="34" charset="0"/>
              <a:buChar char="•"/>
            </a:pPr>
            <a:r>
              <a:rPr lang="en-US"/>
              <a:t>DDOs who are also DAT responders must not serve in both roles for the same event </a:t>
            </a:r>
            <a:r>
              <a:rPr lang="en-US" b="1" u="sng"/>
              <a:t>even if they do so at different times</a:t>
            </a:r>
          </a:p>
          <a:p>
            <a:endParaRPr lang="en-US"/>
          </a:p>
          <a:p>
            <a:endParaRPr lang="en-US"/>
          </a:p>
          <a:p>
            <a:endParaRPr lang="en-US"/>
          </a:p>
        </p:txBody>
      </p:sp>
      <p:sp>
        <p:nvSpPr>
          <p:cNvPr id="4" name="Slide Number Placeholder 3">
            <a:extLst>
              <a:ext uri="{FF2B5EF4-FFF2-40B4-BE49-F238E27FC236}">
                <a16:creationId xmlns:a16="http://schemas.microsoft.com/office/drawing/2014/main" id="{2E56E7CD-C8AA-7185-B66D-E03F7DCF5320}"/>
              </a:ext>
            </a:extLst>
          </p:cNvPr>
          <p:cNvSpPr>
            <a:spLocks noGrp="1"/>
          </p:cNvSpPr>
          <p:nvPr>
            <p:ph type="sldNum" sz="quarter" idx="5"/>
          </p:nvPr>
        </p:nvSpPr>
        <p:spPr/>
        <p:txBody>
          <a:bodyPr/>
          <a:lstStyle/>
          <a:p>
            <a:fld id="{4EAAE646-EA7D-48E9-814A-BB733953184C}" type="slidenum">
              <a:rPr lang="en-US" altLang="en-US" smtClean="0"/>
              <a:pPr/>
              <a:t>81</a:t>
            </a:fld>
            <a:endParaRPr lang="en-US" altLang="en-US"/>
          </a:p>
        </p:txBody>
      </p:sp>
    </p:spTree>
    <p:extLst>
      <p:ext uri="{BB962C8B-B14F-4D97-AF65-F5344CB8AC3E}">
        <p14:creationId xmlns:p14="http://schemas.microsoft.com/office/powerpoint/2010/main" val="1577588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8838" y="282575"/>
            <a:ext cx="1763712" cy="1322388"/>
          </a:xfrm>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984342-37CB-287B-FE47-9DF8818BC3EE}"/>
              </a:ext>
            </a:extLst>
          </p:cNvPr>
          <p:cNvSpPr>
            <a:spLocks noGrp="1"/>
          </p:cNvSpPr>
          <p:nvPr>
            <p:ph type="sldNum" sz="quarter" idx="5"/>
          </p:nvPr>
        </p:nvSpPr>
        <p:spPr/>
        <p:txBody>
          <a:bodyPr/>
          <a:lstStyle/>
          <a:p>
            <a:fld id="{4EAAE646-EA7D-48E9-814A-BB733953184C}" type="slidenum">
              <a:rPr lang="en-US" altLang="en-US" smtClean="0"/>
              <a:pPr/>
              <a:t>82</a:t>
            </a:fld>
            <a:endParaRPr lang="en-US" altLang="en-US"/>
          </a:p>
        </p:txBody>
      </p:sp>
    </p:spTree>
    <p:extLst>
      <p:ext uri="{BB962C8B-B14F-4D97-AF65-F5344CB8AC3E}">
        <p14:creationId xmlns:p14="http://schemas.microsoft.com/office/powerpoint/2010/main" val="6841112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98838" y="282575"/>
            <a:ext cx="1763712" cy="1322388"/>
          </a:xfrm>
        </p:spPr>
      </p:sp>
      <p:sp>
        <p:nvSpPr>
          <p:cNvPr id="3" name="Notes Placeholder 2"/>
          <p:cNvSpPr>
            <a:spLocks noGrp="1"/>
          </p:cNvSpPr>
          <p:nvPr>
            <p:ph type="body" idx="1"/>
          </p:nvPr>
        </p:nvSpPr>
        <p:spPr/>
        <p:txBody>
          <a:bodyPr/>
          <a:lstStyle/>
          <a:p>
            <a:r>
              <a:rPr lang="en-US"/>
              <a:t>Complete all DDO Training: </a:t>
            </a:r>
          </a:p>
          <a:p>
            <a:endParaRPr lang="en-US"/>
          </a:p>
          <a:p>
            <a:pPr marL="628650" lvl="1" indent="-171450">
              <a:buFont typeface="Arial" panose="020B0604020202020204" pitchFamily="34" charset="0"/>
              <a:buChar char="•"/>
            </a:pPr>
            <a:r>
              <a:rPr lang="en-US"/>
              <a:t>Disaster Action Team Response Fundamentals</a:t>
            </a:r>
          </a:p>
          <a:p>
            <a:pPr marL="1085850" lvl="2" indent="-171450">
              <a:buFont typeface="Arial" panose="020B0604020202020204" pitchFamily="34" charset="0"/>
              <a:buChar char="•"/>
            </a:pPr>
            <a:r>
              <a:rPr lang="en-US"/>
              <a:t>Not required if DAT Fundamentals already completed</a:t>
            </a:r>
          </a:p>
          <a:p>
            <a:pPr marL="628650" lvl="1" indent="-171450">
              <a:buFont typeface="Arial" panose="020B0604020202020204" pitchFamily="34" charset="0"/>
              <a:buChar char="•"/>
            </a:pPr>
            <a:r>
              <a:rPr lang="en-US"/>
              <a:t>Disaster Action Team Duty Officer Fundamentals (this training)</a:t>
            </a:r>
          </a:p>
          <a:p>
            <a:pPr marL="628650" lvl="1" indent="-171450">
              <a:buFont typeface="Arial" panose="020B0604020202020204" pitchFamily="34" charset="0"/>
              <a:buChar char="•"/>
            </a:pPr>
            <a:r>
              <a:rPr lang="en-US"/>
              <a:t>RC Respond Basics</a:t>
            </a:r>
          </a:p>
          <a:p>
            <a:pPr marL="628650" lvl="1" indent="-171450">
              <a:buFont typeface="Arial" panose="020B0604020202020204" pitchFamily="34" charset="0"/>
              <a:buChar char="•"/>
            </a:pPr>
            <a:r>
              <a:rPr lang="en-US"/>
              <a:t>RC Respond: Working as a Duty Officer</a:t>
            </a:r>
          </a:p>
          <a:p>
            <a:pPr marL="628650" lvl="1" indent="-171450">
              <a:buFont typeface="Arial" panose="020B0604020202020204" pitchFamily="34" charset="0"/>
              <a:buChar char="•"/>
            </a:pPr>
            <a:r>
              <a:rPr lang="en-US"/>
              <a:t>Handling a crisis call</a:t>
            </a:r>
          </a:p>
          <a:p>
            <a:pPr marL="628650" lvl="1" indent="-171450">
              <a:buFont typeface="Arial" panose="020B0604020202020204" pitchFamily="34" charset="0"/>
              <a:buChar char="•"/>
            </a:pPr>
            <a:endParaRPr lang="en-US"/>
          </a:p>
          <a:p>
            <a:pPr marL="171450" indent="-171450">
              <a:buFont typeface="Arial" panose="020B0604020202020204" pitchFamily="34" charset="0"/>
              <a:buChar char="•"/>
            </a:pPr>
            <a:r>
              <a:rPr lang="en-US"/>
              <a:t>Be sure you are aware of Regional or Chapter/Territory specifics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Get involved!</a:t>
            </a:r>
          </a:p>
        </p:txBody>
      </p:sp>
      <p:sp>
        <p:nvSpPr>
          <p:cNvPr id="4" name="Slide Number Placeholder 3">
            <a:extLst>
              <a:ext uri="{FF2B5EF4-FFF2-40B4-BE49-F238E27FC236}">
                <a16:creationId xmlns:a16="http://schemas.microsoft.com/office/drawing/2014/main" id="{96949546-0646-14E7-1DFD-A3003A416D45}"/>
              </a:ext>
            </a:extLst>
          </p:cNvPr>
          <p:cNvSpPr>
            <a:spLocks noGrp="1"/>
          </p:cNvSpPr>
          <p:nvPr>
            <p:ph type="sldNum" sz="quarter" idx="5"/>
          </p:nvPr>
        </p:nvSpPr>
        <p:spPr/>
        <p:txBody>
          <a:bodyPr/>
          <a:lstStyle/>
          <a:p>
            <a:fld id="{4EAAE646-EA7D-48E9-814A-BB733953184C}" type="slidenum">
              <a:rPr lang="en-US" altLang="en-US" smtClean="0"/>
              <a:pPr/>
              <a:t>83</a:t>
            </a:fld>
            <a:endParaRPr lang="en-US" altLang="en-US"/>
          </a:p>
        </p:txBody>
      </p:sp>
    </p:spTree>
    <p:extLst>
      <p:ext uri="{BB962C8B-B14F-4D97-AF65-F5344CB8AC3E}">
        <p14:creationId xmlns:p14="http://schemas.microsoft.com/office/powerpoint/2010/main" val="24715880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6763" y="441325"/>
            <a:ext cx="2359025" cy="1770063"/>
          </a:xfrm>
        </p:spPr>
      </p:sp>
      <p:sp>
        <p:nvSpPr>
          <p:cNvPr id="3" name="Notes Placeholder 2"/>
          <p:cNvSpPr>
            <a:spLocks noGrp="1"/>
          </p:cNvSpPr>
          <p:nvPr>
            <p:ph type="body" idx="1"/>
          </p:nvPr>
        </p:nvSpPr>
        <p:spPr>
          <a:xfrm>
            <a:off x="371189" y="2374446"/>
            <a:ext cx="8227371" cy="3971764"/>
          </a:xfrm>
        </p:spPr>
        <p:txBody>
          <a:bodyPr/>
          <a:lstStyle/>
          <a:p>
            <a:r>
              <a:rPr lang="en-US" sz="1200"/>
              <a:t>INSTRUCTOR:  For you to customize</a:t>
            </a:r>
          </a:p>
        </p:txBody>
      </p:sp>
      <p:sp>
        <p:nvSpPr>
          <p:cNvPr id="4" name="Slide Number Placeholder 3"/>
          <p:cNvSpPr>
            <a:spLocks noGrp="1"/>
          </p:cNvSpPr>
          <p:nvPr>
            <p:ph type="sldNum" sz="quarter" idx="10"/>
          </p:nvPr>
        </p:nvSpPr>
        <p:spPr/>
        <p:txBody>
          <a:bodyPr/>
          <a:lstStyle/>
          <a:p>
            <a:pPr>
              <a:defRPr/>
            </a:pPr>
            <a:fld id="{A7811BE5-BF59-4AF6-B22C-63A5C47B0467}" type="slidenum">
              <a:rPr lang="en-US" altLang="en-US" smtClean="0"/>
              <a:pPr>
                <a:defRPr/>
              </a:pPr>
              <a:t>84</a:t>
            </a:fld>
            <a:endParaRPr lang="en-US" altLang="en-US"/>
          </a:p>
        </p:txBody>
      </p:sp>
    </p:spTree>
    <p:extLst>
      <p:ext uri="{BB962C8B-B14F-4D97-AF65-F5344CB8AC3E}">
        <p14:creationId xmlns:p14="http://schemas.microsoft.com/office/powerpoint/2010/main" val="404502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INSTRUCTOR: This may be a place to include some details about notification, dispatching, etc. as it occurs in your Territory</a:t>
            </a:r>
          </a:p>
          <a:p>
            <a:endParaRPr lang="en-US" dirty="0"/>
          </a:p>
          <a:p>
            <a:r>
              <a:rPr lang="en-US" dirty="0"/>
              <a:t>This flow chart gives you an idea of the workflow of a DAT response.   INSTRUCTOR: please note that this slide builds up step by step; you can move through the steps with mouse clicks.  </a:t>
            </a:r>
          </a:p>
          <a:p>
            <a:endParaRPr lang="en-US" dirty="0"/>
          </a:p>
          <a:p>
            <a:r>
              <a:rPr lang="en-US" dirty="0"/>
              <a:t>Click 1:  EVENT occurs and assistance from the Red Cross is requested</a:t>
            </a:r>
          </a:p>
          <a:p>
            <a:endParaRPr lang="en-US" dirty="0"/>
          </a:p>
          <a:p>
            <a:r>
              <a:rPr lang="en-US" dirty="0"/>
              <a:t>Click 2:  DAT DUTY OFFICER (DDO) is informed of the request, evaluates the Event and, if a DAT Response is required, will recruit a response team and send them to the scene of the Event. PLEASE NOTE that you may have local protocols for the team to meet before going to the scene.  The team will be led by a DAT Supervisor (SV).   An EVENT MANAGEMENT system named RC Respond is used by the DDO and responders to manage the workflow of the Event; we will talk about this in more detail later in this workshop.</a:t>
            </a:r>
          </a:p>
          <a:p>
            <a:endParaRPr lang="en-US" dirty="0"/>
          </a:p>
          <a:p>
            <a:r>
              <a:rPr lang="en-US" dirty="0"/>
              <a:t>Click 3:  ASSESS SITUATION: the on-scene lead (a DAT SV or DAT MN) will take the lead to become familiar with the situation (generally by talking to the on-scene first responder) and will identify the affected clients.  The DAT SV will assign tasks to the team members</a:t>
            </a:r>
          </a:p>
          <a:p>
            <a:endParaRPr lang="en-US" dirty="0"/>
          </a:p>
          <a:p>
            <a:r>
              <a:rPr lang="en-US" dirty="0"/>
              <a:t>Click 4:  MEET WITH CLIENTS and</a:t>
            </a:r>
          </a:p>
          <a:p>
            <a:endParaRPr lang="en-US" dirty="0"/>
          </a:p>
          <a:p>
            <a:r>
              <a:rPr lang="en-US" dirty="0"/>
              <a:t>Click 5: CLIENT INTAKE:    In depth discussion with the Client:  How  are they and their family affected?   What are their Immediate Needs?  Once the DAT responder has a clear picture then the DAT will perform online Client Intake in the RC Care system</a:t>
            </a:r>
          </a:p>
          <a:p>
            <a:endParaRPr lang="en-US" dirty="0"/>
          </a:p>
          <a:p>
            <a:r>
              <a:rPr lang="en-US" dirty="0"/>
              <a:t>Click 6: PROVIDE ASSISTANCE: </a:t>
            </a:r>
          </a:p>
          <a:p>
            <a:endParaRPr lang="en-US" dirty="0"/>
          </a:p>
          <a:p>
            <a:r>
              <a:rPr lang="en-US" dirty="0"/>
              <a:t>We will discuss these steps in detail later in this workshop</a:t>
            </a:r>
          </a:p>
          <a:p>
            <a:endParaRPr lang="en-US" dirty="0"/>
          </a:p>
          <a:p>
            <a:r>
              <a:rPr lang="en-US" dirty="0"/>
              <a:t>Click 7: WRAP UP: at the end of the response all responders should check out with the DAT Duty Officer when they are safely off-scene and/or home</a:t>
            </a:r>
          </a:p>
          <a:p>
            <a:endParaRPr lang="en-US" dirty="0"/>
          </a:p>
          <a:p>
            <a:r>
              <a:rPr lang="en-US" dirty="0"/>
              <a:t>Click 8: Clients should receive a follow up communication from the Recovery team within 72 hours.  The recovery team will use information recorded in the client’s case in RC Care</a:t>
            </a:r>
          </a:p>
          <a:p>
            <a:endParaRPr lang="en-US" dirty="0"/>
          </a:p>
          <a:p>
            <a:r>
              <a:rPr lang="en-US" dirty="0"/>
              <a:t>PLEASE NOTE:  For Safety reasons during a response all responders should be in contact with the DAT Duty Officer and/or ensure that the DAT Supervisor for the response notifies the DDO of the whereabouts of all responders especially when they arrive on-scene and when they leave the scene.  We will discuss this in more detail later in the workshop. </a:t>
            </a:r>
          </a:p>
        </p:txBody>
      </p:sp>
      <p:sp>
        <p:nvSpPr>
          <p:cNvPr id="7" name="Slide Image Placeholder 6">
            <a:extLst>
              <a:ext uri="{FF2B5EF4-FFF2-40B4-BE49-F238E27FC236}">
                <a16:creationId xmlns:a16="http://schemas.microsoft.com/office/drawing/2014/main" id="{C203B560-B00F-69F5-9815-45594693F7EE}"/>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41523353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59C14CB-766B-4616-ADCE-55C46ED4116C}"/>
              </a:ext>
            </a:extLst>
          </p:cNvPr>
          <p:cNvSpPr>
            <a:spLocks noGrp="1" noRot="1" noChangeAspect="1" noChangeArrowheads="1" noTextEdit="1"/>
          </p:cNvSpPr>
          <p:nvPr>
            <p:ph type="sldImg"/>
          </p:nvPr>
        </p:nvSpPr>
        <p:spPr bwMode="auto">
          <a:xfrm>
            <a:off x="3455988" y="282575"/>
            <a:ext cx="1901825" cy="1425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C88F59C-34B6-470D-8418-61867E171B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Geneva" pitchFamily="-127" charset="-128"/>
            </a:endParaRPr>
          </a:p>
          <a:p>
            <a:r>
              <a:rPr lang="en-US" altLang="en-US">
                <a:ea typeface="Geneva" pitchFamily="-127" charset="-128"/>
              </a:rPr>
              <a:t>Thank you so much for your interest in helping carry out our daily mission of responding to home fires. </a:t>
            </a:r>
          </a:p>
          <a:p>
            <a:endParaRPr lang="en-US" altLang="en-US">
              <a:ea typeface="Geneva" pitchFamily="-127" charset="-128"/>
            </a:endParaRPr>
          </a:p>
          <a:p>
            <a:r>
              <a:rPr lang="en-US" altLang="en-US">
                <a:ea typeface="Geneva" pitchFamily="-127" charset="-128"/>
              </a:rPr>
              <a:t>OPEN UP for QUESTIONS</a:t>
            </a:r>
          </a:p>
          <a:p>
            <a:endParaRPr lang="en-US" altLang="en-US">
              <a:ea typeface="Geneva" pitchFamily="-127" charset="-128"/>
            </a:endParaRPr>
          </a:p>
          <a:p>
            <a:endParaRPr lang="en-US" altLang="en-US">
              <a:ea typeface="Geneva" pitchFamily="-127" charset="-128"/>
            </a:endParaRPr>
          </a:p>
        </p:txBody>
      </p:sp>
      <p:sp>
        <p:nvSpPr>
          <p:cNvPr id="2" name="Slide Number Placeholder 1">
            <a:extLst>
              <a:ext uri="{FF2B5EF4-FFF2-40B4-BE49-F238E27FC236}">
                <a16:creationId xmlns:a16="http://schemas.microsoft.com/office/drawing/2014/main" id="{BE33AA54-0140-2683-6B38-88DA19A40324}"/>
              </a:ext>
            </a:extLst>
          </p:cNvPr>
          <p:cNvSpPr>
            <a:spLocks noGrp="1"/>
          </p:cNvSpPr>
          <p:nvPr>
            <p:ph type="sldNum" sz="quarter" idx="5"/>
          </p:nvPr>
        </p:nvSpPr>
        <p:spPr/>
        <p:txBody>
          <a:bodyPr/>
          <a:lstStyle/>
          <a:p>
            <a:fld id="{4EAAE646-EA7D-48E9-814A-BB733953184C}" type="slidenum">
              <a:rPr lang="en-US" altLang="en-US" smtClean="0"/>
              <a:pPr/>
              <a:t>85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As a DAT Specialist, you will want to be ready to deploy to a disaster Event without delay should you be called.  Most experienced DAT responders have a “go kit” at the ready or already in the trunk of their vehicle.  Here are some examples of items to have at the ready.  Talk to other experienced team members to get an idea of what they have found to be important.</a:t>
            </a:r>
          </a:p>
          <a:p>
            <a:pPr lvl="0"/>
            <a:endParaRPr lang="en-US" dirty="0"/>
          </a:p>
          <a:p>
            <a:r>
              <a:rPr lang="en-US" dirty="0"/>
              <a:t>Additional “Go Kit” information can be found on your DAT Onboarding Checklist.</a:t>
            </a:r>
          </a:p>
        </p:txBody>
      </p:sp>
      <p:sp>
        <p:nvSpPr>
          <p:cNvPr id="5" name="Slide Image Placeholder 4">
            <a:extLst>
              <a:ext uri="{FF2B5EF4-FFF2-40B4-BE49-F238E27FC236}">
                <a16:creationId xmlns:a16="http://schemas.microsoft.com/office/drawing/2014/main" id="{D732995B-665B-6EC8-67E0-390DB6DC5C7D}"/>
              </a:ext>
            </a:extLst>
          </p:cNvPr>
          <p:cNvSpPr>
            <a:spLocks noGrp="1" noRot="1" noChangeAspect="1"/>
          </p:cNvSpPr>
          <p:nvPr>
            <p:ph type="sldImg"/>
          </p:nvPr>
        </p:nvSpPr>
        <p:spPr>
          <a:xfrm>
            <a:off x="3887788" y="274638"/>
            <a:ext cx="1978025" cy="1484312"/>
          </a:xfrm>
        </p:spPr>
      </p:sp>
    </p:spTree>
    <p:extLst>
      <p:ext uri="{BB962C8B-B14F-4D97-AF65-F5344CB8AC3E}">
        <p14:creationId xmlns:p14="http://schemas.microsoft.com/office/powerpoint/2010/main" val="300538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t>Click to edit Master title</a:t>
            </a:r>
          </a:p>
        </p:txBody>
      </p:sp>
      <p:sp>
        <p:nvSpPr>
          <p:cNvPr id="9" name="Content Placeholder 2"/>
          <p:cNvSpPr>
            <a:spLocks noGrp="1"/>
          </p:cNvSpPr>
          <p:nvPr>
            <p:ph sz="half" idx="1"/>
          </p:nvPr>
        </p:nvSpPr>
        <p:spPr>
          <a:xfrm>
            <a:off x="457201" y="1600201"/>
            <a:ext cx="3412270" cy="4061878"/>
          </a:xfrm>
        </p:spPr>
        <p:txBody>
          <a:bodyPr>
            <a:normAutofit/>
          </a:bodyPr>
          <a:lstStyle>
            <a:lvl1pPr marL="0" marR="0" indent="0" algn="r" defTabSz="457200" rtl="0" eaLnBrk="1" fontAlgn="base" latinLnBrk="0" hangingPunct="1">
              <a:lnSpc>
                <a:spcPct val="100000"/>
              </a:lnSpc>
              <a:spcBef>
                <a:spcPct val="20000"/>
              </a:spcBef>
              <a:spcAft>
                <a:spcPct val="0"/>
              </a:spcAft>
              <a:buClrTx/>
              <a:buSzTx/>
              <a:buFont typeface="Arial" charset="0"/>
              <a:buNone/>
              <a:tabLst/>
              <a:defRPr sz="2200">
                <a:solidFill>
                  <a:srgbClr val="313231"/>
                </a:solidFill>
                <a:latin typeface="Arial"/>
                <a:cs typeface="Arial"/>
              </a:defRPr>
            </a:lvl1pPr>
            <a:lvl2pPr marL="457200" indent="0" algn="r">
              <a:buNone/>
              <a:defRPr sz="2200"/>
            </a:lvl2pPr>
            <a:lvl3pPr marL="914400" indent="0" algn="r">
              <a:buNone/>
              <a:defRPr sz="2200"/>
            </a:lvl3pPr>
            <a:lvl4pPr marL="1371600" indent="0" algn="r">
              <a:buNone/>
              <a:defRPr sz="2200"/>
            </a:lvl4pPr>
            <a:lvl5pPr marL="1828800" indent="0" algn="r">
              <a:buNone/>
              <a:defRPr sz="2200"/>
            </a:lvl5pPr>
            <a:lvl6pPr>
              <a:defRPr sz="1800"/>
            </a:lvl6pPr>
            <a:lvl7pPr>
              <a:defRPr sz="1800"/>
            </a:lvl7pPr>
            <a:lvl8pPr>
              <a:defRPr sz="1800"/>
            </a:lvl8pPr>
            <a:lvl9pPr>
              <a:defRPr sz="1800"/>
            </a:lvl9pPr>
          </a:lstStyle>
          <a:p>
            <a:pPr lvl="0"/>
            <a:r>
              <a:rPr lang="en-US"/>
              <a:t>Click to edit Master text</a:t>
            </a:r>
          </a:p>
        </p:txBody>
      </p:sp>
      <p:sp>
        <p:nvSpPr>
          <p:cNvPr id="10" name="Content Placeholder 3"/>
          <p:cNvSpPr>
            <a:spLocks noGrp="1"/>
          </p:cNvSpPr>
          <p:nvPr>
            <p:ph sz="half" idx="2"/>
          </p:nvPr>
        </p:nvSpPr>
        <p:spPr>
          <a:xfrm>
            <a:off x="3988167" y="1600200"/>
            <a:ext cx="4698633" cy="4061879"/>
          </a:xfrm>
        </p:spPr>
        <p:txBody>
          <a:bodyPr>
            <a:normAutofit/>
          </a:bodyPr>
          <a:lstStyle>
            <a:lvl1pPr marL="0" indent="0" algn="l">
              <a:buNone/>
              <a:defRPr sz="2200">
                <a:solidFill>
                  <a:srgbClr val="313231"/>
                </a:solidFill>
                <a:latin typeface="Arial"/>
                <a:cs typeface="Arial"/>
              </a:defRPr>
            </a:lvl1pPr>
            <a:lvl2pPr marL="457200" indent="0" algn="l">
              <a:buNone/>
              <a:defRPr sz="2200"/>
            </a:lvl2pPr>
            <a:lvl3pPr marL="914400" indent="0" algn="l">
              <a:buNone/>
              <a:defRPr sz="2200"/>
            </a:lvl3pPr>
            <a:lvl4pPr marL="1371600" indent="0" algn="l">
              <a:buNone/>
              <a:defRPr sz="2200"/>
            </a:lvl4pPr>
            <a:lvl5pPr marL="1828800" indent="0" algn="l">
              <a:buNone/>
              <a:defRPr sz="1800"/>
            </a:lvl5pPr>
            <a:lvl6pPr>
              <a:defRPr sz="1800"/>
            </a:lvl6pPr>
            <a:lvl7pPr>
              <a:defRPr sz="1800"/>
            </a:lvl7pPr>
            <a:lvl8pPr>
              <a:defRPr sz="1800"/>
            </a:lvl8pPr>
            <a:lvl9pPr>
              <a:defRPr sz="1800"/>
            </a:lvl9pPr>
          </a:lstStyle>
          <a:p>
            <a:pPr lvl="0"/>
            <a:r>
              <a:rPr lang="en-US"/>
              <a:t>Click to edit Master text</a:t>
            </a:r>
          </a:p>
        </p:txBody>
      </p:sp>
      <p:sp>
        <p:nvSpPr>
          <p:cNvPr id="2" name="Slide Number Placeholder 1">
            <a:extLst>
              <a:ext uri="{FF2B5EF4-FFF2-40B4-BE49-F238E27FC236}">
                <a16:creationId xmlns:a16="http://schemas.microsoft.com/office/drawing/2014/main" id="{1A2A821E-85A9-DAD9-6725-251D1B1FFD72}"/>
              </a:ext>
            </a:extLst>
          </p:cNvPr>
          <p:cNvSpPr>
            <a:spLocks noGrp="1"/>
          </p:cNvSpPr>
          <p:nvPr>
            <p:ph type="sldNum" sz="quarter" idx="11"/>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196265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pic>
        <p:nvPicPr>
          <p:cNvPr id="4" name="Picture 9" descr="Photo_border_sq.psd">
            <a:extLst>
              <a:ext uri="{FF2B5EF4-FFF2-40B4-BE49-F238E27FC236}">
                <a16:creationId xmlns:a16="http://schemas.microsoft.com/office/drawing/2014/main" id="{EEA4934C-3EFD-4939-B123-CA3F02E163B0}"/>
              </a:ext>
            </a:extLst>
          </p:cNvPr>
          <p:cNvPicPr>
            <a:picLocks noChangeAspect="1"/>
          </p:cNvPicPr>
          <p:nvPr userDrawn="1"/>
        </p:nvPicPr>
        <p:blipFill>
          <a:blip r:embed="rId2">
            <a:lum contrast="-6000"/>
            <a:extLst>
              <a:ext uri="{28A0092B-C50C-407E-A947-70E740481C1C}">
                <a14:useLocalDpi xmlns:a14="http://schemas.microsoft.com/office/drawing/2010/main"/>
              </a:ext>
            </a:extLst>
          </a:blip>
          <a:srcRect/>
          <a:stretch>
            <a:fillRect/>
          </a:stretch>
        </p:blipFill>
        <p:spPr bwMode="auto">
          <a:xfrm>
            <a:off x="2405063" y="1352550"/>
            <a:ext cx="4740275"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a:t>
            </a:r>
          </a:p>
        </p:txBody>
      </p:sp>
      <p:sp>
        <p:nvSpPr>
          <p:cNvPr id="6" name="Picture Placeholder 14"/>
          <p:cNvSpPr>
            <a:spLocks noGrp="1"/>
          </p:cNvSpPr>
          <p:nvPr>
            <p:ph type="pic" sz="quarter" idx="12"/>
          </p:nvPr>
        </p:nvSpPr>
        <p:spPr>
          <a:xfrm rot="21575839">
            <a:off x="2892842" y="1824092"/>
            <a:ext cx="3474426" cy="3489183"/>
          </a:xfrm>
          <a:ln>
            <a:noFill/>
          </a:ln>
        </p:spPr>
        <p:txBody>
          <a:bodyPr rtlCol="0">
            <a:normAutofit/>
          </a:bodyPr>
          <a:lstStyle>
            <a:lvl1pPr marL="0">
              <a:buNone/>
              <a:defRPr/>
            </a:lvl1pPr>
          </a:lstStyle>
          <a:p>
            <a:pPr lvl="0"/>
            <a:r>
              <a:rPr lang="en-US" noProof="0"/>
              <a:t>Drag picture to placeholder or click icon to add</a:t>
            </a:r>
          </a:p>
        </p:txBody>
      </p:sp>
      <p:sp>
        <p:nvSpPr>
          <p:cNvPr id="3" name="Slide Number Placeholder 2">
            <a:extLst>
              <a:ext uri="{FF2B5EF4-FFF2-40B4-BE49-F238E27FC236}">
                <a16:creationId xmlns:a16="http://schemas.microsoft.com/office/drawing/2014/main" id="{2C46D598-6725-1960-5FBC-83E939DA3349}"/>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71671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 Card">
    <p:spTree>
      <p:nvGrpSpPr>
        <p:cNvPr id="1" name=""/>
        <p:cNvGrpSpPr/>
        <p:nvPr/>
      </p:nvGrpSpPr>
      <p:grpSpPr>
        <a:xfrm>
          <a:off x="0" y="0"/>
          <a:ext cx="0" cy="0"/>
          <a:chOff x="0" y="0"/>
          <a:chExt cx="0" cy="0"/>
        </a:xfrm>
      </p:grpSpPr>
      <p:pic>
        <p:nvPicPr>
          <p:cNvPr id="4" name="Picture 9" descr="note_card_2.png">
            <a:extLst>
              <a:ext uri="{FF2B5EF4-FFF2-40B4-BE49-F238E27FC236}">
                <a16:creationId xmlns:a16="http://schemas.microsoft.com/office/drawing/2014/main" id="{9159FDC4-2D02-4CA7-A360-7DA068181FF8}"/>
              </a:ext>
            </a:extLst>
          </p:cNvPr>
          <p:cNvPicPr>
            <a:picLocks noChangeAspect="1"/>
          </p:cNvPicPr>
          <p:nvPr userDrawn="1"/>
        </p:nvPicPr>
        <p:blipFill>
          <a:blip r:embed="rId2" cstate="hqprint">
            <a:lum contrast="-10000"/>
            <a:extLst>
              <a:ext uri="{28A0092B-C50C-407E-A947-70E740481C1C}">
                <a14:useLocalDpi xmlns:a14="http://schemas.microsoft.com/office/drawing/2010/main"/>
              </a:ext>
            </a:extLst>
          </a:blip>
          <a:srcRect/>
          <a:stretch>
            <a:fillRect/>
          </a:stretch>
        </p:blipFill>
        <p:spPr bwMode="auto">
          <a:xfrm>
            <a:off x="2032000" y="1938338"/>
            <a:ext cx="51371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a:t>
            </a:r>
          </a:p>
        </p:txBody>
      </p:sp>
      <p:sp>
        <p:nvSpPr>
          <p:cNvPr id="6" name="Text Placeholder 11"/>
          <p:cNvSpPr>
            <a:spLocks noGrp="1"/>
          </p:cNvSpPr>
          <p:nvPr>
            <p:ph type="body" sz="quarter" idx="12"/>
          </p:nvPr>
        </p:nvSpPr>
        <p:spPr>
          <a:xfrm>
            <a:off x="2250469" y="2567957"/>
            <a:ext cx="4669476" cy="1722086"/>
          </a:xfrm>
        </p:spPr>
        <p:txBody>
          <a:bodyPr anchor="ctr"/>
          <a:lstStyle>
            <a:lvl1pPr marL="0" indent="0" algn="ctr">
              <a:buNone/>
              <a:defRPr/>
            </a:lvl1pPr>
          </a:lstStyle>
          <a:p>
            <a:pPr lvl="0"/>
            <a:r>
              <a:rPr lang="en-US"/>
              <a:t>Click to edit Master text</a:t>
            </a:r>
          </a:p>
        </p:txBody>
      </p:sp>
      <p:sp>
        <p:nvSpPr>
          <p:cNvPr id="3" name="Slide Number Placeholder 2">
            <a:extLst>
              <a:ext uri="{FF2B5EF4-FFF2-40B4-BE49-F238E27FC236}">
                <a16:creationId xmlns:a16="http://schemas.microsoft.com/office/drawing/2014/main" id="{A02BAFB3-7EA6-8A61-B3C1-434A765C8133}"/>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4072995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Note Cards">
    <p:spTree>
      <p:nvGrpSpPr>
        <p:cNvPr id="1" name=""/>
        <p:cNvGrpSpPr/>
        <p:nvPr/>
      </p:nvGrpSpPr>
      <p:grpSpPr>
        <a:xfrm>
          <a:off x="0" y="0"/>
          <a:ext cx="0" cy="0"/>
          <a:chOff x="0" y="0"/>
          <a:chExt cx="0" cy="0"/>
        </a:xfrm>
      </p:grpSpPr>
      <p:pic>
        <p:nvPicPr>
          <p:cNvPr id="5" name="Picture 9" descr="note_card_2.png">
            <a:extLst>
              <a:ext uri="{FF2B5EF4-FFF2-40B4-BE49-F238E27FC236}">
                <a16:creationId xmlns:a16="http://schemas.microsoft.com/office/drawing/2014/main" id="{C54272D0-2745-4888-BEF8-BE4097674726}"/>
              </a:ext>
            </a:extLst>
          </p:cNvPr>
          <p:cNvPicPr>
            <a:picLocks noChangeAspect="1"/>
          </p:cNvPicPr>
          <p:nvPr userDrawn="1"/>
        </p:nvPicPr>
        <p:blipFill>
          <a:blip r:embed="rId2" cstate="hqprint">
            <a:lum contrast="-10000"/>
            <a:extLst>
              <a:ext uri="{28A0092B-C50C-407E-A947-70E740481C1C}">
                <a14:useLocalDpi xmlns:a14="http://schemas.microsoft.com/office/drawing/2010/main"/>
              </a:ext>
            </a:extLst>
          </a:blip>
          <a:srcRect/>
          <a:stretch>
            <a:fillRect/>
          </a:stretch>
        </p:blipFill>
        <p:spPr bwMode="auto">
          <a:xfrm>
            <a:off x="376238" y="2044700"/>
            <a:ext cx="41497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ote_card_2.png">
            <a:extLst>
              <a:ext uri="{FF2B5EF4-FFF2-40B4-BE49-F238E27FC236}">
                <a16:creationId xmlns:a16="http://schemas.microsoft.com/office/drawing/2014/main" id="{14A33215-9C8F-45E5-AC41-8CDA1FEC864D}"/>
              </a:ext>
            </a:extLst>
          </p:cNvPr>
          <p:cNvPicPr>
            <a:picLocks noChangeAspect="1"/>
          </p:cNvPicPr>
          <p:nvPr userDrawn="1"/>
        </p:nvPicPr>
        <p:blipFill>
          <a:blip r:embed="rId2" cstate="hqprint">
            <a:lum contrast="-10000"/>
            <a:extLst>
              <a:ext uri="{28A0092B-C50C-407E-A947-70E740481C1C}">
                <a14:useLocalDpi xmlns:a14="http://schemas.microsoft.com/office/drawing/2010/main"/>
              </a:ext>
            </a:extLst>
          </a:blip>
          <a:srcRect/>
          <a:stretch>
            <a:fillRect/>
          </a:stretch>
        </p:blipFill>
        <p:spPr bwMode="auto">
          <a:xfrm>
            <a:off x="4756150" y="2044700"/>
            <a:ext cx="4149725"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a:t>
            </a:r>
          </a:p>
        </p:txBody>
      </p:sp>
      <p:sp>
        <p:nvSpPr>
          <p:cNvPr id="6" name="Text Placeholder 11"/>
          <p:cNvSpPr>
            <a:spLocks noGrp="1"/>
          </p:cNvSpPr>
          <p:nvPr>
            <p:ph type="body" sz="quarter" idx="12"/>
          </p:nvPr>
        </p:nvSpPr>
        <p:spPr>
          <a:xfrm>
            <a:off x="646550" y="2397160"/>
            <a:ext cx="3579090" cy="2176136"/>
          </a:xfrm>
        </p:spPr>
        <p:txBody>
          <a:bodyPr/>
          <a:lstStyle>
            <a:lvl1pPr marL="0" indent="0">
              <a:buNone/>
              <a:defRPr/>
            </a:lvl1pPr>
          </a:lstStyle>
          <a:p>
            <a:pPr lvl="0"/>
            <a:r>
              <a:rPr lang="en-US"/>
              <a:t>Click to edit Master text</a:t>
            </a:r>
          </a:p>
        </p:txBody>
      </p:sp>
      <p:sp>
        <p:nvSpPr>
          <p:cNvPr id="8" name="Text Placeholder 11"/>
          <p:cNvSpPr>
            <a:spLocks noGrp="1"/>
          </p:cNvSpPr>
          <p:nvPr>
            <p:ph type="body" sz="quarter" idx="13"/>
          </p:nvPr>
        </p:nvSpPr>
        <p:spPr>
          <a:xfrm>
            <a:off x="5026895" y="2397160"/>
            <a:ext cx="3579090" cy="2176136"/>
          </a:xfrm>
        </p:spPr>
        <p:txBody>
          <a:bodyPr/>
          <a:lstStyle>
            <a:lvl1pPr marL="0" indent="0">
              <a:buNone/>
              <a:defRPr/>
            </a:lvl1pPr>
          </a:lstStyle>
          <a:p>
            <a:pPr lvl="0"/>
            <a:r>
              <a:rPr lang="en-US"/>
              <a:t>Click to edit Master text</a:t>
            </a:r>
          </a:p>
        </p:txBody>
      </p:sp>
      <p:sp>
        <p:nvSpPr>
          <p:cNvPr id="3" name="Slide Number Placeholder 2">
            <a:extLst>
              <a:ext uri="{FF2B5EF4-FFF2-40B4-BE49-F238E27FC236}">
                <a16:creationId xmlns:a16="http://schemas.microsoft.com/office/drawing/2014/main" id="{9F9A8463-004C-42E2-0CE4-00417B67813C}"/>
              </a:ext>
            </a:extLst>
          </p:cNvPr>
          <p:cNvSpPr>
            <a:spLocks noGrp="1"/>
          </p:cNvSpPr>
          <p:nvPr>
            <p:ph type="sldNum" sz="quarter" idx="14"/>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323961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5" name="Chart Placeholder 3"/>
          <p:cNvSpPr>
            <a:spLocks noGrp="1"/>
          </p:cNvSpPr>
          <p:nvPr>
            <p:ph type="chart" sz="quarter" idx="12"/>
          </p:nvPr>
        </p:nvSpPr>
        <p:spPr>
          <a:xfrm>
            <a:off x="1214495" y="1743430"/>
            <a:ext cx="6718391" cy="3780248"/>
          </a:xfrm>
        </p:spPr>
        <p:txBody>
          <a:bodyPr rtlCol="0">
            <a:normAutofit/>
          </a:bodyPr>
          <a:lstStyle/>
          <a:p>
            <a:pPr lvl="0"/>
            <a:endParaRPr lang="en-US" noProof="0"/>
          </a:p>
        </p:txBody>
      </p:sp>
      <p:sp>
        <p:nvSpPr>
          <p:cNvPr id="3" name="Slide Number Placeholder 2">
            <a:extLst>
              <a:ext uri="{FF2B5EF4-FFF2-40B4-BE49-F238E27FC236}">
                <a16:creationId xmlns:a16="http://schemas.microsoft.com/office/drawing/2014/main" id="{309D11EB-E195-4807-CEEB-D22397BDB5FC}"/>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380525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93B4EE-D69C-8332-3FB3-CAE36B5130C8}"/>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85E3AFCB-EF51-3E47-E384-B14E2424B40C}"/>
              </a:ext>
            </a:extLst>
          </p:cNvPr>
          <p:cNvSpPr>
            <a:spLocks noGrp="1"/>
          </p:cNvSpPr>
          <p:nvPr>
            <p:ph type="sldNum" sz="quarter" idx="10"/>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69781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56398BA-1D85-BE8B-500D-EFBE6772A68A}"/>
              </a:ext>
            </a:extLst>
          </p:cNvPr>
          <p:cNvSpPr>
            <a:spLocks noGrp="1"/>
          </p:cNvSpPr>
          <p:nvPr>
            <p:ph type="sldNum" sz="quarter" idx="10"/>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879616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lvl1pPr>
              <a:defRPr sz="4000" b="1">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584575"/>
            <a:ext cx="6400800" cy="1752600"/>
          </a:xfrm>
        </p:spPr>
        <p:txBody>
          <a:bodyPr>
            <a:normAutofit/>
          </a:bodyPr>
          <a:lstStyle>
            <a:lvl1pPr marL="0" indent="0" algn="ctr">
              <a:buNone/>
              <a:defRPr sz="32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a:extLst>
              <a:ext uri="{FF2B5EF4-FFF2-40B4-BE49-F238E27FC236}">
                <a16:creationId xmlns:a16="http://schemas.microsoft.com/office/drawing/2014/main" id="{D050A93B-2615-A0EE-6D74-CC89CF8B4481}"/>
              </a:ext>
            </a:extLst>
          </p:cNvPr>
          <p:cNvSpPr>
            <a:spLocks noGrp="1"/>
          </p:cNvSpPr>
          <p:nvPr>
            <p:ph type="sldNum" sz="quarter" idx="10"/>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291804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F8C1E-7072-1281-8CBB-4035E10CC550}"/>
              </a:ext>
            </a:extLst>
          </p:cNvPr>
          <p:cNvSpPr>
            <a:spLocks noGrp="1"/>
          </p:cNvSpPr>
          <p:nvPr>
            <p:ph type="sldNum" sz="quarter" idx="10"/>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2032025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2"/>
          </p:nvPr>
        </p:nvSpPr>
        <p:spPr>
          <a:xfrm>
            <a:off x="1349375" y="3157538"/>
            <a:ext cx="6445250" cy="2397125"/>
          </a:xfrm>
        </p:spPr>
        <p:txBody>
          <a:bodyPr>
            <a:normAutofit/>
          </a:bodyPr>
          <a:lstStyle>
            <a:lvl1pPr marL="0" indent="0" algn="ctr">
              <a:buNone/>
              <a:defRPr sz="3200"/>
            </a:lvl1pPr>
          </a:lstStyle>
          <a:p>
            <a:pPr lvl="0"/>
            <a:r>
              <a:rPr lang="en-US"/>
              <a:t>Click to edit Master text styles</a:t>
            </a:r>
          </a:p>
        </p:txBody>
      </p:sp>
      <p:sp>
        <p:nvSpPr>
          <p:cNvPr id="2" name="Slide Number Placeholder 1">
            <a:extLst>
              <a:ext uri="{FF2B5EF4-FFF2-40B4-BE49-F238E27FC236}">
                <a16:creationId xmlns:a16="http://schemas.microsoft.com/office/drawing/2014/main" id="{FB357748-402A-147C-6E69-763476DA9C50}"/>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177652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9" descr="ARC_Logo_Bttn_HorizStkd_RGB.png">
            <a:extLst>
              <a:ext uri="{FF2B5EF4-FFF2-40B4-BE49-F238E27FC236}">
                <a16:creationId xmlns:a16="http://schemas.microsoft.com/office/drawing/2014/main" id="{154D95BA-8C40-A348-B24F-079C77F85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6215" y="836086"/>
            <a:ext cx="3711575" cy="228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7"/>
          <p:cNvSpPr>
            <a:spLocks noGrp="1"/>
          </p:cNvSpPr>
          <p:nvPr>
            <p:ph type="body" sz="quarter" idx="12"/>
          </p:nvPr>
        </p:nvSpPr>
        <p:spPr>
          <a:xfrm>
            <a:off x="1349377" y="3157541"/>
            <a:ext cx="6445250" cy="2397125"/>
          </a:xfrm>
        </p:spPr>
        <p:txBody>
          <a:bodyPr>
            <a:normAutofit/>
          </a:bodyPr>
          <a:lstStyle>
            <a:lvl1pPr marL="0" indent="0" algn="ctr">
              <a:buNone/>
              <a:defRPr sz="3200"/>
            </a:lvl1pPr>
          </a:lstStyle>
          <a:p>
            <a:pPr lvl="0"/>
            <a:r>
              <a:rPr lang="en-US" dirty="0"/>
              <a:t>Click to edit Master text</a:t>
            </a:r>
          </a:p>
        </p:txBody>
      </p:sp>
    </p:spTree>
    <p:extLst>
      <p:ext uri="{BB962C8B-B14F-4D97-AF65-F5344CB8AC3E}">
        <p14:creationId xmlns:p14="http://schemas.microsoft.com/office/powerpoint/2010/main" val="371209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7" name="Title 1"/>
          <p:cNvSpPr>
            <a:spLocks noGrp="1"/>
          </p:cNvSpPr>
          <p:nvPr>
            <p:ph type="title"/>
          </p:nvPr>
        </p:nvSpPr>
        <p:spPr>
          <a:xfrm>
            <a:off x="457200" y="2808900"/>
            <a:ext cx="8229600" cy="543579"/>
          </a:xfrm>
        </p:spPr>
        <p:txBody>
          <a:bodyPr anchor="t"/>
          <a:lstStyle/>
          <a:p>
            <a:r>
              <a:rPr lang="en-US"/>
              <a:t>Click to edit Master title</a:t>
            </a:r>
          </a:p>
        </p:txBody>
      </p:sp>
      <p:sp>
        <p:nvSpPr>
          <p:cNvPr id="8" name="Content Placeholder 7"/>
          <p:cNvSpPr>
            <a:spLocks noGrp="1"/>
          </p:cNvSpPr>
          <p:nvPr>
            <p:ph sz="quarter" idx="12"/>
          </p:nvPr>
        </p:nvSpPr>
        <p:spPr>
          <a:xfrm>
            <a:off x="652954" y="2204135"/>
            <a:ext cx="7872413" cy="581025"/>
          </a:xfrm>
        </p:spPr>
        <p:txBody>
          <a:bodyPr anchor="b"/>
          <a:lstStyle>
            <a:lvl1pPr marL="0" indent="0" algn="ctr">
              <a:buNone/>
              <a:defRPr/>
            </a:lvl1pPr>
          </a:lstStyle>
          <a:p>
            <a:pPr lvl="0"/>
            <a:r>
              <a:rPr lang="en-US"/>
              <a:t>Click to edit Master text</a:t>
            </a:r>
          </a:p>
        </p:txBody>
      </p:sp>
      <p:sp>
        <p:nvSpPr>
          <p:cNvPr id="2" name="Slide Number Placeholder 1">
            <a:extLst>
              <a:ext uri="{FF2B5EF4-FFF2-40B4-BE49-F238E27FC236}">
                <a16:creationId xmlns:a16="http://schemas.microsoft.com/office/drawing/2014/main" id="{44F2388B-C2EC-C818-FF03-B75A5729C7A5}"/>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4184708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3" name="Picture 9" descr="ARC_Logo_Bttn_HorizStkd_RGB.png">
            <a:extLst>
              <a:ext uri="{FF2B5EF4-FFF2-40B4-BE49-F238E27FC236}">
                <a16:creationId xmlns:a16="http://schemas.microsoft.com/office/drawing/2014/main" id="{154D95BA-8C40-A348-B24F-079C77F85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6215" y="836086"/>
            <a:ext cx="3711575" cy="228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7"/>
          <p:cNvSpPr>
            <a:spLocks noGrp="1"/>
          </p:cNvSpPr>
          <p:nvPr>
            <p:ph type="body" sz="quarter" idx="12"/>
          </p:nvPr>
        </p:nvSpPr>
        <p:spPr>
          <a:xfrm>
            <a:off x="1349377" y="3157541"/>
            <a:ext cx="6445250" cy="2397125"/>
          </a:xfrm>
        </p:spPr>
        <p:txBody>
          <a:bodyPr>
            <a:normAutofit/>
          </a:bodyPr>
          <a:lstStyle>
            <a:lvl1pPr marL="0" indent="0" algn="ctr">
              <a:buNone/>
              <a:defRPr sz="3200"/>
            </a:lvl1pPr>
          </a:lstStyle>
          <a:p>
            <a:pPr lvl="0"/>
            <a:r>
              <a:rPr lang="en-US" dirty="0"/>
              <a:t>Click to edit Master text</a:t>
            </a:r>
          </a:p>
        </p:txBody>
      </p:sp>
    </p:spTree>
    <p:extLst>
      <p:ext uri="{BB962C8B-B14F-4D97-AF65-F5344CB8AC3E}">
        <p14:creationId xmlns:p14="http://schemas.microsoft.com/office/powerpoint/2010/main" val="426068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2588840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242646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3858936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2157691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2195248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1327431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1595267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3805378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56025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3"/>
            <a:ext cx="8229600" cy="4089400"/>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C33E0C67-2B09-089C-F312-12C808CBB4A3}"/>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40309308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a:t>
            </a:r>
          </a:p>
        </p:txBody>
      </p:sp>
      <p:sp>
        <p:nvSpPr>
          <p:cNvPr id="9" name="Text Placeholder 8"/>
          <p:cNvSpPr>
            <a:spLocks noGrp="1"/>
          </p:cNvSpPr>
          <p:nvPr>
            <p:ph type="body" sz="quarter" idx="12"/>
          </p:nvPr>
        </p:nvSpPr>
        <p:spPr>
          <a:xfrm>
            <a:off x="457200" y="1592267"/>
            <a:ext cx="8229600" cy="4089399"/>
          </a:xfrm>
        </p:spPr>
        <p:txBody>
          <a:bodyPr>
            <a:norm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C3500F0-34DC-479E-83EF-41323D578785}"/>
              </a:ext>
            </a:extLst>
          </p:cNvPr>
          <p:cNvSpPr>
            <a:spLocks noGrp="1"/>
          </p:cNvSpPr>
          <p:nvPr>
            <p:ph type="ftr" sz="quarter" idx="13"/>
          </p:nvPr>
        </p:nvSpPr>
        <p:spPr/>
        <p:txBody>
          <a:bodyPr/>
          <a:lstStyle>
            <a:lvl1pPr>
              <a:defRPr/>
            </a:lvl1pPr>
          </a:lstStyle>
          <a:p>
            <a:pPr>
              <a:defRPr/>
            </a:pPr>
            <a:endParaRPr lang="en-US"/>
          </a:p>
        </p:txBody>
      </p:sp>
      <p:sp>
        <p:nvSpPr>
          <p:cNvPr id="3" name="Slide Number Placeholder 2">
            <a:extLst>
              <a:ext uri="{FF2B5EF4-FFF2-40B4-BE49-F238E27FC236}">
                <a16:creationId xmlns:a16="http://schemas.microsoft.com/office/drawing/2014/main" id="{6D8176CA-D8C9-F61E-CAE1-1F89912B4934}"/>
              </a:ext>
            </a:extLst>
          </p:cNvPr>
          <p:cNvSpPr>
            <a:spLocks noGrp="1"/>
          </p:cNvSpPr>
          <p:nvPr>
            <p:ph type="sldNum" sz="quarter" idx="14"/>
          </p:nvPr>
        </p:nvSpPr>
        <p:spPr/>
        <p:txBody>
          <a:bodyPr/>
          <a:lstStyle/>
          <a:p>
            <a:fld id="{28651880-CFEA-4FF5-84E7-8DA858A2CABC}" type="slidenum">
              <a:rPr lang="en-US" smtClean="0"/>
              <a:t>‹#›</a:t>
            </a:fld>
            <a:endParaRPr lang="en-US"/>
          </a:p>
        </p:txBody>
      </p:sp>
    </p:spTree>
    <p:extLst>
      <p:ext uri="{BB962C8B-B14F-4D97-AF65-F5344CB8AC3E}">
        <p14:creationId xmlns:p14="http://schemas.microsoft.com/office/powerpoint/2010/main" val="1733593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3" name="Picture 9" descr="ARC_Logo_Bttn_HorizStkd_RGB.png">
            <a:extLst>
              <a:ext uri="{FF2B5EF4-FFF2-40B4-BE49-F238E27FC236}">
                <a16:creationId xmlns:a16="http://schemas.microsoft.com/office/drawing/2014/main" id="{154D95BA-8C40-A348-B24F-079C77F85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16215" y="836086"/>
            <a:ext cx="3711575" cy="228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7"/>
          <p:cNvSpPr>
            <a:spLocks noGrp="1"/>
          </p:cNvSpPr>
          <p:nvPr>
            <p:ph type="body" sz="quarter" idx="12"/>
          </p:nvPr>
        </p:nvSpPr>
        <p:spPr>
          <a:xfrm>
            <a:off x="1349377" y="3157541"/>
            <a:ext cx="6445250" cy="2397125"/>
          </a:xfrm>
        </p:spPr>
        <p:txBody>
          <a:bodyPr>
            <a:normAutofit/>
          </a:bodyPr>
          <a:lstStyle>
            <a:lvl1pPr marL="0" indent="0" algn="ctr">
              <a:buNone/>
              <a:defRPr sz="3200"/>
            </a:lvl1pPr>
          </a:lstStyle>
          <a:p>
            <a:pPr lvl="0"/>
            <a:r>
              <a:rPr lang="en-US" dirty="0"/>
              <a:t>Click to edit Master text</a:t>
            </a:r>
          </a:p>
        </p:txBody>
      </p:sp>
    </p:spTree>
    <p:extLst>
      <p:ext uri="{BB962C8B-B14F-4D97-AF65-F5344CB8AC3E}">
        <p14:creationId xmlns:p14="http://schemas.microsoft.com/office/powerpoint/2010/main" val="263019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5" name="Content Placeholder 2"/>
          <p:cNvSpPr>
            <a:spLocks noGrp="1"/>
          </p:cNvSpPr>
          <p:nvPr>
            <p:ph sz="half" idx="1"/>
          </p:nvPr>
        </p:nvSpPr>
        <p:spPr>
          <a:xfrm>
            <a:off x="457200" y="1600200"/>
            <a:ext cx="4038600" cy="41150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48200" y="1600200"/>
            <a:ext cx="4038600" cy="411507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CD270F11-1575-C2EC-F17A-9F4C93E12DE7}"/>
              </a:ext>
            </a:extLst>
          </p:cNvPr>
          <p:cNvSpPr>
            <a:spLocks noGrp="1"/>
          </p:cNvSpPr>
          <p:nvPr>
            <p:ph type="sldNum" sz="quarter" idx="10"/>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279135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5"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3132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6" name="Content Placeholder 3"/>
          <p:cNvSpPr>
            <a:spLocks noGrp="1"/>
          </p:cNvSpPr>
          <p:nvPr>
            <p:ph sz="half" idx="2"/>
          </p:nvPr>
        </p:nvSpPr>
        <p:spPr>
          <a:xfrm>
            <a:off x="457200" y="2174875"/>
            <a:ext cx="4040188"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3132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8" name="Content Placeholder 5"/>
          <p:cNvSpPr>
            <a:spLocks noGrp="1"/>
          </p:cNvSpPr>
          <p:nvPr>
            <p:ph sz="quarter" idx="4"/>
          </p:nvPr>
        </p:nvSpPr>
        <p:spPr>
          <a:xfrm>
            <a:off x="4645025" y="2174875"/>
            <a:ext cx="4041775" cy="3449697"/>
          </a:xfrm>
        </p:spPr>
        <p:txBody>
          <a:bodyPr/>
          <a:lstStyle>
            <a:lvl1pPr>
              <a:defRPr sz="2600"/>
            </a:lvl1pPr>
            <a:lvl2pPr>
              <a:defRPr sz="2400"/>
            </a:lvl2pPr>
            <a:lvl3pPr>
              <a:defRPr sz="2200"/>
            </a:lvl3pPr>
            <a:lvl4pPr>
              <a:defRPr sz="2000"/>
            </a:lvl4pPr>
            <a:lvl5pPr>
              <a:defRPr sz="1800"/>
            </a:lvl5pPr>
            <a:lvl6pPr>
              <a:defRPr sz="1600"/>
            </a:lvl6pPr>
            <a:lvl7pPr>
              <a:defRPr sz="1600"/>
            </a:lvl7pPr>
            <a:lvl8pPr>
              <a:defRPr sz="1600"/>
            </a:lvl8pPr>
            <a:lvl9pPr>
              <a:defRPr sz="1600"/>
            </a:lvl9pPr>
          </a:lstStyle>
          <a:p>
            <a:pPr lvl="0"/>
            <a:r>
              <a:rPr lang="en-US"/>
              <a:t>Click to edit Master text </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9C5E07B8-529C-2AA1-90B9-1F45F7AE6613}"/>
              </a:ext>
            </a:extLst>
          </p:cNvPr>
          <p:cNvSpPr>
            <a:spLocks noGrp="1"/>
          </p:cNvSpPr>
          <p:nvPr>
            <p:ph type="sldNum" sz="quarter" idx="10"/>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107541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5" name="Picture 9" descr="background-border2.png">
            <a:extLst>
              <a:ext uri="{FF2B5EF4-FFF2-40B4-BE49-F238E27FC236}">
                <a16:creationId xmlns:a16="http://schemas.microsoft.com/office/drawing/2014/main" id="{3AE9F1EB-870B-46C7-A977-40E8068863A7}"/>
              </a:ext>
            </a:extLst>
          </p:cNvPr>
          <p:cNvPicPr>
            <a:picLocks noChangeAspect="1"/>
          </p:cNvPicPr>
          <p:nvPr userDrawn="1"/>
        </p:nvPicPr>
        <p:blipFill>
          <a:blip r:embed="rId2">
            <a:lum contrast="-6000"/>
            <a:extLst>
              <a:ext uri="{28A0092B-C50C-407E-A947-70E740481C1C}">
                <a14:useLocalDpi xmlns:a14="http://schemas.microsoft.com/office/drawing/2010/main"/>
              </a:ext>
            </a:extLst>
          </a:blip>
          <a:srcRect/>
          <a:stretch>
            <a:fillRect/>
          </a:stretch>
        </p:blipFill>
        <p:spPr bwMode="auto">
          <a:xfrm rot="282271" flipH="1">
            <a:off x="3219450" y="1238250"/>
            <a:ext cx="5724525"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a:t>
            </a:r>
          </a:p>
        </p:txBody>
      </p:sp>
      <p:sp>
        <p:nvSpPr>
          <p:cNvPr id="6" name="Picture Placeholder 14"/>
          <p:cNvSpPr>
            <a:spLocks noGrp="1"/>
          </p:cNvSpPr>
          <p:nvPr>
            <p:ph type="pic" sz="quarter" idx="12"/>
          </p:nvPr>
        </p:nvSpPr>
        <p:spPr>
          <a:xfrm rot="21575839">
            <a:off x="3973179" y="1857072"/>
            <a:ext cx="4301362" cy="3258324"/>
          </a:xfrm>
        </p:spPr>
        <p:txBody>
          <a:bodyPr rtlCol="0">
            <a:normAutofit/>
          </a:bodyPr>
          <a:lstStyle>
            <a:lvl1pPr marL="0" indent="0">
              <a:buNone/>
              <a:defRPr/>
            </a:lvl1pPr>
          </a:lstStyle>
          <a:p>
            <a:pPr lvl="0"/>
            <a:r>
              <a:rPr lang="en-US" noProof="0"/>
              <a:t>Drag picture to placeholder or click icon to add</a:t>
            </a:r>
          </a:p>
        </p:txBody>
      </p:sp>
      <p:sp>
        <p:nvSpPr>
          <p:cNvPr id="7" name="Content Placeholder 2"/>
          <p:cNvSpPr>
            <a:spLocks noGrp="1"/>
          </p:cNvSpPr>
          <p:nvPr>
            <p:ph sz="half" idx="1"/>
          </p:nvPr>
        </p:nvSpPr>
        <p:spPr>
          <a:xfrm>
            <a:off x="457200" y="1766027"/>
            <a:ext cx="2987285" cy="3896051"/>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FB836F7F-8CE0-C805-57E7-60FF1E1FC8E7}"/>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304614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Note Card">
    <p:spTree>
      <p:nvGrpSpPr>
        <p:cNvPr id="1" name=""/>
        <p:cNvGrpSpPr/>
        <p:nvPr/>
      </p:nvGrpSpPr>
      <p:grpSpPr>
        <a:xfrm>
          <a:off x="0" y="0"/>
          <a:ext cx="0" cy="0"/>
          <a:chOff x="0" y="0"/>
          <a:chExt cx="0" cy="0"/>
        </a:xfrm>
      </p:grpSpPr>
      <p:pic>
        <p:nvPicPr>
          <p:cNvPr id="5" name="Picture 9" descr="note_card_2.png">
            <a:extLst>
              <a:ext uri="{FF2B5EF4-FFF2-40B4-BE49-F238E27FC236}">
                <a16:creationId xmlns:a16="http://schemas.microsoft.com/office/drawing/2014/main" id="{EAEB2E58-C484-44C8-B4C6-60608AA04C27}"/>
              </a:ext>
            </a:extLst>
          </p:cNvPr>
          <p:cNvPicPr>
            <a:picLocks noChangeAspect="1"/>
          </p:cNvPicPr>
          <p:nvPr userDrawn="1"/>
        </p:nvPicPr>
        <p:blipFill>
          <a:blip r:embed="rId2" cstate="hqprint">
            <a:lum contrast="-10000"/>
            <a:extLst>
              <a:ext uri="{28A0092B-C50C-407E-A947-70E740481C1C}">
                <a14:useLocalDpi xmlns:a14="http://schemas.microsoft.com/office/drawing/2010/main"/>
              </a:ext>
            </a:extLst>
          </a:blip>
          <a:srcRect/>
          <a:stretch>
            <a:fillRect/>
          </a:stretch>
        </p:blipFill>
        <p:spPr bwMode="auto">
          <a:xfrm rot="153078">
            <a:off x="4705350" y="2141538"/>
            <a:ext cx="3576638"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background-border2.png">
            <a:extLst>
              <a:ext uri="{FF2B5EF4-FFF2-40B4-BE49-F238E27FC236}">
                <a16:creationId xmlns:a16="http://schemas.microsoft.com/office/drawing/2014/main" id="{6CEA880A-E14A-4B5F-A9E4-44F70080705F}"/>
              </a:ext>
            </a:extLst>
          </p:cNvPr>
          <p:cNvPicPr>
            <a:picLocks noChangeAspect="1"/>
          </p:cNvPicPr>
          <p:nvPr userDrawn="1"/>
        </p:nvPicPr>
        <p:blipFill>
          <a:blip r:embed="rId3">
            <a:lum contrast="-6000"/>
            <a:extLst>
              <a:ext uri="{28A0092B-C50C-407E-A947-70E740481C1C}">
                <a14:useLocalDpi xmlns:a14="http://schemas.microsoft.com/office/drawing/2010/main"/>
              </a:ext>
            </a:extLst>
          </a:blip>
          <a:srcRect/>
          <a:stretch>
            <a:fillRect/>
          </a:stretch>
        </p:blipFill>
        <p:spPr bwMode="auto">
          <a:xfrm rot="151312" flipH="1">
            <a:off x="82550" y="1481138"/>
            <a:ext cx="52720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a:t>
            </a:r>
          </a:p>
        </p:txBody>
      </p:sp>
      <p:sp>
        <p:nvSpPr>
          <p:cNvPr id="6" name="Text Placeholder 8"/>
          <p:cNvSpPr>
            <a:spLocks noGrp="1"/>
          </p:cNvSpPr>
          <p:nvPr>
            <p:ph type="body" sz="quarter" idx="12"/>
          </p:nvPr>
        </p:nvSpPr>
        <p:spPr>
          <a:xfrm rot="153078">
            <a:off x="5188290" y="2455628"/>
            <a:ext cx="2739408" cy="2047006"/>
          </a:xfrm>
        </p:spPr>
        <p:txBody>
          <a:bodyPr>
            <a:noAutofit/>
          </a:bodyPr>
          <a:lstStyle>
            <a:lvl1pPr marL="0" indent="0">
              <a:buNone/>
              <a:defRPr sz="2000" baseline="0">
                <a:solidFill>
                  <a:srgbClr val="313231"/>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a:t>
            </a:r>
          </a:p>
        </p:txBody>
      </p:sp>
      <p:sp>
        <p:nvSpPr>
          <p:cNvPr id="8" name="Picture Placeholder 14"/>
          <p:cNvSpPr>
            <a:spLocks noGrp="1"/>
          </p:cNvSpPr>
          <p:nvPr>
            <p:ph type="pic" sz="quarter" idx="13"/>
          </p:nvPr>
        </p:nvSpPr>
        <p:spPr>
          <a:xfrm rot="21444880">
            <a:off x="772580" y="2048709"/>
            <a:ext cx="3960428" cy="2986050"/>
          </a:xfrm>
        </p:spPr>
        <p:txBody>
          <a:bodyPr rtlCol="0">
            <a:normAutofit/>
          </a:bodyPr>
          <a:lstStyle>
            <a:lvl1pPr marL="0">
              <a:buNone/>
              <a:defRPr/>
            </a:lvl1pPr>
          </a:lstStyle>
          <a:p>
            <a:pPr lvl="0"/>
            <a:r>
              <a:rPr lang="en-US" noProof="0"/>
              <a:t>Drag picture to placeholder or click icon to add</a:t>
            </a:r>
          </a:p>
        </p:txBody>
      </p:sp>
      <p:sp>
        <p:nvSpPr>
          <p:cNvPr id="3" name="Slide Number Placeholder 2">
            <a:extLst>
              <a:ext uri="{FF2B5EF4-FFF2-40B4-BE49-F238E27FC236}">
                <a16:creationId xmlns:a16="http://schemas.microsoft.com/office/drawing/2014/main" id="{D1C683B6-9569-0D3A-5BFC-531F789F04C2}"/>
              </a:ext>
            </a:extLst>
          </p:cNvPr>
          <p:cNvSpPr>
            <a:spLocks noGrp="1"/>
          </p:cNvSpPr>
          <p:nvPr>
            <p:ph type="sldNum" sz="quarter" idx="14"/>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196947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a:t>
            </a:r>
          </a:p>
        </p:txBody>
      </p:sp>
      <p:sp>
        <p:nvSpPr>
          <p:cNvPr id="5" name="Picture Placeholder 14"/>
          <p:cNvSpPr>
            <a:spLocks noGrp="1"/>
          </p:cNvSpPr>
          <p:nvPr>
            <p:ph type="pic" sz="quarter" idx="12"/>
          </p:nvPr>
        </p:nvSpPr>
        <p:spPr>
          <a:xfrm rot="21575839">
            <a:off x="4991445" y="1765338"/>
            <a:ext cx="3694928" cy="3915400"/>
          </a:xfrm>
          <a:ln>
            <a:noFill/>
          </a:ln>
        </p:spPr>
        <p:txBody>
          <a:bodyPr rtlCol="0">
            <a:normAutofit/>
          </a:bodyPr>
          <a:lstStyle>
            <a:lvl1pPr marL="0">
              <a:buNone/>
              <a:defRPr baseline="0"/>
            </a:lvl1pPr>
          </a:lstStyle>
          <a:p>
            <a:pPr lvl="0"/>
            <a:r>
              <a:rPr lang="en-US" noProof="0"/>
              <a:t>Drag picture to placeholder or click icon to add</a:t>
            </a:r>
          </a:p>
        </p:txBody>
      </p:sp>
      <p:sp>
        <p:nvSpPr>
          <p:cNvPr id="6" name="Content Placeholder 2"/>
          <p:cNvSpPr>
            <a:spLocks noGrp="1"/>
          </p:cNvSpPr>
          <p:nvPr>
            <p:ph sz="half" idx="1"/>
          </p:nvPr>
        </p:nvSpPr>
        <p:spPr>
          <a:xfrm>
            <a:off x="457200" y="1766028"/>
            <a:ext cx="4038600" cy="3927646"/>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48994EE-E664-5AC6-A187-6A2E9BF51389}"/>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257059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z Image">
    <p:spTree>
      <p:nvGrpSpPr>
        <p:cNvPr id="1" name=""/>
        <p:cNvGrpSpPr/>
        <p:nvPr/>
      </p:nvGrpSpPr>
      <p:grpSpPr>
        <a:xfrm>
          <a:off x="0" y="0"/>
          <a:ext cx="0" cy="0"/>
          <a:chOff x="0" y="0"/>
          <a:chExt cx="0" cy="0"/>
        </a:xfrm>
      </p:grpSpPr>
      <p:pic>
        <p:nvPicPr>
          <p:cNvPr id="4" name="Picture 9" descr="background-border2.png">
            <a:extLst>
              <a:ext uri="{FF2B5EF4-FFF2-40B4-BE49-F238E27FC236}">
                <a16:creationId xmlns:a16="http://schemas.microsoft.com/office/drawing/2014/main" id="{73010F31-17A5-464E-9D14-B8847F26E7FA}"/>
              </a:ext>
            </a:extLst>
          </p:cNvPr>
          <p:cNvPicPr>
            <a:picLocks noChangeAspect="1"/>
          </p:cNvPicPr>
          <p:nvPr userDrawn="1"/>
        </p:nvPicPr>
        <p:blipFill>
          <a:blip r:embed="rId2">
            <a:lum contrast="-6000"/>
            <a:extLst>
              <a:ext uri="{28A0092B-C50C-407E-A947-70E740481C1C}">
                <a14:useLocalDpi xmlns:a14="http://schemas.microsoft.com/office/drawing/2010/main"/>
              </a:ext>
            </a:extLst>
          </a:blip>
          <a:srcRect/>
          <a:stretch>
            <a:fillRect/>
          </a:stretch>
        </p:blipFill>
        <p:spPr bwMode="auto">
          <a:xfrm rot="281056" flipH="1">
            <a:off x="1423988" y="1192213"/>
            <a:ext cx="61531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a:t>
            </a:r>
          </a:p>
        </p:txBody>
      </p:sp>
      <p:sp>
        <p:nvSpPr>
          <p:cNvPr id="6" name="Picture Placeholder 14"/>
          <p:cNvSpPr>
            <a:spLocks noGrp="1"/>
          </p:cNvSpPr>
          <p:nvPr>
            <p:ph type="pic" sz="quarter" idx="12"/>
          </p:nvPr>
        </p:nvSpPr>
        <p:spPr>
          <a:xfrm>
            <a:off x="2256373" y="1881275"/>
            <a:ext cx="4566426" cy="3456028"/>
          </a:xfrm>
        </p:spPr>
        <p:txBody>
          <a:bodyPr rtlCol="0">
            <a:normAutofit/>
          </a:bodyPr>
          <a:lstStyle>
            <a:lvl1pPr marL="0" indent="0">
              <a:buNone/>
              <a:defRPr/>
            </a:lvl1pPr>
          </a:lstStyle>
          <a:p>
            <a:pPr lvl="0"/>
            <a:r>
              <a:rPr lang="en-US" noProof="0"/>
              <a:t>Drag picture to placeholder or click icon to add</a:t>
            </a:r>
          </a:p>
        </p:txBody>
      </p:sp>
      <p:sp>
        <p:nvSpPr>
          <p:cNvPr id="3" name="Slide Number Placeholder 2">
            <a:extLst>
              <a:ext uri="{FF2B5EF4-FFF2-40B4-BE49-F238E27FC236}">
                <a16:creationId xmlns:a16="http://schemas.microsoft.com/office/drawing/2014/main" id="{2D438307-F541-1255-BAB7-6FD845938672}"/>
              </a:ext>
            </a:extLst>
          </p:cNvPr>
          <p:cNvSpPr>
            <a:spLocks noGrp="1"/>
          </p:cNvSpPr>
          <p:nvPr>
            <p:ph type="sldNum" sz="quarter" idx="13"/>
          </p:nvPr>
        </p:nvSpPr>
        <p:spPr/>
        <p:txBody>
          <a:bodyPr/>
          <a:lstStyle/>
          <a:p>
            <a:fld id="{E4666CC5-9B12-D84B-9C9B-9E63B7EE2D74}" type="slidenum">
              <a:rPr lang="en-US" smtClean="0"/>
              <a:t>‹#›</a:t>
            </a:fld>
            <a:endParaRPr lang="en-US"/>
          </a:p>
        </p:txBody>
      </p:sp>
    </p:spTree>
    <p:extLst>
      <p:ext uri="{BB962C8B-B14F-4D97-AF65-F5344CB8AC3E}">
        <p14:creationId xmlns:p14="http://schemas.microsoft.com/office/powerpoint/2010/main" val="24246487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47FC6C-D31B-4C2E-910C-4C4D0954D61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1D199066-6EBB-4B05-B0D2-06EA5639533C}"/>
              </a:ext>
            </a:extLst>
          </p:cNvPr>
          <p:cNvSpPr>
            <a:spLocks noGrp="1"/>
          </p:cNvSpPr>
          <p:nvPr>
            <p:ph type="body" idx="1"/>
          </p:nvPr>
        </p:nvSpPr>
        <p:spPr bwMode="auto">
          <a:xfrm>
            <a:off x="457200" y="1600200"/>
            <a:ext cx="82296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7" name="Straight Connector 6">
            <a:extLst>
              <a:ext uri="{FF2B5EF4-FFF2-40B4-BE49-F238E27FC236}">
                <a16:creationId xmlns:a16="http://schemas.microsoft.com/office/drawing/2014/main" id="{0A81A39A-E92E-4D4F-80E3-A0165637A75C}"/>
              </a:ext>
            </a:extLst>
          </p:cNvPr>
          <p:cNvCxnSpPr/>
          <p:nvPr userDrawn="1"/>
        </p:nvCxnSpPr>
        <p:spPr>
          <a:xfrm flipH="1">
            <a:off x="457200" y="5916613"/>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030" name="Picture 7" descr="ARC_Logo_Bttn_HorizStkd_RGB.png">
            <a:extLst>
              <a:ext uri="{FF2B5EF4-FFF2-40B4-BE49-F238E27FC236}">
                <a16:creationId xmlns:a16="http://schemas.microsoft.com/office/drawing/2014/main" id="{A8C6C3B8-2C93-4F16-A26A-6073C02AEB78}"/>
              </a:ext>
            </a:extLst>
          </p:cNvPr>
          <p:cNvPicPr>
            <a:picLocks noChangeAspect="1"/>
          </p:cNvPicPr>
          <p:nvPr userDrawn="1"/>
        </p:nvPicPr>
        <p:blipFill>
          <a:blip r:embed="rId33" cstate="hqprint">
            <a:extLst>
              <a:ext uri="{28A0092B-C50C-407E-A947-70E740481C1C}">
                <a14:useLocalDpi xmlns:a14="http://schemas.microsoft.com/office/drawing/2010/main"/>
              </a:ext>
            </a:extLst>
          </a:blip>
          <a:srcRect/>
          <a:stretch>
            <a:fillRect/>
          </a:stretch>
        </p:blipFill>
        <p:spPr bwMode="auto">
          <a:xfrm>
            <a:off x="223838" y="5967413"/>
            <a:ext cx="19002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6A6F31F-3247-B759-EBE6-B990820BFC8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66CC5-9B12-D84B-9C9B-9E63B7EE2D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40" r:id="rId3"/>
    <p:sldLayoutId id="2147484241" r:id="rId4"/>
    <p:sldLayoutId id="2147484242" r:id="rId5"/>
    <p:sldLayoutId id="2147484251" r:id="rId6"/>
    <p:sldLayoutId id="2147484252" r:id="rId7"/>
    <p:sldLayoutId id="2147484243" r:id="rId8"/>
    <p:sldLayoutId id="2147484253" r:id="rId9"/>
    <p:sldLayoutId id="2147484254" r:id="rId10"/>
    <p:sldLayoutId id="2147484255" r:id="rId11"/>
    <p:sldLayoutId id="2147484256" r:id="rId12"/>
    <p:sldLayoutId id="2147484244" r:id="rId13"/>
    <p:sldLayoutId id="2147484245" r:id="rId14"/>
    <p:sldLayoutId id="2147484246" r:id="rId15"/>
    <p:sldLayoutId id="2147484247" r:id="rId16"/>
    <p:sldLayoutId id="2147484258" r:id="rId17"/>
    <p:sldLayoutId id="2147484277" r:id="rId18"/>
    <p:sldLayoutId id="2147484278" r:id="rId19"/>
    <p:sldLayoutId id="2147484279" r:id="rId20"/>
    <p:sldLayoutId id="2147484280" r:id="rId21"/>
    <p:sldLayoutId id="2147484281" r:id="rId22"/>
    <p:sldLayoutId id="2147484282" r:id="rId23"/>
    <p:sldLayoutId id="2147484283" r:id="rId24"/>
    <p:sldLayoutId id="2147484284" r:id="rId25"/>
    <p:sldLayoutId id="2147484285" r:id="rId26"/>
    <p:sldLayoutId id="2147484286" r:id="rId27"/>
    <p:sldLayoutId id="2147484287" r:id="rId28"/>
    <p:sldLayoutId id="2147484288" r:id="rId29"/>
    <p:sldLayoutId id="2147484289" r:id="rId30"/>
    <p:sldLayoutId id="2147484290" r:id="rId31"/>
  </p:sldLayoutIdLst>
  <p:hf hdr="0" dt="0"/>
  <p:txStyles>
    <p:titleStyle>
      <a:lvl1pPr algn="ctr" defTabSz="457200" rtl="0" eaLnBrk="0" fontAlgn="base" hangingPunct="0">
        <a:spcBef>
          <a:spcPct val="0"/>
        </a:spcBef>
        <a:spcAft>
          <a:spcPct val="0"/>
        </a:spcAft>
        <a:defRPr sz="3200" kern="1200">
          <a:solidFill>
            <a:srgbClr val="ED1B2E"/>
          </a:solidFill>
          <a:latin typeface="Arial"/>
          <a:ea typeface="Geneva" charset="0"/>
          <a:cs typeface="Arial"/>
        </a:defRPr>
      </a:lvl1pPr>
      <a:lvl2pPr algn="ctr" defTabSz="457200" rtl="0" eaLnBrk="0" fontAlgn="base" hangingPunct="0">
        <a:spcBef>
          <a:spcPct val="0"/>
        </a:spcBef>
        <a:spcAft>
          <a:spcPct val="0"/>
        </a:spcAft>
        <a:defRPr sz="3200">
          <a:solidFill>
            <a:srgbClr val="ED1B2E"/>
          </a:solidFill>
          <a:latin typeface="Arial" charset="0"/>
          <a:ea typeface="Geneva" charset="0"/>
          <a:cs typeface="Arial" panose="020B0604020202020204" pitchFamily="34" charset="0"/>
        </a:defRPr>
      </a:lvl2pPr>
      <a:lvl3pPr algn="ctr" defTabSz="457200" rtl="0" eaLnBrk="0" fontAlgn="base" hangingPunct="0">
        <a:spcBef>
          <a:spcPct val="0"/>
        </a:spcBef>
        <a:spcAft>
          <a:spcPct val="0"/>
        </a:spcAft>
        <a:defRPr sz="3200">
          <a:solidFill>
            <a:srgbClr val="ED1B2E"/>
          </a:solidFill>
          <a:latin typeface="Arial" charset="0"/>
          <a:ea typeface="Geneva" charset="0"/>
          <a:cs typeface="Arial" panose="020B0604020202020204" pitchFamily="34" charset="0"/>
        </a:defRPr>
      </a:lvl3pPr>
      <a:lvl4pPr algn="ctr" defTabSz="457200" rtl="0" eaLnBrk="0" fontAlgn="base" hangingPunct="0">
        <a:spcBef>
          <a:spcPct val="0"/>
        </a:spcBef>
        <a:spcAft>
          <a:spcPct val="0"/>
        </a:spcAft>
        <a:defRPr sz="3200">
          <a:solidFill>
            <a:srgbClr val="ED1B2E"/>
          </a:solidFill>
          <a:latin typeface="Arial" charset="0"/>
          <a:ea typeface="Geneva" charset="0"/>
          <a:cs typeface="Arial" panose="020B0604020202020204" pitchFamily="34" charset="0"/>
        </a:defRPr>
      </a:lvl4pPr>
      <a:lvl5pPr algn="ctr" defTabSz="457200" rtl="0" eaLnBrk="0" fontAlgn="base" hangingPunct="0">
        <a:spcBef>
          <a:spcPct val="0"/>
        </a:spcBef>
        <a:spcAft>
          <a:spcPct val="0"/>
        </a:spcAft>
        <a:defRPr sz="3200">
          <a:solidFill>
            <a:srgbClr val="ED1B2E"/>
          </a:solidFill>
          <a:latin typeface="Arial" charset="0"/>
          <a:ea typeface="Geneva" charset="0"/>
          <a:cs typeface="Arial" panose="020B0604020202020204" pitchFamily="34" charset="0"/>
        </a:defRPr>
      </a:lvl5pPr>
      <a:lvl6pPr marL="457200" algn="ctr" defTabSz="457200" rtl="0" fontAlgn="base">
        <a:spcBef>
          <a:spcPct val="0"/>
        </a:spcBef>
        <a:spcAft>
          <a:spcPct val="0"/>
        </a:spcAft>
        <a:defRPr sz="3200">
          <a:solidFill>
            <a:srgbClr val="ED1B2E"/>
          </a:solidFill>
          <a:latin typeface="Arial" charset="0"/>
          <a:ea typeface="Geneva" charset="0"/>
        </a:defRPr>
      </a:lvl6pPr>
      <a:lvl7pPr marL="914400" algn="ctr" defTabSz="457200" rtl="0" fontAlgn="base">
        <a:spcBef>
          <a:spcPct val="0"/>
        </a:spcBef>
        <a:spcAft>
          <a:spcPct val="0"/>
        </a:spcAft>
        <a:defRPr sz="3200">
          <a:solidFill>
            <a:srgbClr val="ED1B2E"/>
          </a:solidFill>
          <a:latin typeface="Arial" charset="0"/>
          <a:ea typeface="Geneva" charset="0"/>
        </a:defRPr>
      </a:lvl7pPr>
      <a:lvl8pPr marL="1371600" algn="ctr" defTabSz="457200" rtl="0" fontAlgn="base">
        <a:spcBef>
          <a:spcPct val="0"/>
        </a:spcBef>
        <a:spcAft>
          <a:spcPct val="0"/>
        </a:spcAft>
        <a:defRPr sz="3200">
          <a:solidFill>
            <a:srgbClr val="ED1B2E"/>
          </a:solidFill>
          <a:latin typeface="Arial" charset="0"/>
          <a:ea typeface="Geneva" charset="0"/>
        </a:defRPr>
      </a:lvl8pPr>
      <a:lvl9pPr marL="1828800" algn="ctr" defTabSz="457200" rtl="0" fontAlgn="base">
        <a:spcBef>
          <a:spcPct val="0"/>
        </a:spcBef>
        <a:spcAft>
          <a:spcPct val="0"/>
        </a:spcAft>
        <a:defRPr sz="3200">
          <a:solidFill>
            <a:srgbClr val="ED1B2E"/>
          </a:solidFill>
          <a:latin typeface="Arial" charset="0"/>
          <a:ea typeface="Geneva" charset="0"/>
        </a:defRPr>
      </a:lvl9pPr>
    </p:titleStyle>
    <p:bodyStyle>
      <a:lvl1pPr marL="342900" indent="-342900" algn="l" defTabSz="457200" rtl="0" eaLnBrk="0" fontAlgn="base" hangingPunct="0">
        <a:spcBef>
          <a:spcPct val="20000"/>
        </a:spcBef>
        <a:spcAft>
          <a:spcPct val="0"/>
        </a:spcAft>
        <a:buClr>
          <a:srgbClr val="ED1B2E"/>
        </a:buClr>
        <a:buSzPct val="75000"/>
        <a:buFont typeface="Wingdings" panose="05000000000000000000" pitchFamily="2" charset="2"/>
        <a:buChar char="§"/>
        <a:defRPr sz="2600" kern="1200">
          <a:solidFill>
            <a:srgbClr val="313231"/>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anose="05000000000000000000" pitchFamily="2" charset="2"/>
        <a:buChar char="§"/>
        <a:defRPr sz="2400" kern="1200">
          <a:solidFill>
            <a:srgbClr val="313231"/>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sz="2200" kern="1200">
          <a:solidFill>
            <a:srgbClr val="313231"/>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sz="2000" kern="1200">
          <a:solidFill>
            <a:srgbClr val="313231"/>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kern="1200">
          <a:solidFill>
            <a:srgbClr val="31323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4.png"/><Relationship Id="rId2" Type="http://schemas.openxmlformats.org/officeDocument/2006/relationships/notesSlide" Target="../notesSlides/notesSlide8.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2.png"/><Relationship Id="rId10" Type="http://schemas.openxmlformats.org/officeDocument/2006/relationships/diagramQuickStyle" Target="../diagrams/quickStyle2.xml"/><Relationship Id="rId19"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sv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35.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7718A-DDB5-89DC-12C3-7F196A5888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D14428-F6DC-3EE0-63D0-A2D1750F3B1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FDAE2E5-CD59-0814-5FFB-819AB41BF27F}"/>
              </a:ext>
            </a:extLst>
          </p:cNvPr>
          <p:cNvSpPr>
            <a:spLocks noGrp="1"/>
          </p:cNvSpPr>
          <p:nvPr>
            <p:ph type="sldNum" sz="quarter" idx="10"/>
          </p:nvPr>
        </p:nvSpPr>
        <p:spPr/>
        <p:txBody>
          <a:bodyPr/>
          <a:lstStyle/>
          <a:p>
            <a:fld id="{E4666CC5-9B12-D84B-9C9B-9E63B7EE2D74}" type="slidenum">
              <a:rPr lang="en-US" smtClean="0"/>
              <a:t>1</a:t>
            </a:fld>
            <a:endParaRPr lang="en-US"/>
          </a:p>
        </p:txBody>
      </p:sp>
    </p:spTree>
    <p:extLst>
      <p:ext uri="{BB962C8B-B14F-4D97-AF65-F5344CB8AC3E}">
        <p14:creationId xmlns:p14="http://schemas.microsoft.com/office/powerpoint/2010/main" val="4064363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oad with text on it&#10;&#10;AI-generated content may be incorrect.">
            <a:extLst>
              <a:ext uri="{FF2B5EF4-FFF2-40B4-BE49-F238E27FC236}">
                <a16:creationId xmlns:a16="http://schemas.microsoft.com/office/drawing/2014/main" id="{0FBE0E4D-DE13-9B44-C276-DD5B5D8B9167}"/>
              </a:ext>
            </a:extLst>
          </p:cNvPr>
          <p:cNvPicPr>
            <a:picLocks noGrp="1" noChangeAspect="1"/>
          </p:cNvPicPr>
          <p:nvPr>
            <p:ph idx="1"/>
          </p:nvPr>
        </p:nvPicPr>
        <p:blipFill>
          <a:blip r:embed="rId2"/>
          <a:stretch>
            <a:fillRect/>
          </a:stretch>
        </p:blipFill>
        <p:spPr>
          <a:xfrm>
            <a:off x="812131" y="1014578"/>
            <a:ext cx="7519736" cy="4274458"/>
          </a:xfrm>
        </p:spPr>
      </p:pic>
      <p:sp>
        <p:nvSpPr>
          <p:cNvPr id="4" name="Slide Number Placeholder 3">
            <a:extLst>
              <a:ext uri="{FF2B5EF4-FFF2-40B4-BE49-F238E27FC236}">
                <a16:creationId xmlns:a16="http://schemas.microsoft.com/office/drawing/2014/main" id="{A45C5943-8533-B605-33BE-9D88D42925F6}"/>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5092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9"/>
            <a:ext cx="6172200" cy="406455"/>
          </a:xfrm>
          <a:solidFill>
            <a:schemeClr val="bg1"/>
          </a:solidFill>
        </p:spPr>
        <p:txBody>
          <a:bodyPr>
            <a:normAutofit fontScale="90000"/>
          </a:bodyPr>
          <a:lstStyle/>
          <a:p>
            <a:r>
              <a:rPr lang="en-US" sz="2700">
                <a:latin typeface="Arial" panose="020B0604020202020204" pitchFamily="34" charset="0"/>
              </a:rPr>
              <a:t>Workflow of a Typical DAT Response</a:t>
            </a:r>
          </a:p>
        </p:txBody>
      </p:sp>
      <p:graphicFrame>
        <p:nvGraphicFramePr>
          <p:cNvPr id="7" name="Diagram 6">
            <a:extLst>
              <a:ext uri="{FF2B5EF4-FFF2-40B4-BE49-F238E27FC236}">
                <a16:creationId xmlns:a16="http://schemas.microsoft.com/office/drawing/2014/main" id="{598DA8F3-8759-9E46-965C-68AFD350BA70}"/>
              </a:ext>
            </a:extLst>
          </p:cNvPr>
          <p:cNvGraphicFramePr/>
          <p:nvPr/>
        </p:nvGraphicFramePr>
        <p:xfrm>
          <a:off x="1345876" y="1342658"/>
          <a:ext cx="6337627" cy="2370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83A6E40F-E742-FA43-85E1-3C3C077838EE}"/>
              </a:ext>
            </a:extLst>
          </p:cNvPr>
          <p:cNvGraphicFramePr/>
          <p:nvPr/>
        </p:nvGraphicFramePr>
        <p:xfrm>
          <a:off x="1530354" y="3062399"/>
          <a:ext cx="6337627" cy="23709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3" name="Elbow Connector 12">
            <a:extLst>
              <a:ext uri="{FF2B5EF4-FFF2-40B4-BE49-F238E27FC236}">
                <a16:creationId xmlns:a16="http://schemas.microsoft.com/office/drawing/2014/main" id="{3A21B567-077D-E440-971E-829A8558ACCF}"/>
              </a:ext>
            </a:extLst>
          </p:cNvPr>
          <p:cNvCxnSpPr>
            <a:cxnSpLocks/>
          </p:cNvCxnSpPr>
          <p:nvPr/>
        </p:nvCxnSpPr>
        <p:spPr>
          <a:xfrm flipH="1">
            <a:off x="1504950" y="2189830"/>
            <a:ext cx="6153150" cy="1719743"/>
          </a:xfrm>
          <a:prstGeom prst="bentConnector5">
            <a:avLst>
              <a:gd name="adj1" fmla="val -2786"/>
              <a:gd name="adj2" fmla="val 50131"/>
              <a:gd name="adj3" fmla="val 102786"/>
            </a:avLst>
          </a:prstGeom>
          <a:ln w="57150">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29" name="Graphic 28" descr="Fire with solid fill">
            <a:extLst>
              <a:ext uri="{FF2B5EF4-FFF2-40B4-BE49-F238E27FC236}">
                <a16:creationId xmlns:a16="http://schemas.microsoft.com/office/drawing/2014/main" id="{102EE418-8357-4D4F-AFBB-62D9409EEA2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125550" y="2609852"/>
            <a:ext cx="427149" cy="427149"/>
          </a:xfrm>
          <a:prstGeom prst="rect">
            <a:avLst/>
          </a:prstGeom>
        </p:spPr>
      </p:pic>
      <p:pic>
        <p:nvPicPr>
          <p:cNvPr id="31" name="Graphic 30" descr="Chat with solid fill">
            <a:extLst>
              <a:ext uri="{FF2B5EF4-FFF2-40B4-BE49-F238E27FC236}">
                <a16:creationId xmlns:a16="http://schemas.microsoft.com/office/drawing/2014/main" id="{D0EAE193-C063-C049-8C8E-009E3637A47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93737" y="2456906"/>
            <a:ext cx="649425" cy="649425"/>
          </a:xfrm>
          <a:prstGeom prst="rect">
            <a:avLst/>
          </a:prstGeom>
        </p:spPr>
      </p:pic>
      <p:pic>
        <p:nvPicPr>
          <p:cNvPr id="33" name="Graphic 32" descr="Handshake with solid fill">
            <a:extLst>
              <a:ext uri="{FF2B5EF4-FFF2-40B4-BE49-F238E27FC236}">
                <a16:creationId xmlns:a16="http://schemas.microsoft.com/office/drawing/2014/main" id="{087DFE51-E38F-3A4E-89C2-C7C290A2221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19700" y="4330436"/>
            <a:ext cx="685800" cy="685800"/>
          </a:xfrm>
          <a:prstGeom prst="rect">
            <a:avLst/>
          </a:prstGeom>
        </p:spPr>
      </p:pic>
      <p:pic>
        <p:nvPicPr>
          <p:cNvPr id="35" name="Graphic 34" descr="Telephone with solid fill">
            <a:extLst>
              <a:ext uri="{FF2B5EF4-FFF2-40B4-BE49-F238E27FC236}">
                <a16:creationId xmlns:a16="http://schemas.microsoft.com/office/drawing/2014/main" id="{93A1F9E2-4ACC-5348-8BBF-34B53B3A736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253194" y="4654744"/>
            <a:ext cx="564887" cy="564887"/>
          </a:xfrm>
          <a:prstGeom prst="rect">
            <a:avLst/>
          </a:prstGeom>
        </p:spPr>
      </p:pic>
      <p:sp>
        <p:nvSpPr>
          <p:cNvPr id="3" name="Slide Number Placeholder 2">
            <a:extLst>
              <a:ext uri="{FF2B5EF4-FFF2-40B4-BE49-F238E27FC236}">
                <a16:creationId xmlns:a16="http://schemas.microsoft.com/office/drawing/2014/main" id="{276598A2-E5A0-AFCD-C6A6-EBF77D9A708A}"/>
              </a:ext>
            </a:extLst>
          </p:cNvPr>
          <p:cNvSpPr>
            <a:spLocks noGrp="1"/>
          </p:cNvSpPr>
          <p:nvPr>
            <p:ph type="sldNum" sz="quarter" idx="14"/>
          </p:nvPr>
        </p:nvSpPr>
        <p:spPr/>
        <p:txBody>
          <a:bodyPr/>
          <a:lstStyle/>
          <a:p>
            <a:fld id="{28651880-CFEA-4FF5-84E7-8DA858A2CABC}" type="slidenum">
              <a:rPr lang="en-US" smtClean="0"/>
              <a:t>11</a:t>
            </a:fld>
            <a:endParaRPr lang="en-US"/>
          </a:p>
        </p:txBody>
      </p:sp>
    </p:spTree>
    <p:extLst>
      <p:ext uri="{BB962C8B-B14F-4D97-AF65-F5344CB8AC3E}">
        <p14:creationId xmlns:p14="http://schemas.microsoft.com/office/powerpoint/2010/main" val="209122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78D52CE0-E800-634A-ACB5-457355C9255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EC451836-7B15-9048-B390-4DE96EB4750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4A342CE6-3BE6-4040-A90E-A675599AA1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03753A8-B6DE-9F45-B735-D972F82C2DB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C81DB07F-59EC-EE4A-AAC9-A9978021ACA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CAFC0342-5F99-DE4F-A54C-B578CBEC290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B99029FE-A7C9-7548-8C89-8C8470238D2E}"/>
                                            </p:graphic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graphicEl>
                                              <a:dgm id="{78D52CE0-E800-634A-ACB5-457355C9255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graphicEl>
                                              <a:dgm id="{EC451836-7B15-9048-B390-4DE96EB4750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graphicEl>
                                              <a:dgm id="{4A342CE6-3BE6-4040-A90E-A675599AA164}"/>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graphicEl>
                                              <a:dgm id="{C03753A8-B6DE-9F45-B735-D972F82C2DB3}"/>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graphicEl>
                                              <a:dgm id="{C81DB07F-59EC-EE4A-AAC9-A9978021ACA8}"/>
                                            </p:graphic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graphicEl>
                                              <a:dgm id="{CAFC0342-5F99-DE4F-A54C-B578CBEC290D}"/>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graphicEl>
                                              <a:dgm id="{B99029FE-A7C9-7548-8C89-8C8470238D2E}"/>
                                            </p:graphic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Graphic spid="23"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69F1-9098-4009-8B16-C32B86CC8770}"/>
              </a:ext>
            </a:extLst>
          </p:cNvPr>
          <p:cNvSpPr>
            <a:spLocks noGrp="1"/>
          </p:cNvSpPr>
          <p:nvPr>
            <p:ph type="title"/>
          </p:nvPr>
        </p:nvSpPr>
        <p:spPr>
          <a:xfrm>
            <a:off x="1485900" y="867298"/>
            <a:ext cx="6172200" cy="857250"/>
          </a:xfrm>
        </p:spPr>
        <p:txBody>
          <a:bodyPr wrap="square" anchor="ctr">
            <a:normAutofit/>
          </a:bodyPr>
          <a:lstStyle/>
          <a:p>
            <a:r>
              <a:rPr lang="en-US" sz="2700" b="1">
                <a:ea typeface="Geneva"/>
              </a:rPr>
              <a:t>Preparing to Respond</a:t>
            </a:r>
          </a:p>
        </p:txBody>
      </p:sp>
      <p:sp>
        <p:nvSpPr>
          <p:cNvPr id="3" name="Content Placeholder 2">
            <a:extLst>
              <a:ext uri="{FF2B5EF4-FFF2-40B4-BE49-F238E27FC236}">
                <a16:creationId xmlns:a16="http://schemas.microsoft.com/office/drawing/2014/main" id="{B222448D-A87F-4687-A680-2E0A38BEC5D2}"/>
              </a:ext>
            </a:extLst>
          </p:cNvPr>
          <p:cNvSpPr>
            <a:spLocks noGrp="1"/>
          </p:cNvSpPr>
          <p:nvPr>
            <p:ph sz="half" idx="1"/>
          </p:nvPr>
        </p:nvSpPr>
        <p:spPr>
          <a:xfrm>
            <a:off x="1314450" y="2003953"/>
            <a:ext cx="3314700" cy="3086306"/>
          </a:xfrm>
        </p:spPr>
        <p:txBody>
          <a:bodyPr wrap="square" anchor="t">
            <a:normAutofit fontScale="92500"/>
          </a:bodyPr>
          <a:lstStyle/>
          <a:p>
            <a:r>
              <a:rPr lang="en-US">
                <a:ea typeface="Geneva"/>
              </a:rPr>
              <a:t>DAT “Go Kit”:</a:t>
            </a:r>
          </a:p>
          <a:p>
            <a:pPr lvl="1"/>
            <a:r>
              <a:rPr lang="en-US" sz="1500">
                <a:ea typeface="Geneva"/>
              </a:rPr>
              <a:t>Fully charged phone</a:t>
            </a:r>
          </a:p>
          <a:p>
            <a:pPr lvl="2"/>
            <a:r>
              <a:rPr lang="en-US" sz="1350">
                <a:ea typeface="Geneva"/>
              </a:rPr>
              <a:t>Able to access internet</a:t>
            </a:r>
          </a:p>
          <a:p>
            <a:pPr lvl="1"/>
            <a:r>
              <a:rPr lang="en-US" sz="1500">
                <a:ea typeface="Geneva"/>
              </a:rPr>
              <a:t>Flashlight</a:t>
            </a:r>
          </a:p>
          <a:p>
            <a:pPr lvl="1"/>
            <a:r>
              <a:rPr lang="en-US" sz="1500">
                <a:ea typeface="Geneva"/>
              </a:rPr>
              <a:t>Pens</a:t>
            </a:r>
          </a:p>
          <a:p>
            <a:pPr lvl="1"/>
            <a:r>
              <a:rPr lang="en-US" sz="1500">
                <a:ea typeface="Geneva"/>
              </a:rPr>
              <a:t>Clipboard</a:t>
            </a:r>
          </a:p>
          <a:p>
            <a:pPr lvl="1"/>
            <a:r>
              <a:rPr lang="en-US" sz="1500">
                <a:ea typeface="Geneva"/>
              </a:rPr>
              <a:t>Notepad</a:t>
            </a:r>
          </a:p>
          <a:p>
            <a:pPr lvl="1"/>
            <a:r>
              <a:rPr lang="en-US" sz="1500">
                <a:ea typeface="Geneva"/>
              </a:rPr>
              <a:t>Copies of forms and job tools</a:t>
            </a:r>
          </a:p>
          <a:p>
            <a:pPr lvl="1"/>
            <a:r>
              <a:rPr lang="en-US" sz="1500">
                <a:ea typeface="Geneva"/>
              </a:rPr>
              <a:t>Snacks</a:t>
            </a:r>
          </a:p>
          <a:p>
            <a:pPr lvl="1"/>
            <a:r>
              <a:rPr lang="en-US" sz="1500">
                <a:ea typeface="Geneva"/>
              </a:rPr>
              <a:t>Other locally recommended or required items</a:t>
            </a:r>
            <a:endParaRPr lang="en-US">
              <a:ea typeface="Geneva"/>
            </a:endParaRPr>
          </a:p>
        </p:txBody>
      </p:sp>
      <p:pic>
        <p:nvPicPr>
          <p:cNvPr id="6" name="Picture 5">
            <a:extLst>
              <a:ext uri="{FF2B5EF4-FFF2-40B4-BE49-F238E27FC236}">
                <a16:creationId xmlns:a16="http://schemas.microsoft.com/office/drawing/2014/main" id="{AC5687D0-5FBC-ABEF-52D1-572F8C4FAA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28744" y="1839476"/>
            <a:ext cx="2636412" cy="3050807"/>
          </a:xfrm>
          <a:prstGeom prst="rect">
            <a:avLst/>
          </a:prstGeom>
        </p:spPr>
      </p:pic>
      <p:sp>
        <p:nvSpPr>
          <p:cNvPr id="4" name="Slide Number Placeholder 3">
            <a:extLst>
              <a:ext uri="{FF2B5EF4-FFF2-40B4-BE49-F238E27FC236}">
                <a16:creationId xmlns:a16="http://schemas.microsoft.com/office/drawing/2014/main" id="{1B89A96B-6A00-6232-BED0-B93AE70FEB9D}"/>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51880-CFEA-4FF5-84E7-8DA858A2CABC}" type="slidenum">
              <a:rPr lang="en-US" smtClean="0"/>
              <a:pPr/>
              <a:t>12</a:t>
            </a:fld>
            <a:endParaRPr lang="en-US"/>
          </a:p>
        </p:txBody>
      </p:sp>
    </p:spTree>
    <p:extLst>
      <p:ext uri="{BB962C8B-B14F-4D97-AF65-F5344CB8AC3E}">
        <p14:creationId xmlns:p14="http://schemas.microsoft.com/office/powerpoint/2010/main" val="3736404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9EDF-2AE5-48E3-B71A-2A0FA2A3E34B}"/>
              </a:ext>
            </a:extLst>
          </p:cNvPr>
          <p:cNvSpPr>
            <a:spLocks noGrp="1"/>
          </p:cNvSpPr>
          <p:nvPr>
            <p:ph type="title"/>
          </p:nvPr>
        </p:nvSpPr>
        <p:spPr>
          <a:xfrm>
            <a:off x="1485900" y="857250"/>
            <a:ext cx="6172200" cy="857250"/>
          </a:xfrm>
        </p:spPr>
        <p:txBody>
          <a:bodyPr/>
          <a:lstStyle/>
          <a:p>
            <a:r>
              <a:rPr lang="en-US" b="1">
                <a:latin typeface="Arial" panose="020B0604020202020204" pitchFamily="34" charset="0"/>
                <a:cs typeface="Arial" panose="020B0604020202020204" pitchFamily="34" charset="0"/>
              </a:rPr>
              <a:t>Proper</a:t>
            </a:r>
            <a:r>
              <a:rPr lang="en-US" b="1" i="1">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Attire</a:t>
            </a:r>
            <a:endParaRPr lang="en-US" b="1"/>
          </a:p>
        </p:txBody>
      </p:sp>
      <p:sp>
        <p:nvSpPr>
          <p:cNvPr id="3" name="Rectangle 2">
            <a:extLst>
              <a:ext uri="{FF2B5EF4-FFF2-40B4-BE49-F238E27FC236}">
                <a16:creationId xmlns:a16="http://schemas.microsoft.com/office/drawing/2014/main" id="{38F17331-92AB-43FE-97E3-0A652D73E4EB}"/>
              </a:ext>
            </a:extLst>
          </p:cNvPr>
          <p:cNvSpPr/>
          <p:nvPr/>
        </p:nvSpPr>
        <p:spPr>
          <a:xfrm>
            <a:off x="1485901" y="3410186"/>
            <a:ext cx="1663454" cy="514422"/>
          </a:xfrm>
          <a:prstGeom prst="rec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atin typeface="Arial" panose="020B0604020202020204" pitchFamily="34" charset="0"/>
                <a:cs typeface="Arial" panose="020B0604020202020204" pitchFamily="34" charset="0"/>
              </a:rPr>
              <a:t>Red Cross Vest</a:t>
            </a:r>
          </a:p>
        </p:txBody>
      </p:sp>
      <p:sp>
        <p:nvSpPr>
          <p:cNvPr id="16" name="Rectangle 15">
            <a:extLst>
              <a:ext uri="{FF2B5EF4-FFF2-40B4-BE49-F238E27FC236}">
                <a16:creationId xmlns:a16="http://schemas.microsoft.com/office/drawing/2014/main" id="{8FCA37F5-0D65-4AC1-B9E2-7377E424D33D}"/>
              </a:ext>
            </a:extLst>
          </p:cNvPr>
          <p:cNvSpPr/>
          <p:nvPr/>
        </p:nvSpPr>
        <p:spPr>
          <a:xfrm>
            <a:off x="6020260" y="2385421"/>
            <a:ext cx="1663454" cy="514422"/>
          </a:xfrm>
          <a:prstGeom prst="rec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atin typeface="Arial" panose="020B0604020202020204" pitchFamily="34" charset="0"/>
                <a:cs typeface="Arial" panose="020B0604020202020204" pitchFamily="34" charset="0"/>
              </a:rPr>
              <a:t>Red Cross ID</a:t>
            </a:r>
          </a:p>
        </p:txBody>
      </p:sp>
      <p:sp>
        <p:nvSpPr>
          <p:cNvPr id="18" name="Rectangle 17">
            <a:extLst>
              <a:ext uri="{FF2B5EF4-FFF2-40B4-BE49-F238E27FC236}">
                <a16:creationId xmlns:a16="http://schemas.microsoft.com/office/drawing/2014/main" id="{AFD9719D-4ED4-4352-8883-29E01DFD4E5F}"/>
              </a:ext>
            </a:extLst>
          </p:cNvPr>
          <p:cNvSpPr/>
          <p:nvPr/>
        </p:nvSpPr>
        <p:spPr>
          <a:xfrm>
            <a:off x="6057214" y="3969128"/>
            <a:ext cx="1663454" cy="892086"/>
          </a:xfrm>
          <a:prstGeom prst="rec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latin typeface="Arial" panose="020B0604020202020204" pitchFamily="34" charset="0"/>
                <a:cs typeface="Arial" panose="020B0604020202020204" pitchFamily="34" charset="0"/>
              </a:rPr>
              <a:t>Safe and </a:t>
            </a:r>
          </a:p>
          <a:p>
            <a:pPr algn="ctr"/>
            <a:r>
              <a:rPr lang="en-US" dirty="0">
                <a:latin typeface="Arial" panose="020B0604020202020204" pitchFamily="34" charset="0"/>
                <a:cs typeface="Arial" panose="020B0604020202020204" pitchFamily="34" charset="0"/>
              </a:rPr>
              <a:t>Appropriate Attire</a:t>
            </a:r>
          </a:p>
        </p:txBody>
      </p:sp>
      <p:sp>
        <p:nvSpPr>
          <p:cNvPr id="20" name="Rectangle 19">
            <a:extLst>
              <a:ext uri="{FF2B5EF4-FFF2-40B4-BE49-F238E27FC236}">
                <a16:creationId xmlns:a16="http://schemas.microsoft.com/office/drawing/2014/main" id="{3E908A1A-18BF-4B58-A1BF-50ADD7BA5ED3}"/>
              </a:ext>
            </a:extLst>
          </p:cNvPr>
          <p:cNvSpPr/>
          <p:nvPr/>
        </p:nvSpPr>
        <p:spPr>
          <a:xfrm>
            <a:off x="1492504" y="3969128"/>
            <a:ext cx="1663454" cy="761271"/>
          </a:xfrm>
          <a:prstGeom prst="rec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latin typeface="Arial" panose="020B0604020202020204" pitchFamily="34" charset="0"/>
                <a:cs typeface="Arial" panose="020B0604020202020204" pitchFamily="34" charset="0"/>
              </a:rPr>
              <a:t>Closed-toed, Sturdy Shoes or Boots</a:t>
            </a:r>
          </a:p>
        </p:txBody>
      </p:sp>
      <p:pic>
        <p:nvPicPr>
          <p:cNvPr id="6" name="Picture 5" descr="A person standing next to a car&#10;&#10;Description automatically generated with medium confidence">
            <a:extLst>
              <a:ext uri="{FF2B5EF4-FFF2-40B4-BE49-F238E27FC236}">
                <a16:creationId xmlns:a16="http://schemas.microsoft.com/office/drawing/2014/main" id="{A093E19D-7045-4D58-894B-22126FBDC0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796227" y="2696705"/>
            <a:ext cx="3577161" cy="1635449"/>
          </a:xfrm>
          <a:prstGeom prst="rect">
            <a:avLst/>
          </a:prstGeom>
          <a:ln>
            <a:no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CE9C339B-3726-4CEC-831E-694DF1F90306}"/>
              </a:ext>
            </a:extLst>
          </p:cNvPr>
          <p:cNvSpPr/>
          <p:nvPr/>
        </p:nvSpPr>
        <p:spPr>
          <a:xfrm>
            <a:off x="1478224" y="1910721"/>
            <a:ext cx="1666532" cy="1482810"/>
          </a:xfrm>
          <a:prstGeom prst="rect">
            <a:avLst/>
          </a:prstGeom>
          <a:ln w="25400"/>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r>
              <a:rPr lang="en-US" dirty="0">
                <a:latin typeface="Arial"/>
                <a:cs typeface="Arial"/>
              </a:rPr>
              <a:t>Mask (if necessary due to local conditions)</a:t>
            </a:r>
            <a:endParaRPr lang="en-US"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BE6AFF36-3A65-4EDA-BF34-0C97C7D5D846}"/>
              </a:ext>
            </a:extLst>
          </p:cNvPr>
          <p:cNvCxnSpPr>
            <a:cxnSpLocks/>
          </p:cNvCxnSpPr>
          <p:nvPr/>
        </p:nvCxnSpPr>
        <p:spPr>
          <a:xfrm flipH="1">
            <a:off x="4386947" y="2645357"/>
            <a:ext cx="1622111" cy="5041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A2CBD8-01D8-4533-A50F-AA1F4FCDD0B0}"/>
              </a:ext>
            </a:extLst>
          </p:cNvPr>
          <p:cNvCxnSpPr>
            <a:cxnSpLocks/>
            <a:endCxn id="20" idx="3"/>
          </p:cNvCxnSpPr>
          <p:nvPr/>
        </p:nvCxnSpPr>
        <p:spPr>
          <a:xfrm flipH="1" flipV="1">
            <a:off x="3155959" y="4349764"/>
            <a:ext cx="906092" cy="4024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9D70F2-55BD-4530-8DE6-1C20D0A1DF55}"/>
              </a:ext>
            </a:extLst>
          </p:cNvPr>
          <p:cNvCxnSpPr>
            <a:cxnSpLocks/>
          </p:cNvCxnSpPr>
          <p:nvPr/>
        </p:nvCxnSpPr>
        <p:spPr>
          <a:xfrm flipH="1" flipV="1">
            <a:off x="4790654" y="3900488"/>
            <a:ext cx="1266563" cy="31548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24BE820-BF52-46AF-A3A4-612429B019F7}"/>
              </a:ext>
            </a:extLst>
          </p:cNvPr>
          <p:cNvCxnSpPr>
            <a:cxnSpLocks/>
          </p:cNvCxnSpPr>
          <p:nvPr/>
        </p:nvCxnSpPr>
        <p:spPr>
          <a:xfrm flipH="1">
            <a:off x="3127196" y="2257959"/>
            <a:ext cx="1145865" cy="4299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C10D3E-694B-49BA-9F2F-64749E83B0A0}"/>
              </a:ext>
            </a:extLst>
          </p:cNvPr>
          <p:cNvCxnSpPr>
            <a:cxnSpLocks/>
          </p:cNvCxnSpPr>
          <p:nvPr/>
        </p:nvCxnSpPr>
        <p:spPr>
          <a:xfrm flipH="1">
            <a:off x="3155957" y="3149528"/>
            <a:ext cx="1117104" cy="52285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4C0AE58-32A2-19A3-ACEE-62CB57463FD8}"/>
              </a:ext>
            </a:extLst>
          </p:cNvPr>
          <p:cNvSpPr/>
          <p:nvPr/>
        </p:nvSpPr>
        <p:spPr>
          <a:xfrm>
            <a:off x="5994648" y="3149529"/>
            <a:ext cx="1978643" cy="775079"/>
          </a:xfrm>
          <a:prstGeom prst="rec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latin typeface="Arial" panose="020B0604020202020204" pitchFamily="34" charset="0"/>
                <a:cs typeface="Arial" panose="020B0604020202020204" pitchFamily="34" charset="0"/>
              </a:rPr>
              <a:t>Weather-applicable clothing</a:t>
            </a:r>
          </a:p>
        </p:txBody>
      </p:sp>
      <p:sp>
        <p:nvSpPr>
          <p:cNvPr id="4" name="Slide Number Placeholder 3">
            <a:extLst>
              <a:ext uri="{FF2B5EF4-FFF2-40B4-BE49-F238E27FC236}">
                <a16:creationId xmlns:a16="http://schemas.microsoft.com/office/drawing/2014/main" id="{EF2A971D-4D22-FC38-B45A-8C73EC206663}"/>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ustDataLst>
      <p:tags r:id="rId1"/>
    </p:custDataLst>
    <p:extLst>
      <p:ext uri="{BB962C8B-B14F-4D97-AF65-F5344CB8AC3E}">
        <p14:creationId xmlns:p14="http://schemas.microsoft.com/office/powerpoint/2010/main" val="428986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refighters in uniform">
            <a:extLst>
              <a:ext uri="{FF2B5EF4-FFF2-40B4-BE49-F238E27FC236}">
                <a16:creationId xmlns:a16="http://schemas.microsoft.com/office/drawing/2014/main" id="{AE3AEF5D-CF64-1239-708E-056401DEA4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1153" y="2058644"/>
            <a:ext cx="2563416" cy="3061097"/>
          </a:xfrm>
          <a:prstGeom prst="rect">
            <a:avLst/>
          </a:prstGeom>
        </p:spPr>
      </p:pic>
      <p:sp>
        <p:nvSpPr>
          <p:cNvPr id="2" name="Title 1">
            <a:extLst>
              <a:ext uri="{FF2B5EF4-FFF2-40B4-BE49-F238E27FC236}">
                <a16:creationId xmlns:a16="http://schemas.microsoft.com/office/drawing/2014/main" id="{38828A16-5D37-4A99-92D8-B2C644C9677C}"/>
              </a:ext>
            </a:extLst>
          </p:cNvPr>
          <p:cNvSpPr>
            <a:spLocks noGrp="1"/>
          </p:cNvSpPr>
          <p:nvPr>
            <p:ph type="title"/>
          </p:nvPr>
        </p:nvSpPr>
        <p:spPr>
          <a:xfrm>
            <a:off x="1310054" y="701767"/>
            <a:ext cx="6172200" cy="857250"/>
          </a:xfrm>
        </p:spPr>
        <p:txBody>
          <a:bodyPr wrap="square" anchor="ctr">
            <a:normAutofit/>
          </a:bodyPr>
          <a:lstStyle/>
          <a:p>
            <a:r>
              <a:rPr lang="en-US" b="1">
                <a:latin typeface="Arial" panose="020B0604020202020204" pitchFamily="34" charset="0"/>
                <a:cs typeface="Arial" panose="020B0604020202020204" pitchFamily="34" charset="0"/>
              </a:rPr>
              <a:t>Initial Response</a:t>
            </a:r>
          </a:p>
        </p:txBody>
      </p:sp>
      <p:pic>
        <p:nvPicPr>
          <p:cNvPr id="3" name="Picture 2" descr="A close up of a map&#10;&#10;Description automatically generated">
            <a:extLst>
              <a:ext uri="{FF2B5EF4-FFF2-40B4-BE49-F238E27FC236}">
                <a16:creationId xmlns:a16="http://schemas.microsoft.com/office/drawing/2014/main" id="{3B42A05C-139E-C3E2-4094-B76B753001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5902" y="2530962"/>
            <a:ext cx="2657475" cy="2330176"/>
          </a:xfrm>
          <a:prstGeom prst="rect">
            <a:avLst/>
          </a:prstGeom>
        </p:spPr>
      </p:pic>
      <p:sp>
        <p:nvSpPr>
          <p:cNvPr id="5" name="Oval 4">
            <a:extLst>
              <a:ext uri="{FF2B5EF4-FFF2-40B4-BE49-F238E27FC236}">
                <a16:creationId xmlns:a16="http://schemas.microsoft.com/office/drawing/2014/main" id="{09C29E37-D3E4-76F6-ADE8-5ACA6AC55A52}"/>
              </a:ext>
            </a:extLst>
          </p:cNvPr>
          <p:cNvSpPr/>
          <p:nvPr/>
        </p:nvSpPr>
        <p:spPr>
          <a:xfrm>
            <a:off x="3239788" y="3024561"/>
            <a:ext cx="912055" cy="417110"/>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3BBD98-1BB5-E53F-0491-C8BD8E98FF63}"/>
              </a:ext>
            </a:extLst>
          </p:cNvPr>
          <p:cNvSpPr txBox="1"/>
          <p:nvPr/>
        </p:nvSpPr>
        <p:spPr>
          <a:xfrm>
            <a:off x="4552113" y="2023030"/>
            <a:ext cx="3813733" cy="3139321"/>
          </a:xfrm>
          <a:prstGeom prst="rect">
            <a:avLst/>
          </a:prstGeom>
          <a:solidFill>
            <a:schemeClr val="bg1">
              <a:lumMod val="95000"/>
            </a:schemeClr>
          </a:solidFill>
        </p:spPr>
        <p:txBody>
          <a:bodyPr wrap="square" lIns="91440" tIns="45720" rIns="91440" bIns="45720" rtlCol="0" anchor="t">
            <a:spAutoFit/>
          </a:bodyPr>
          <a:lstStyle/>
          <a:p>
            <a:endParaRPr lang="en-US" b="1" dirty="0">
              <a:solidFill>
                <a:srgbClr val="3F3F3F"/>
              </a:solidFill>
              <a:latin typeface="Arial"/>
              <a:ea typeface="Geneva"/>
              <a:cs typeface="Arial"/>
            </a:endParaRPr>
          </a:p>
          <a:p>
            <a:pPr marL="471158" lvl="1" indent="-128267">
              <a:buFont typeface="Arial,Sans-Serif" panose="020B0604020202020204" pitchFamily="34" charset="0"/>
              <a:buChar char="•"/>
            </a:pPr>
            <a:r>
              <a:rPr lang="en-US" dirty="0">
                <a:solidFill>
                  <a:srgbClr val="3F3F3F"/>
                </a:solidFill>
                <a:latin typeface="Arial"/>
                <a:ea typeface="Geneva"/>
                <a:cs typeface="Arial"/>
              </a:rPr>
              <a:t>A minimum of two DAT responders are available for each Disaster Action Team response.</a:t>
            </a:r>
          </a:p>
          <a:p>
            <a:pPr marL="471158" lvl="1" indent="-128267">
              <a:buFont typeface="Arial,Sans-Serif" panose="020B0604020202020204" pitchFamily="34" charset="0"/>
              <a:buChar char="•"/>
            </a:pPr>
            <a:r>
              <a:rPr lang="en-US" dirty="0">
                <a:solidFill>
                  <a:srgbClr val="3F3F3F"/>
                </a:solidFill>
                <a:latin typeface="Arial"/>
                <a:ea typeface="Geneva"/>
                <a:cs typeface="Arial"/>
              </a:rPr>
              <a:t>Disaster Action Teams respond to 100 percent of events when Red Cross action is requested, appropriate, and safe </a:t>
            </a:r>
          </a:p>
          <a:p>
            <a:pPr marL="471158" lvl="1" indent="-128267">
              <a:buFont typeface="Arial" panose="020B0604020202020204" pitchFamily="34" charset="0"/>
              <a:buChar char="•"/>
            </a:pPr>
            <a:endParaRPr lang="en-US" dirty="0">
              <a:solidFill>
                <a:srgbClr val="3F3F3F"/>
              </a:solidFill>
              <a:latin typeface="Arial"/>
              <a:ea typeface="Geneva"/>
              <a:cs typeface="Arial"/>
            </a:endParaRPr>
          </a:p>
        </p:txBody>
      </p:sp>
      <p:sp>
        <p:nvSpPr>
          <p:cNvPr id="6" name="Slide Number Placeholder 5">
            <a:extLst>
              <a:ext uri="{FF2B5EF4-FFF2-40B4-BE49-F238E27FC236}">
                <a16:creationId xmlns:a16="http://schemas.microsoft.com/office/drawing/2014/main" id="{8272A3F5-5CB5-33AC-E833-820976DFBB84}"/>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41CFCFDB-97C0-51F8-9D40-FC32B029BD45}"/>
              </a:ext>
            </a:extLst>
          </p:cNvPr>
          <p:cNvSpPr txBox="1"/>
          <p:nvPr/>
        </p:nvSpPr>
        <p:spPr>
          <a:xfrm>
            <a:off x="679589" y="1403661"/>
            <a:ext cx="3545079" cy="3970318"/>
          </a:xfrm>
          <a:prstGeom prst="rect">
            <a:avLst/>
          </a:prstGeom>
          <a:solidFill>
            <a:schemeClr val="bg1">
              <a:lumMod val="95000"/>
            </a:schemeClr>
          </a:solidFill>
        </p:spPr>
        <p:txBody>
          <a:bodyPr wrap="square" lIns="91440" tIns="45720" rIns="91440" bIns="45720" rtlCol="0" anchor="t">
            <a:spAutoFit/>
          </a:bodyPr>
          <a:lstStyle/>
          <a:p>
            <a:r>
              <a:rPr lang="en-US" b="1" dirty="0">
                <a:solidFill>
                  <a:srgbClr val="3F3F3F"/>
                </a:solidFill>
                <a:latin typeface="Arial" panose="020B0604020202020204" pitchFamily="34" charset="0"/>
                <a:cs typeface="Arial" panose="020B0604020202020204" pitchFamily="34" charset="0"/>
              </a:rPr>
              <a:t>DAT Standards: </a:t>
            </a:r>
          </a:p>
          <a:p>
            <a:pPr marL="471158" lvl="1" indent="-128267">
              <a:buFont typeface="Arial" panose="020B0604020202020204" pitchFamily="34" charset="0"/>
              <a:buChar char="•"/>
            </a:pPr>
            <a:r>
              <a:rPr lang="en-US" dirty="0">
                <a:solidFill>
                  <a:srgbClr val="3F3F3F"/>
                </a:solidFill>
                <a:latin typeface="Arial" panose="020B0604020202020204" pitchFamily="34" charset="0"/>
                <a:cs typeface="Arial" panose="020B0604020202020204" pitchFamily="34" charset="0"/>
              </a:rPr>
              <a:t>DAT Duty Officer is always on call:</a:t>
            </a:r>
          </a:p>
          <a:p>
            <a:pPr marL="814050" lvl="2" indent="-128267">
              <a:buFont typeface="Arial" panose="020B0604020202020204" pitchFamily="34" charset="0"/>
              <a:buChar char="•"/>
            </a:pPr>
            <a:r>
              <a:rPr lang="en-US" dirty="0">
                <a:solidFill>
                  <a:srgbClr val="3F3F3F"/>
                </a:solidFill>
                <a:latin typeface="Arial" panose="020B0604020202020204" pitchFamily="34" charset="0"/>
                <a:cs typeface="Arial" panose="020B0604020202020204" pitchFamily="34" charset="0"/>
              </a:rPr>
              <a:t>receives and confirms disaster notification details</a:t>
            </a:r>
          </a:p>
          <a:p>
            <a:pPr marL="814050" lvl="2" indent="-128267">
              <a:buFont typeface="Arial" panose="020B0604020202020204" pitchFamily="34" charset="0"/>
              <a:buChar char="•"/>
            </a:pPr>
            <a:r>
              <a:rPr lang="en-US" dirty="0">
                <a:solidFill>
                  <a:srgbClr val="3F3F3F"/>
                </a:solidFill>
                <a:latin typeface="Arial" panose="020B0604020202020204" pitchFamily="34" charset="0"/>
                <a:cs typeface="Arial" panose="020B0604020202020204" pitchFamily="34" charset="0"/>
              </a:rPr>
              <a:t>promptly assembles Disaster Action Team to respond. </a:t>
            </a:r>
          </a:p>
          <a:p>
            <a:pPr marL="471158" lvl="1" indent="-128267">
              <a:buFont typeface="Arial" panose="020B0604020202020204" pitchFamily="34" charset="0"/>
              <a:buChar char="•"/>
            </a:pPr>
            <a:r>
              <a:rPr lang="en-US" dirty="0">
                <a:solidFill>
                  <a:srgbClr val="3F3F3F"/>
                </a:solidFill>
                <a:latin typeface="Arial"/>
                <a:ea typeface="Geneva"/>
                <a:cs typeface="Arial"/>
              </a:rPr>
              <a:t>Disaster Action Teams arrive on scene and make contact with client(s) within two hours of notification. </a:t>
            </a:r>
          </a:p>
          <a:p>
            <a:pPr marL="471158" lvl="1" indent="-128267">
              <a:buFont typeface="Arial" panose="020B0604020202020204" pitchFamily="34" charset="0"/>
              <a:buChar char="•"/>
            </a:pPr>
            <a:endParaRPr lang="en-US" dirty="0">
              <a:solidFill>
                <a:srgbClr val="3F3F3F"/>
              </a:solidFill>
              <a:latin typeface="Arial"/>
              <a:ea typeface="Geneva"/>
              <a:cs typeface="Arial"/>
            </a:endParaRPr>
          </a:p>
        </p:txBody>
      </p:sp>
    </p:spTree>
    <p:extLst>
      <p:ext uri="{BB962C8B-B14F-4D97-AF65-F5344CB8AC3E}">
        <p14:creationId xmlns:p14="http://schemas.microsoft.com/office/powerpoint/2010/main" val="199954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2D06-50AC-4317-9BCC-AF2B51F6D158}"/>
              </a:ext>
            </a:extLst>
          </p:cNvPr>
          <p:cNvSpPr>
            <a:spLocks noGrp="1"/>
          </p:cNvSpPr>
          <p:nvPr>
            <p:ph type="title"/>
          </p:nvPr>
        </p:nvSpPr>
        <p:spPr>
          <a:xfrm>
            <a:off x="1543049" y="857250"/>
            <a:ext cx="6172200" cy="857250"/>
          </a:xfrm>
        </p:spPr>
        <p:txBody>
          <a:bodyPr wrap="square" anchor="ctr">
            <a:normAutofit/>
          </a:bodyPr>
          <a:lstStyle/>
          <a:p>
            <a:r>
              <a:rPr lang="en-US" sz="2700" b="1"/>
              <a:t>What You May Encounter</a:t>
            </a:r>
          </a:p>
        </p:txBody>
      </p:sp>
      <p:sp>
        <p:nvSpPr>
          <p:cNvPr id="3" name="Content Placeholder 2">
            <a:extLst>
              <a:ext uri="{FF2B5EF4-FFF2-40B4-BE49-F238E27FC236}">
                <a16:creationId xmlns:a16="http://schemas.microsoft.com/office/drawing/2014/main" id="{3C89126E-C27C-493F-A8B7-7D6385CE1721}"/>
              </a:ext>
            </a:extLst>
          </p:cNvPr>
          <p:cNvSpPr>
            <a:spLocks noGrp="1"/>
          </p:cNvSpPr>
          <p:nvPr>
            <p:ph sz="half" idx="1"/>
          </p:nvPr>
        </p:nvSpPr>
        <p:spPr>
          <a:xfrm>
            <a:off x="1485900" y="2057401"/>
            <a:ext cx="3028950" cy="3086306"/>
          </a:xfrm>
        </p:spPr>
        <p:txBody>
          <a:bodyPr wrap="square" anchor="t">
            <a:normAutofit fontScale="92500" lnSpcReduction="20000"/>
          </a:bodyPr>
          <a:lstStyle/>
          <a:p>
            <a:r>
              <a:rPr lang="en-US" sz="1800"/>
              <a:t>Fire department activity</a:t>
            </a:r>
          </a:p>
          <a:p>
            <a:pPr lvl="1"/>
            <a:r>
              <a:rPr lang="en-US"/>
              <a:t>Noise, water, smoke, smell, ash, etc.</a:t>
            </a:r>
          </a:p>
          <a:p>
            <a:r>
              <a:rPr lang="en-US" sz="1800"/>
              <a:t>Possibly distraught clients</a:t>
            </a:r>
          </a:p>
          <a:p>
            <a:r>
              <a:rPr lang="en-US" sz="1800"/>
              <a:t>Injured or hospitalized people or pets</a:t>
            </a:r>
          </a:p>
          <a:p>
            <a:r>
              <a:rPr lang="en-US" sz="1800"/>
              <a:t>Fatalities</a:t>
            </a:r>
          </a:p>
          <a:p>
            <a:r>
              <a:rPr lang="en-US" sz="1800"/>
              <a:t>Bystanders</a:t>
            </a:r>
          </a:p>
          <a:p>
            <a:r>
              <a:rPr lang="en-US" sz="1800"/>
              <a:t>Press</a:t>
            </a:r>
          </a:p>
          <a:p>
            <a:r>
              <a:rPr lang="en-US" sz="1800"/>
              <a:t>Disaster scales up</a:t>
            </a:r>
          </a:p>
          <a:p>
            <a:endParaRPr lang="en-US" sz="1800"/>
          </a:p>
        </p:txBody>
      </p:sp>
      <p:pic>
        <p:nvPicPr>
          <p:cNvPr id="7" name="Picture 7" descr="A picture containing outdoor, tree, sky, fire&#10;&#10;Description automatically generated">
            <a:extLst>
              <a:ext uri="{FF2B5EF4-FFF2-40B4-BE49-F238E27FC236}">
                <a16:creationId xmlns:a16="http://schemas.microsoft.com/office/drawing/2014/main" id="{EFF7FAF1-9311-42FD-A24C-6AC0BEAB4648}"/>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rot="21600000">
            <a:off x="4629150" y="2057402"/>
            <a:ext cx="3028950" cy="308630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FECEDC3B-6CCC-FE9F-AE16-5392A892A1C2}"/>
              </a:ext>
            </a:extLst>
          </p:cNvPr>
          <p:cNvSpPr>
            <a:spLocks noGrp="1"/>
          </p:cNvSpPr>
          <p:nvPr>
            <p:ph type="sldNum" sz="quarter" idx="11"/>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51880-CFEA-4FF5-84E7-8DA858A2CABC}" type="slidenum">
              <a:rPr lang="en-US" smtClean="0"/>
              <a:pPr/>
              <a:t>15</a:t>
            </a:fld>
            <a:endParaRPr lang="en-US"/>
          </a:p>
        </p:txBody>
      </p:sp>
    </p:spTree>
    <p:extLst>
      <p:ext uri="{BB962C8B-B14F-4D97-AF65-F5344CB8AC3E}">
        <p14:creationId xmlns:p14="http://schemas.microsoft.com/office/powerpoint/2010/main" val="391306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0D9340E-FFDC-1849-A790-CEE72AC5A9FA}"/>
              </a:ext>
            </a:extLst>
          </p:cNvPr>
          <p:cNvGrpSpPr/>
          <p:nvPr/>
        </p:nvGrpSpPr>
        <p:grpSpPr>
          <a:xfrm>
            <a:off x="2370504" y="1943695"/>
            <a:ext cx="4157297" cy="3892550"/>
            <a:chOff x="2404533" y="1380067"/>
            <a:chExt cx="3849729" cy="4278861"/>
          </a:xfrm>
          <a:solidFill>
            <a:schemeClr val="accent1">
              <a:alpha val="8000"/>
            </a:schemeClr>
          </a:solidFill>
        </p:grpSpPr>
        <p:pic>
          <p:nvPicPr>
            <p:cNvPr id="4" name="Graphic 3" descr="Open hand with solid fill">
              <a:extLst>
                <a:ext uri="{FF2B5EF4-FFF2-40B4-BE49-F238E27FC236}">
                  <a16:creationId xmlns:a16="http://schemas.microsoft.com/office/drawing/2014/main" id="{D76219E9-1906-1E4C-AD98-E616400EE7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04533" y="1809199"/>
              <a:ext cx="3849729" cy="3849729"/>
            </a:xfrm>
            <a:prstGeom prst="rect">
              <a:avLst/>
            </a:prstGeom>
          </p:spPr>
        </p:pic>
        <p:pic>
          <p:nvPicPr>
            <p:cNvPr id="6" name="Graphic 5" descr="Warning with solid fill">
              <a:extLst>
                <a:ext uri="{FF2B5EF4-FFF2-40B4-BE49-F238E27FC236}">
                  <a16:creationId xmlns:a16="http://schemas.microsoft.com/office/drawing/2014/main" id="{F658CC17-001E-054B-861C-94517A633D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88267" y="1380067"/>
              <a:ext cx="1811866" cy="1811866"/>
            </a:xfrm>
            <a:prstGeom prst="rect">
              <a:avLst/>
            </a:prstGeom>
          </p:spPr>
        </p:pic>
      </p:grpSp>
      <p:sp>
        <p:nvSpPr>
          <p:cNvPr id="2" name="Title 1">
            <a:extLst>
              <a:ext uri="{FF2B5EF4-FFF2-40B4-BE49-F238E27FC236}">
                <a16:creationId xmlns:a16="http://schemas.microsoft.com/office/drawing/2014/main" id="{F3ECA171-C378-49ED-B5CD-844C094D7A21}"/>
              </a:ext>
            </a:extLst>
          </p:cNvPr>
          <p:cNvSpPr>
            <a:spLocks noGrp="1"/>
          </p:cNvSpPr>
          <p:nvPr>
            <p:ph type="title"/>
          </p:nvPr>
        </p:nvSpPr>
        <p:spPr>
          <a:xfrm>
            <a:off x="1547447" y="882253"/>
            <a:ext cx="6172200" cy="857250"/>
          </a:xfrm>
        </p:spPr>
        <p:txBody>
          <a:bodyPr/>
          <a:lstStyle/>
          <a:p>
            <a:r>
              <a:rPr lang="en-US" altLang="en-US" b="1">
                <a:latin typeface="Arial" panose="020B0604020202020204" pitchFamily="34" charset="0"/>
                <a:cs typeface="Arial" panose="020B0604020202020204" pitchFamily="34" charset="0"/>
              </a:rPr>
              <a:t>On Scene Safety</a:t>
            </a:r>
            <a:endParaRPr lang="en-US" b="1"/>
          </a:p>
        </p:txBody>
      </p:sp>
      <p:sp>
        <p:nvSpPr>
          <p:cNvPr id="8" name="Content Placeholder 7">
            <a:extLst>
              <a:ext uri="{FF2B5EF4-FFF2-40B4-BE49-F238E27FC236}">
                <a16:creationId xmlns:a16="http://schemas.microsoft.com/office/drawing/2014/main" id="{A81039FB-EA66-4C63-83AB-3D0DE3D0EA33}"/>
              </a:ext>
            </a:extLst>
          </p:cNvPr>
          <p:cNvSpPr>
            <a:spLocks noGrp="1"/>
          </p:cNvSpPr>
          <p:nvPr>
            <p:ph idx="1"/>
          </p:nvPr>
        </p:nvSpPr>
        <p:spPr>
          <a:xfrm>
            <a:off x="1485900" y="1755042"/>
            <a:ext cx="6172200" cy="3502162"/>
          </a:xfrm>
        </p:spPr>
        <p:txBody>
          <a:bodyPr vert="horz" wrap="square" lIns="68580" tIns="34290" rIns="68580" bIns="34290" numCol="1" rtlCol="0" anchor="t" anchorCtr="0" compatLnSpc="1">
            <a:prstTxWarp prst="textNoShape">
              <a:avLst/>
            </a:prstTxWarp>
            <a:normAutofit fontScale="92500" lnSpcReduction="10000"/>
          </a:bodyPr>
          <a:lstStyle/>
          <a:p>
            <a:r>
              <a:rPr lang="en-US" sz="1800" b="1">
                <a:latin typeface="Arial"/>
                <a:ea typeface="Geneva"/>
                <a:cs typeface="Arial"/>
              </a:rPr>
              <a:t>Notify DAT Duty Officer </a:t>
            </a:r>
            <a:r>
              <a:rPr lang="en-US" sz="1800">
                <a:latin typeface="Arial"/>
                <a:ea typeface="Geneva"/>
                <a:cs typeface="Arial"/>
              </a:rPr>
              <a:t>when you arrive on scene</a:t>
            </a:r>
          </a:p>
          <a:p>
            <a:pPr lvl="1">
              <a:spcBef>
                <a:spcPts val="750"/>
              </a:spcBef>
            </a:pPr>
            <a:r>
              <a:rPr lang="en-US" sz="1500">
                <a:latin typeface="Arial"/>
                <a:ea typeface="Geneva"/>
                <a:cs typeface="Arial"/>
              </a:rPr>
              <a:t>By phone, SMS or using RC Respond</a:t>
            </a:r>
          </a:p>
          <a:p>
            <a:r>
              <a:rPr lang="en-US" sz="1800" b="1">
                <a:latin typeface="Arial"/>
                <a:ea typeface="Geneva"/>
                <a:cs typeface="Arial"/>
              </a:rPr>
              <a:t>Minimum of two Red Cross workers </a:t>
            </a:r>
            <a:r>
              <a:rPr lang="en-US" sz="1800">
                <a:latin typeface="Arial"/>
                <a:ea typeface="Geneva"/>
                <a:cs typeface="Arial"/>
              </a:rPr>
              <a:t>must be present at all in-person responses</a:t>
            </a:r>
          </a:p>
          <a:p>
            <a:pPr lvl="1">
              <a:spcBef>
                <a:spcPts val="750"/>
              </a:spcBef>
            </a:pPr>
            <a:r>
              <a:rPr lang="en-US" sz="1500">
                <a:latin typeface="Arial"/>
                <a:ea typeface="Geneva"/>
                <a:cs typeface="Arial"/>
              </a:rPr>
              <a:t>Recommended to agree on a meeting location in advance with other team members</a:t>
            </a:r>
            <a:endParaRPr lang="en-US" sz="1500"/>
          </a:p>
          <a:p>
            <a:r>
              <a:rPr lang="en-US" sz="1800" b="1">
                <a:latin typeface="Arial"/>
                <a:ea typeface="Geneva"/>
                <a:cs typeface="Arial"/>
              </a:rPr>
              <a:t>Do not walk in water or near burning buildings </a:t>
            </a:r>
          </a:p>
          <a:p>
            <a:r>
              <a:rPr lang="en-US" sz="1800" b="1">
                <a:latin typeface="Arial"/>
                <a:ea typeface="Geneva"/>
                <a:cs typeface="Arial"/>
              </a:rPr>
              <a:t>Do not enter any damaged property </a:t>
            </a:r>
          </a:p>
          <a:p>
            <a:r>
              <a:rPr lang="en-US" sz="1800" b="1" i="1">
                <a:latin typeface="Arial"/>
                <a:ea typeface="Geneva"/>
                <a:cs typeface="Arial"/>
              </a:rPr>
              <a:t>If you feel uncomfortable or threatened, or the scene becomes unsafe, leave immediately and notify the other on-scene responders and the DAT Duty Officer</a:t>
            </a:r>
            <a:endParaRPr lang="en-US" sz="1800" b="1" i="1"/>
          </a:p>
          <a:p>
            <a:pPr lvl="1">
              <a:spcBef>
                <a:spcPts val="750"/>
              </a:spcBef>
            </a:pPr>
            <a:r>
              <a:rPr lang="en-US" sz="1500" b="1" i="1">
                <a:latin typeface="Arial"/>
                <a:ea typeface="Geneva"/>
                <a:cs typeface="Arial"/>
              </a:rPr>
              <a:t>If scene becomes unsafe, do not hesitate to call 911</a:t>
            </a:r>
          </a:p>
        </p:txBody>
      </p:sp>
      <p:sp>
        <p:nvSpPr>
          <p:cNvPr id="3" name="Slide Number Placeholder 2">
            <a:extLst>
              <a:ext uri="{FF2B5EF4-FFF2-40B4-BE49-F238E27FC236}">
                <a16:creationId xmlns:a16="http://schemas.microsoft.com/office/drawing/2014/main" id="{866C0E9D-2C21-DC2E-D2FB-922D9767BFD1}"/>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custDataLst>
      <p:tags r:id="rId1"/>
    </p:custDataLst>
    <p:extLst>
      <p:ext uri="{BB962C8B-B14F-4D97-AF65-F5344CB8AC3E}">
        <p14:creationId xmlns:p14="http://schemas.microsoft.com/office/powerpoint/2010/main" val="12809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5421F9-5B63-8347-A894-94F295E2CCD9}"/>
              </a:ext>
            </a:extLst>
          </p:cNvPr>
          <p:cNvGrpSpPr/>
          <p:nvPr/>
        </p:nvGrpSpPr>
        <p:grpSpPr>
          <a:xfrm>
            <a:off x="2370504" y="1943695"/>
            <a:ext cx="4157297" cy="3892550"/>
            <a:chOff x="2404533" y="1380067"/>
            <a:chExt cx="3849729" cy="4278861"/>
          </a:xfrm>
          <a:solidFill>
            <a:schemeClr val="accent1">
              <a:alpha val="8000"/>
            </a:schemeClr>
          </a:solidFill>
        </p:grpSpPr>
        <p:pic>
          <p:nvPicPr>
            <p:cNvPr id="8" name="Graphic 7" descr="Open hand with solid fill">
              <a:extLst>
                <a:ext uri="{FF2B5EF4-FFF2-40B4-BE49-F238E27FC236}">
                  <a16:creationId xmlns:a16="http://schemas.microsoft.com/office/drawing/2014/main" id="{BDC828C0-D976-4540-A6E1-78655B9D1D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4533" y="1809199"/>
              <a:ext cx="3849729" cy="3849729"/>
            </a:xfrm>
            <a:prstGeom prst="rect">
              <a:avLst/>
            </a:prstGeom>
          </p:spPr>
        </p:pic>
        <p:pic>
          <p:nvPicPr>
            <p:cNvPr id="9" name="Graphic 8" descr="Warning with solid fill">
              <a:extLst>
                <a:ext uri="{FF2B5EF4-FFF2-40B4-BE49-F238E27FC236}">
                  <a16:creationId xmlns:a16="http://schemas.microsoft.com/office/drawing/2014/main" id="{2C56E3EE-D22D-0A42-B915-6C4CC71C4A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8267" y="1380067"/>
              <a:ext cx="1811866" cy="1811866"/>
            </a:xfrm>
            <a:prstGeom prst="rect">
              <a:avLst/>
            </a:prstGeom>
          </p:spPr>
        </p:pic>
      </p:grpSp>
      <p:sp>
        <p:nvSpPr>
          <p:cNvPr id="27650" name="Title 1">
            <a:extLst>
              <a:ext uri="{FF2B5EF4-FFF2-40B4-BE49-F238E27FC236}">
                <a16:creationId xmlns:a16="http://schemas.microsoft.com/office/drawing/2014/main" id="{54F5D2F9-37FE-4E57-9862-C0ECD67C411B}"/>
              </a:ext>
            </a:extLst>
          </p:cNvPr>
          <p:cNvSpPr>
            <a:spLocks noGrp="1"/>
          </p:cNvSpPr>
          <p:nvPr>
            <p:ph type="title"/>
          </p:nvPr>
        </p:nvSpPr>
        <p:spPr>
          <a:xfrm>
            <a:off x="1547447" y="882253"/>
            <a:ext cx="6172200" cy="857250"/>
          </a:xfrm>
        </p:spPr>
        <p:txBody>
          <a:bodyPr/>
          <a:lstStyle/>
          <a:p>
            <a:r>
              <a:rPr lang="en-US" sz="2700">
                <a:ea typeface="Geneva"/>
              </a:rPr>
              <a:t>On Scene Safety (cont.)</a:t>
            </a:r>
            <a:endParaRPr lang="en-US" b="1">
              <a:ea typeface="Geneva"/>
            </a:endParaRPr>
          </a:p>
        </p:txBody>
      </p:sp>
      <p:sp>
        <p:nvSpPr>
          <p:cNvPr id="16387" name="Text Placeholder 2">
            <a:extLst>
              <a:ext uri="{FF2B5EF4-FFF2-40B4-BE49-F238E27FC236}">
                <a16:creationId xmlns:a16="http://schemas.microsoft.com/office/drawing/2014/main" id="{556DADD7-4EFB-486C-B1F6-1AF7FF2AF610}"/>
              </a:ext>
            </a:extLst>
          </p:cNvPr>
          <p:cNvSpPr>
            <a:spLocks noGrp="1"/>
          </p:cNvSpPr>
          <p:nvPr>
            <p:ph type="body" sz="quarter" idx="12"/>
          </p:nvPr>
        </p:nvSpPr>
        <p:spPr>
          <a:xfrm>
            <a:off x="1518557" y="1918611"/>
            <a:ext cx="6172200" cy="3198019"/>
          </a:xfrm>
        </p:spPr>
        <p:txBody>
          <a:bodyPr>
            <a:normAutofit fontScale="77500" lnSpcReduction="20000"/>
          </a:bodyPr>
          <a:lstStyle/>
          <a:p>
            <a:pPr>
              <a:defRPr/>
            </a:pPr>
            <a:endParaRPr lang="en-US" sz="1500" dirty="0">
              <a:ea typeface="Geneva"/>
            </a:endParaRPr>
          </a:p>
          <a:p>
            <a:pPr>
              <a:defRPr/>
            </a:pPr>
            <a:r>
              <a:rPr lang="en-US" dirty="0">
                <a:ea typeface="Geneva"/>
              </a:rPr>
              <a:t>It may take some time to support all clients in need. </a:t>
            </a:r>
          </a:p>
          <a:p>
            <a:pPr lvl="1">
              <a:defRPr/>
            </a:pPr>
            <a:r>
              <a:rPr lang="en-US" sz="1950" b="1" dirty="0">
                <a:ea typeface="Geneva"/>
              </a:rPr>
              <a:t>Be sensitive to client frustration</a:t>
            </a:r>
            <a:r>
              <a:rPr lang="en-US" sz="1950" dirty="0">
                <a:ea typeface="Geneva"/>
              </a:rPr>
              <a:t> - they are likely upset with the situation, not with you</a:t>
            </a:r>
          </a:p>
          <a:p>
            <a:pPr>
              <a:defRPr/>
            </a:pPr>
            <a:r>
              <a:rPr lang="en-US" b="1" dirty="0">
                <a:ea typeface="Geneva"/>
              </a:rPr>
              <a:t>All team members should leave together when response is complete</a:t>
            </a:r>
          </a:p>
          <a:p>
            <a:pPr>
              <a:defRPr/>
            </a:pPr>
            <a:r>
              <a:rPr lang="en-US" b="1" dirty="0">
                <a:ea typeface="Geneva"/>
              </a:rPr>
              <a:t>Notify DAT Duty Officer</a:t>
            </a:r>
            <a:r>
              <a:rPr lang="en-US" dirty="0">
                <a:ea typeface="Geneva"/>
              </a:rPr>
              <a:t> when you leave the scene (“Off-scene) and when you are safely off the response (“Complete”)</a:t>
            </a:r>
          </a:p>
          <a:p>
            <a:pPr lvl="1">
              <a:defRPr/>
            </a:pPr>
            <a:r>
              <a:rPr lang="en-US" sz="2100" dirty="0">
                <a:ea typeface="Geneva"/>
              </a:rPr>
              <a:t>By phone, SMS or using RC Respond</a:t>
            </a:r>
            <a:endParaRPr lang="en-US" sz="1950" dirty="0">
              <a:ea typeface="Geneva"/>
            </a:endParaRPr>
          </a:p>
          <a:p>
            <a:pPr>
              <a:defRPr/>
            </a:pPr>
            <a:r>
              <a:rPr lang="en-US" dirty="0">
                <a:ea typeface="Geneva"/>
              </a:rPr>
              <a:t>Do NOT self-deploy at any time</a:t>
            </a:r>
            <a:endParaRPr lang="en-US" sz="1500" dirty="0"/>
          </a:p>
          <a:p>
            <a:pPr>
              <a:buFont typeface="Arial" panose="020B0604020202020204" pitchFamily="34" charset="0"/>
              <a:buChar char="•"/>
              <a:defRPr/>
            </a:pPr>
            <a:endParaRPr lang="en-US" sz="1500" dirty="0"/>
          </a:p>
        </p:txBody>
      </p:sp>
      <p:sp>
        <p:nvSpPr>
          <p:cNvPr id="2" name="Slide Number Placeholder 1">
            <a:extLst>
              <a:ext uri="{FF2B5EF4-FFF2-40B4-BE49-F238E27FC236}">
                <a16:creationId xmlns:a16="http://schemas.microsoft.com/office/drawing/2014/main" id="{95F8D47C-3EB0-13DA-6300-7612B4846892}"/>
              </a:ext>
            </a:extLst>
          </p:cNvPr>
          <p:cNvSpPr>
            <a:spLocks noGrp="1"/>
          </p:cNvSpPr>
          <p:nvPr>
            <p:ph type="sldNum" sz="quarter" idx="14"/>
          </p:nvPr>
        </p:nvSpPr>
        <p:spPr/>
        <p:txBody>
          <a:bodyPr/>
          <a:lstStyle/>
          <a:p>
            <a:fld id="{28651880-CFEA-4FF5-84E7-8DA858A2CABC}" type="slidenum">
              <a:rPr lang="en-US" smtClean="0"/>
              <a:t>17</a:t>
            </a:fld>
            <a:endParaRPr lang="en-US"/>
          </a:p>
        </p:txBody>
      </p:sp>
    </p:spTree>
    <p:extLst>
      <p:ext uri="{BB962C8B-B14F-4D97-AF65-F5344CB8AC3E}">
        <p14:creationId xmlns:p14="http://schemas.microsoft.com/office/powerpoint/2010/main" val="253244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4929-C3F1-41DD-8440-D7F90095CC48}"/>
              </a:ext>
            </a:extLst>
          </p:cNvPr>
          <p:cNvSpPr>
            <a:spLocks noGrp="1"/>
          </p:cNvSpPr>
          <p:nvPr>
            <p:ph type="title"/>
          </p:nvPr>
        </p:nvSpPr>
        <p:spPr>
          <a:xfrm>
            <a:off x="1485900" y="1243141"/>
            <a:ext cx="6172200" cy="857250"/>
          </a:xfrm>
        </p:spPr>
        <p:txBody>
          <a:bodyPr/>
          <a:lstStyle/>
          <a:p>
            <a:r>
              <a:rPr lang="en-US" b="1">
                <a:latin typeface="Arial"/>
                <a:ea typeface="Geneva"/>
              </a:rPr>
              <a:t>On-scene Assessment</a:t>
            </a:r>
          </a:p>
        </p:txBody>
      </p:sp>
      <p:pic>
        <p:nvPicPr>
          <p:cNvPr id="3" name="Picture 4">
            <a:extLst>
              <a:ext uri="{FF2B5EF4-FFF2-40B4-BE49-F238E27FC236}">
                <a16:creationId xmlns:a16="http://schemas.microsoft.com/office/drawing/2014/main" id="{8B28FFE6-F962-3A1F-80D2-AAD1EC7423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3256" y="2234059"/>
            <a:ext cx="2774844" cy="2665805"/>
          </a:xfrm>
          <a:prstGeom prst="rect">
            <a:avLst/>
          </a:prstGeom>
        </p:spPr>
      </p:pic>
      <p:pic>
        <p:nvPicPr>
          <p:cNvPr id="4" name="Picture 3" descr="A close up of a map&#10;&#10;Description automatically generated">
            <a:extLst>
              <a:ext uri="{FF2B5EF4-FFF2-40B4-BE49-F238E27FC236}">
                <a16:creationId xmlns:a16="http://schemas.microsoft.com/office/drawing/2014/main" id="{6AC1F8B9-E8E8-67C3-5564-96CF13E6E4E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7254" y="2321653"/>
            <a:ext cx="2840441" cy="2490608"/>
          </a:xfrm>
          <a:prstGeom prst="rect">
            <a:avLst/>
          </a:prstGeom>
        </p:spPr>
      </p:pic>
      <p:sp>
        <p:nvSpPr>
          <p:cNvPr id="5" name="Oval 4">
            <a:extLst>
              <a:ext uri="{FF2B5EF4-FFF2-40B4-BE49-F238E27FC236}">
                <a16:creationId xmlns:a16="http://schemas.microsoft.com/office/drawing/2014/main" id="{164DDC60-23F4-ECC6-AE3A-1F0B871795CD}"/>
              </a:ext>
            </a:extLst>
          </p:cNvPr>
          <p:cNvSpPr/>
          <p:nvPr/>
        </p:nvSpPr>
        <p:spPr>
          <a:xfrm>
            <a:off x="3425641" y="3858349"/>
            <a:ext cx="912055" cy="417110"/>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7EFFC4D-1EB4-D4D3-50E0-17C1913251CC}"/>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78582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857250"/>
            <a:ext cx="6172200" cy="857250"/>
          </a:xfrm>
        </p:spPr>
        <p:txBody>
          <a:bodyPr/>
          <a:lstStyle/>
          <a:p>
            <a:r>
              <a:rPr lang="en-US" sz="2700">
                <a:ea typeface="Geneva"/>
              </a:rPr>
              <a:t>What TO DO at a response…</a:t>
            </a:r>
          </a:p>
        </p:txBody>
      </p:sp>
      <p:graphicFrame>
        <p:nvGraphicFramePr>
          <p:cNvPr id="2" name="Table 2">
            <a:extLst>
              <a:ext uri="{FF2B5EF4-FFF2-40B4-BE49-F238E27FC236}">
                <a16:creationId xmlns:a16="http://schemas.microsoft.com/office/drawing/2014/main" id="{CA2BC75F-78EE-AE45-A945-4DB88A114D7B}"/>
              </a:ext>
            </a:extLst>
          </p:cNvPr>
          <p:cNvGraphicFramePr>
            <a:graphicFrameLocks noGrp="1"/>
          </p:cNvGraphicFramePr>
          <p:nvPr/>
        </p:nvGraphicFramePr>
        <p:xfrm>
          <a:off x="1725386" y="2019320"/>
          <a:ext cx="5854701" cy="3265593"/>
        </p:xfrm>
        <a:graphic>
          <a:graphicData uri="http://schemas.openxmlformats.org/drawingml/2006/table">
            <a:tbl>
              <a:tblPr firstRow="1" bandRow="1">
                <a:tableStyleId>{21E4AEA4-8DFA-4A89-87EB-49C32662AFE0}</a:tableStyleId>
              </a:tblPr>
              <a:tblGrid>
                <a:gridCol w="1873250">
                  <a:extLst>
                    <a:ext uri="{9D8B030D-6E8A-4147-A177-3AD203B41FA5}">
                      <a16:colId xmlns:a16="http://schemas.microsoft.com/office/drawing/2014/main" val="2245895899"/>
                    </a:ext>
                  </a:extLst>
                </a:gridCol>
                <a:gridCol w="3981451">
                  <a:extLst>
                    <a:ext uri="{9D8B030D-6E8A-4147-A177-3AD203B41FA5}">
                      <a16:colId xmlns:a16="http://schemas.microsoft.com/office/drawing/2014/main" val="2711336401"/>
                    </a:ext>
                  </a:extLst>
                </a:gridCol>
              </a:tblGrid>
              <a:tr h="278130">
                <a:tc>
                  <a:txBody>
                    <a:bodyPr/>
                    <a:lstStyle/>
                    <a:p>
                      <a:pPr algn="ctr"/>
                      <a:r>
                        <a:rPr lang="en-US" sz="1000">
                          <a:solidFill>
                            <a:schemeClr val="tx1"/>
                          </a:solidFill>
                          <a:latin typeface="Arial" panose="020B0604020202020204" pitchFamily="34" charset="0"/>
                          <a:cs typeface="Arial" panose="020B0604020202020204" pitchFamily="34" charset="0"/>
                        </a:rPr>
                        <a:t>Situation</a:t>
                      </a:r>
                    </a:p>
                  </a:txBody>
                  <a:tcPr marL="68580" marR="68580" marT="34290" marB="34290"/>
                </a:tc>
                <a:tc>
                  <a:txBody>
                    <a:bodyPr/>
                    <a:lstStyle/>
                    <a:p>
                      <a:pPr algn="ctr"/>
                      <a:r>
                        <a:rPr lang="en-US" sz="1000">
                          <a:solidFill>
                            <a:schemeClr val="tx1"/>
                          </a:solidFill>
                          <a:latin typeface="Arial" panose="020B0604020202020204" pitchFamily="34" charset="0"/>
                          <a:cs typeface="Arial" panose="020B0604020202020204" pitchFamily="34" charset="0"/>
                        </a:rPr>
                        <a:t>What to do?</a:t>
                      </a:r>
                    </a:p>
                  </a:txBody>
                  <a:tcPr marL="68580" marR="68580" marT="34290" marB="34290"/>
                </a:tc>
                <a:extLst>
                  <a:ext uri="{0D108BD9-81ED-4DB2-BD59-A6C34878D82A}">
                    <a16:rowId xmlns:a16="http://schemas.microsoft.com/office/drawing/2014/main" val="1651362816"/>
                  </a:ext>
                </a:extLst>
              </a:tr>
              <a:tr h="281940">
                <a:tc>
                  <a:txBody>
                    <a:bodyPr/>
                    <a:lstStyle/>
                    <a:p>
                      <a:r>
                        <a:rPr lang="en-US" sz="1000">
                          <a:latin typeface="Arial" panose="020B0604020202020204" pitchFamily="34" charset="0"/>
                          <a:cs typeface="Arial" panose="020B0604020202020204" pitchFamily="34" charset="0"/>
                        </a:rPr>
                        <a:t>Safety </a:t>
                      </a:r>
                    </a:p>
                  </a:txBody>
                  <a:tcPr marL="68580" marR="68580" marT="34290" marB="34290"/>
                </a:tc>
                <a:tc>
                  <a:txBody>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i="0" strike="noStrike" kern="1200" dirty="0">
                          <a:solidFill>
                            <a:srgbClr val="000000"/>
                          </a:solidFill>
                          <a:effectLst/>
                          <a:latin typeface="Arial" panose="020B0604020202020204" pitchFamily="34" charset="0"/>
                          <a:cs typeface="Arial" panose="020B0604020202020204" pitchFamily="34" charset="0"/>
                        </a:rPr>
                        <a:t>Follow all DAT safety protocols</a:t>
                      </a:r>
                    </a:p>
                  </a:txBody>
                  <a:tcPr marL="68580" marR="68580" marT="34290" marB="34290"/>
                </a:tc>
                <a:extLst>
                  <a:ext uri="{0D108BD9-81ED-4DB2-BD59-A6C34878D82A}">
                    <a16:rowId xmlns:a16="http://schemas.microsoft.com/office/drawing/2014/main" val="500525017"/>
                  </a:ext>
                </a:extLst>
              </a:tr>
              <a:tr h="1623483">
                <a:tc>
                  <a:txBody>
                    <a:bodyPr/>
                    <a:lstStyle/>
                    <a:p>
                      <a:r>
                        <a:rPr lang="en-US" sz="1000" dirty="0">
                          <a:latin typeface="Arial" panose="020B0604020202020204" pitchFamily="34" charset="0"/>
                          <a:cs typeface="Arial" panose="020B0604020202020204" pitchFamily="34" charset="0"/>
                        </a:rPr>
                        <a:t>Meeting with Clients</a:t>
                      </a:r>
                    </a:p>
                  </a:txBody>
                  <a:tcPr marL="68580" marR="68580" marT="34290" marB="34290"/>
                </a:tc>
                <a:tc>
                  <a:txBody>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i="0" strike="noStrike" kern="1200" noProof="0" dirty="0">
                          <a:solidFill>
                            <a:srgbClr val="000000"/>
                          </a:solidFill>
                          <a:effectLst/>
                          <a:latin typeface="Arial" panose="020B0604020202020204" pitchFamily="34" charset="0"/>
                          <a:ea typeface="+mn-ea"/>
                          <a:cs typeface="Arial" panose="020B0604020202020204" pitchFamily="34" charset="0"/>
                        </a:rPr>
                        <a:t>LISTEN to client(s) to understand how they were impacted and to ascertain their needs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i="0" strike="noStrike" kern="1200" noProof="0" dirty="0">
                          <a:solidFill>
                            <a:srgbClr val="000000"/>
                          </a:solidFill>
                          <a:effectLst/>
                          <a:latin typeface="Arial" panose="020B0604020202020204" pitchFamily="34" charset="0"/>
                          <a:ea typeface="+mn-ea"/>
                          <a:cs typeface="Arial" panose="020B0604020202020204" pitchFamily="34" charset="0"/>
                        </a:rPr>
                        <a:t>Formally identify &amp; verify the clients and residency</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i="0" strike="noStrike" kern="1200" noProof="0" dirty="0">
                          <a:solidFill>
                            <a:srgbClr val="000000"/>
                          </a:solidFill>
                          <a:effectLst/>
                          <a:latin typeface="Arial" panose="020B0604020202020204" pitchFamily="34" charset="0"/>
                          <a:ea typeface="+mn-ea"/>
                          <a:cs typeface="Arial" panose="020B0604020202020204" pitchFamily="34" charset="0"/>
                        </a:rPr>
                        <a:t>Evaluate disaster-related damage</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i="0" strike="noStrike" kern="1200" noProof="0" dirty="0">
                          <a:solidFill>
                            <a:srgbClr val="000000"/>
                          </a:solidFill>
                          <a:effectLst/>
                          <a:latin typeface="Arial" panose="020B0604020202020204" pitchFamily="34" charset="0"/>
                          <a:ea typeface="+mn-ea"/>
                          <a:cs typeface="Arial" panose="020B0604020202020204" pitchFamily="34" charset="0"/>
                        </a:rPr>
                        <a:t>Identify emotional, physical &amp; material needs (incl.: Access and Functional needs and pets)</a:t>
                      </a:r>
                      <a:endParaRPr lang="en-US" sz="1200" i="0"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4025546085"/>
                  </a:ext>
                </a:extLst>
              </a:tr>
              <a:tr h="281940">
                <a:tc>
                  <a:txBody>
                    <a:bodyPr/>
                    <a:lstStyle/>
                    <a:p>
                      <a:r>
                        <a:rPr lang="en-US" sz="1000">
                          <a:latin typeface="Arial" panose="020B0604020202020204" pitchFamily="34" charset="0"/>
                          <a:cs typeface="Arial" panose="020B0604020202020204" pitchFamily="34" charset="0"/>
                        </a:rPr>
                        <a:t>Confidentiality  </a:t>
                      </a:r>
                    </a:p>
                  </a:txBody>
                  <a:tcPr marL="68580" marR="68580" marT="34290" marB="34290"/>
                </a:tc>
                <a:tc>
                  <a:txBody>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i="0" strike="noStrike" kern="1200" dirty="0">
                          <a:solidFill>
                            <a:srgbClr val="000000"/>
                          </a:solidFill>
                          <a:effectLst/>
                          <a:latin typeface="Arial" panose="020B0604020202020204" pitchFamily="34" charset="0"/>
                          <a:ea typeface="+mn-ea"/>
                          <a:cs typeface="Arial" panose="020B0604020202020204" pitchFamily="34" charset="0"/>
                        </a:rPr>
                        <a:t>At all times maintain client confidentiality</a:t>
                      </a:r>
                    </a:p>
                  </a:txBody>
                  <a:tcPr marL="68580" marR="68580" marT="34290" marB="34290"/>
                </a:tc>
                <a:extLst>
                  <a:ext uri="{0D108BD9-81ED-4DB2-BD59-A6C34878D82A}">
                    <a16:rowId xmlns:a16="http://schemas.microsoft.com/office/drawing/2014/main" val="3052178341"/>
                  </a:ext>
                </a:extLst>
              </a:tr>
              <a:tr h="800100">
                <a:tc>
                  <a:txBody>
                    <a:bodyPr/>
                    <a:lstStyle/>
                    <a:p>
                      <a:r>
                        <a:rPr lang="en-US" sz="1000">
                          <a:latin typeface="Arial" panose="020B0604020202020204" pitchFamily="34" charset="0"/>
                          <a:cs typeface="Arial" panose="020B0604020202020204" pitchFamily="34" charset="0"/>
                        </a:rPr>
                        <a:t>Stress</a:t>
                      </a:r>
                    </a:p>
                  </a:txBody>
                  <a:tcPr marL="68580" marR="68580" marT="34290" marB="34290"/>
                </a:tc>
                <a:tc>
                  <a:txBody>
                    <a:bodyPr/>
                    <a:lstStyle/>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i="0" strike="noStrike" kern="1200" dirty="0">
                          <a:solidFill>
                            <a:srgbClr val="000000"/>
                          </a:solidFill>
                          <a:effectLst/>
                          <a:latin typeface="Arial" panose="020B0604020202020204" pitchFamily="34" charset="0"/>
                          <a:ea typeface="+mn-ea"/>
                          <a:cs typeface="Arial" panose="020B0604020202020204" pitchFamily="34" charset="0"/>
                        </a:rPr>
                        <a:t>Look for signs of stress or fatigue in clients &amp; other responders. Mental Health services are offered to clients during case opening and are also available to responders if necessary</a:t>
                      </a:r>
                    </a:p>
                  </a:txBody>
                  <a:tcPr marL="68580" marR="68580" marT="34290" marB="34290"/>
                </a:tc>
                <a:extLst>
                  <a:ext uri="{0D108BD9-81ED-4DB2-BD59-A6C34878D82A}">
                    <a16:rowId xmlns:a16="http://schemas.microsoft.com/office/drawing/2014/main" val="3829144591"/>
                  </a:ext>
                </a:extLst>
              </a:tr>
            </a:tbl>
          </a:graphicData>
        </a:graphic>
      </p:graphicFrame>
      <p:sp>
        <p:nvSpPr>
          <p:cNvPr id="3" name="TextBox 2">
            <a:extLst>
              <a:ext uri="{FF2B5EF4-FFF2-40B4-BE49-F238E27FC236}">
                <a16:creationId xmlns:a16="http://schemas.microsoft.com/office/drawing/2014/main" id="{CE095A8B-58C9-88B7-AFB2-8289A2F87F86}"/>
              </a:ext>
            </a:extLst>
          </p:cNvPr>
          <p:cNvSpPr txBox="1"/>
          <p:nvPr/>
        </p:nvSpPr>
        <p:spPr>
          <a:xfrm>
            <a:off x="1636487" y="1426928"/>
            <a:ext cx="6032501" cy="615553"/>
          </a:xfrm>
          <a:prstGeom prst="rect">
            <a:avLst/>
          </a:prstGeom>
          <a:noFill/>
          <a:ln cmpd="thickThin">
            <a:solidFill>
              <a:schemeClr val="tx1"/>
            </a:solidFill>
          </a:ln>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Mission</a:t>
            </a:r>
            <a:r>
              <a:rPr lang="en-US"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address the </a:t>
            </a:r>
            <a:r>
              <a:rPr lang="en-US" sz="1600" b="1" dirty="0">
                <a:latin typeface="Arial" panose="020B0604020202020204" pitchFamily="34" charset="0"/>
                <a:cs typeface="Arial" panose="020B0604020202020204" pitchFamily="34" charset="0"/>
              </a:rPr>
              <a:t>immediate</a:t>
            </a:r>
            <a:r>
              <a:rPr lang="en-US" sz="1600" dirty="0">
                <a:latin typeface="Arial" panose="020B0604020202020204" pitchFamily="34" charset="0"/>
                <a:cs typeface="Arial" panose="020B0604020202020204" pitchFamily="34" charset="0"/>
              </a:rPr>
              <a:t> basic needs of clients (24-72 hours)</a:t>
            </a:r>
            <a:endParaRPr lang="en-US" dirty="0">
              <a:latin typeface="Arial" panose="020B0604020202020204" pitchFamily="34" charset="0"/>
              <a:cs typeface="Arial" panose="020B0604020202020204" pitchFamily="34" charset="0"/>
            </a:endParaRPr>
          </a:p>
        </p:txBody>
      </p:sp>
      <p:sp>
        <p:nvSpPr>
          <p:cNvPr id="6" name="Cross 5">
            <a:extLst>
              <a:ext uri="{FF2B5EF4-FFF2-40B4-BE49-F238E27FC236}">
                <a16:creationId xmlns:a16="http://schemas.microsoft.com/office/drawing/2014/main" id="{B296167F-0DF7-852F-A127-829DD4B74543}"/>
              </a:ext>
            </a:extLst>
          </p:cNvPr>
          <p:cNvSpPr/>
          <p:nvPr/>
        </p:nvSpPr>
        <p:spPr>
          <a:xfrm>
            <a:off x="2682815" y="2319428"/>
            <a:ext cx="194094" cy="194094"/>
          </a:xfrm>
          <a:prstGeom prst="plus">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1FFDD6D-B495-0691-69C0-0A5CD8610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423987" y="4518196"/>
            <a:ext cx="517657" cy="669908"/>
          </a:xfrm>
          <a:prstGeom prst="rect">
            <a:avLst/>
          </a:prstGeom>
        </p:spPr>
      </p:pic>
      <p:pic>
        <p:nvPicPr>
          <p:cNvPr id="18" name="Picture 17">
            <a:extLst>
              <a:ext uri="{FF2B5EF4-FFF2-40B4-BE49-F238E27FC236}">
                <a16:creationId xmlns:a16="http://schemas.microsoft.com/office/drawing/2014/main" id="{7BDFD1C5-567C-DEFB-3EBD-1A75BBBB1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719429" y="4156334"/>
            <a:ext cx="248966" cy="322191"/>
          </a:xfrm>
          <a:prstGeom prst="rect">
            <a:avLst/>
          </a:prstGeom>
        </p:spPr>
      </p:pic>
      <p:pic>
        <p:nvPicPr>
          <p:cNvPr id="4" name="Picture 4">
            <a:extLst>
              <a:ext uri="{FF2B5EF4-FFF2-40B4-BE49-F238E27FC236}">
                <a16:creationId xmlns:a16="http://schemas.microsoft.com/office/drawing/2014/main" id="{8EA9904B-0D20-163E-9383-57A178C566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1223" y="2882681"/>
            <a:ext cx="1163187" cy="1117479"/>
          </a:xfrm>
          <a:prstGeom prst="rect">
            <a:avLst/>
          </a:prstGeom>
        </p:spPr>
      </p:pic>
      <p:sp>
        <p:nvSpPr>
          <p:cNvPr id="7" name="Slide Number Placeholder 6">
            <a:extLst>
              <a:ext uri="{FF2B5EF4-FFF2-40B4-BE49-F238E27FC236}">
                <a16:creationId xmlns:a16="http://schemas.microsoft.com/office/drawing/2014/main" id="{1296E2AF-A897-0E11-ED24-25FA7A3EADF5}"/>
              </a:ext>
            </a:extLst>
          </p:cNvPr>
          <p:cNvSpPr>
            <a:spLocks noGrp="1"/>
          </p:cNvSpPr>
          <p:nvPr>
            <p:ph type="sldNum" sz="quarter" idx="14"/>
          </p:nvPr>
        </p:nvSpPr>
        <p:spPr/>
        <p:txBody>
          <a:bodyPr/>
          <a:lstStyle/>
          <a:p>
            <a:fld id="{28651880-CFEA-4FF5-84E7-8DA858A2CABC}" type="slidenum">
              <a:rPr lang="en-US" smtClean="0"/>
              <a:t>19</a:t>
            </a:fld>
            <a:endParaRPr lang="en-US"/>
          </a:p>
        </p:txBody>
      </p:sp>
    </p:spTree>
    <p:extLst>
      <p:ext uri="{BB962C8B-B14F-4D97-AF65-F5344CB8AC3E}">
        <p14:creationId xmlns:p14="http://schemas.microsoft.com/office/powerpoint/2010/main" val="125902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1">
            <a:extLst>
              <a:ext uri="{FF2B5EF4-FFF2-40B4-BE49-F238E27FC236}">
                <a16:creationId xmlns:a16="http://schemas.microsoft.com/office/drawing/2014/main" id="{DBAF1329-C502-194D-A713-9B7B94E3A218}"/>
              </a:ext>
            </a:extLst>
          </p:cNvPr>
          <p:cNvSpPr>
            <a:spLocks noGrp="1"/>
          </p:cNvSpPr>
          <p:nvPr>
            <p:ph type="body" sz="quarter" idx="12"/>
          </p:nvPr>
        </p:nvSpPr>
        <p:spPr>
          <a:xfrm>
            <a:off x="1349376" y="3225801"/>
            <a:ext cx="6445250" cy="1797050"/>
          </a:xfrm>
        </p:spPr>
        <p:txBody>
          <a:bodyPr>
            <a:normAutofit/>
          </a:bodyPr>
          <a:lstStyle/>
          <a:p>
            <a:pPr eaLnBrk="1" hangingPunct="1"/>
            <a:r>
              <a:rPr lang="en-US" altLang="en-US" dirty="0">
                <a:effectLst>
                  <a:outerShdw blurRad="38100" dist="38100" dir="2700000" algn="tl">
                    <a:srgbClr val="000000">
                      <a:alpha val="43137"/>
                    </a:srgbClr>
                  </a:outerShdw>
                </a:effectLst>
                <a:latin typeface="Arial" panose="020B0604020202020204" pitchFamily="34" charset="0"/>
                <a:ea typeface="Geneva" panose="020B0503030404040204" pitchFamily="34" charset="0"/>
              </a:rPr>
              <a:t>‘Duty Officer in a Day’ Training</a:t>
            </a:r>
          </a:p>
          <a:p>
            <a:pPr eaLnBrk="1" hangingPunct="1"/>
            <a:endParaRPr lang="en-US" altLang="en-US" sz="1800" dirty="0">
              <a:latin typeface="Arial" panose="020B0604020202020204" pitchFamily="34" charset="0"/>
              <a:ea typeface="Geneva" panose="020B0503030404040204" pitchFamily="34" charset="0"/>
            </a:endParaRPr>
          </a:p>
          <a:p>
            <a:pPr eaLnBrk="1" hangingPunct="1"/>
            <a:endParaRPr lang="en-US" altLang="en-US" sz="1800" b="1" dirty="0">
              <a:latin typeface="Arial" panose="020B0604020202020204" pitchFamily="34" charset="0"/>
              <a:ea typeface="Geneva" panose="020B05030304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857250"/>
            <a:ext cx="6172200" cy="857250"/>
          </a:xfrm>
        </p:spPr>
        <p:txBody>
          <a:bodyPr/>
          <a:lstStyle/>
          <a:p>
            <a:r>
              <a:rPr lang="en-US" sz="2700">
                <a:ea typeface="Geneva"/>
              </a:rPr>
              <a:t>What TO DO at a response…</a:t>
            </a:r>
          </a:p>
        </p:txBody>
      </p:sp>
      <p:graphicFrame>
        <p:nvGraphicFramePr>
          <p:cNvPr id="2" name="Table 2">
            <a:extLst>
              <a:ext uri="{FF2B5EF4-FFF2-40B4-BE49-F238E27FC236}">
                <a16:creationId xmlns:a16="http://schemas.microsoft.com/office/drawing/2014/main" id="{CA2BC75F-78EE-AE45-A945-4DB88A114D7B}"/>
              </a:ext>
            </a:extLst>
          </p:cNvPr>
          <p:cNvGraphicFramePr>
            <a:graphicFrameLocks noGrp="1"/>
          </p:cNvGraphicFramePr>
          <p:nvPr/>
        </p:nvGraphicFramePr>
        <p:xfrm>
          <a:off x="1644650" y="1776275"/>
          <a:ext cx="5854701" cy="3227070"/>
        </p:xfrm>
        <a:graphic>
          <a:graphicData uri="http://schemas.openxmlformats.org/drawingml/2006/table">
            <a:tbl>
              <a:tblPr firstRow="1" bandRow="1">
                <a:tableStyleId>{21E4AEA4-8DFA-4A89-87EB-49C32662AFE0}</a:tableStyleId>
              </a:tblPr>
              <a:tblGrid>
                <a:gridCol w="1873250">
                  <a:extLst>
                    <a:ext uri="{9D8B030D-6E8A-4147-A177-3AD203B41FA5}">
                      <a16:colId xmlns:a16="http://schemas.microsoft.com/office/drawing/2014/main" val="2245895899"/>
                    </a:ext>
                  </a:extLst>
                </a:gridCol>
                <a:gridCol w="3981451">
                  <a:extLst>
                    <a:ext uri="{9D8B030D-6E8A-4147-A177-3AD203B41FA5}">
                      <a16:colId xmlns:a16="http://schemas.microsoft.com/office/drawing/2014/main" val="2711336401"/>
                    </a:ext>
                  </a:extLst>
                </a:gridCol>
              </a:tblGrid>
              <a:tr h="285750">
                <a:tc>
                  <a:txBody>
                    <a:bodyPr/>
                    <a:lstStyle/>
                    <a:p>
                      <a:pPr algn="ctr"/>
                      <a:r>
                        <a:rPr lang="en-US" sz="1400">
                          <a:solidFill>
                            <a:schemeClr val="tx1"/>
                          </a:solidFill>
                          <a:latin typeface="Arial" panose="020B0604020202020204" pitchFamily="34" charset="0"/>
                          <a:cs typeface="Arial" panose="020B0604020202020204" pitchFamily="34" charset="0"/>
                        </a:rPr>
                        <a:t>Situation</a:t>
                      </a:r>
                    </a:p>
                  </a:txBody>
                  <a:tcPr marL="68580" marR="68580" marT="34290" marB="34290"/>
                </a:tc>
                <a:tc>
                  <a:txBody>
                    <a:bodyPr/>
                    <a:lstStyle/>
                    <a:p>
                      <a:pPr algn="ctr"/>
                      <a:r>
                        <a:rPr lang="en-US" sz="1400" dirty="0">
                          <a:solidFill>
                            <a:schemeClr val="tx1"/>
                          </a:solidFill>
                          <a:latin typeface="Arial" panose="020B0604020202020204" pitchFamily="34" charset="0"/>
                          <a:cs typeface="Arial" panose="020B0604020202020204" pitchFamily="34" charset="0"/>
                        </a:rPr>
                        <a:t>What to do?</a:t>
                      </a:r>
                    </a:p>
                  </a:txBody>
                  <a:tcPr marL="68580" marR="68580" marT="34290" marB="34290"/>
                </a:tc>
                <a:extLst>
                  <a:ext uri="{0D108BD9-81ED-4DB2-BD59-A6C34878D82A}">
                    <a16:rowId xmlns:a16="http://schemas.microsoft.com/office/drawing/2014/main" val="1651362816"/>
                  </a:ext>
                </a:extLst>
              </a:tr>
              <a:tr h="1287780">
                <a:tc>
                  <a:txBody>
                    <a:bodyPr/>
                    <a:lstStyle/>
                    <a:p>
                      <a:r>
                        <a:rPr lang="en-US" sz="1400">
                          <a:latin typeface="Arial" panose="020B0604020202020204" pitchFamily="34" charset="0"/>
                          <a:cs typeface="Arial" panose="020B0604020202020204" pitchFamily="34" charset="0"/>
                        </a:rPr>
                        <a:t>If approached by the press:</a:t>
                      </a:r>
                    </a:p>
                  </a:txBody>
                  <a:tcPr marL="68580" marR="68580" marT="34290" marB="34290"/>
                </a:tc>
                <a:tc>
                  <a:txBody>
                    <a:bodyPr/>
                    <a:lstStyle/>
                    <a:p>
                      <a:pPr marL="285750" indent="-285750">
                        <a:spcAft>
                          <a:spcPts val="1200"/>
                        </a:spcAft>
                        <a:buFont typeface="Arial" panose="020B0604020202020204" pitchFamily="34" charset="0"/>
                        <a:buChar char="•"/>
                      </a:pPr>
                      <a:r>
                        <a:rPr lang="en-US" sz="1400">
                          <a:latin typeface="Arial" panose="020B0604020202020204" pitchFamily="34" charset="0"/>
                          <a:cs typeface="Arial" panose="020B0604020202020204" pitchFamily="34" charset="0"/>
                        </a:rPr>
                        <a:t>Direct all inquiries to the DAT Supervisor in charge of the response</a:t>
                      </a:r>
                    </a:p>
                    <a:p>
                      <a:pPr marL="285750" indent="-285750">
                        <a:spcAft>
                          <a:spcPts val="1200"/>
                        </a:spcAft>
                        <a:buFont typeface="Arial" panose="020B0604020202020204" pitchFamily="34" charset="0"/>
                        <a:buChar char="•"/>
                      </a:pPr>
                      <a:r>
                        <a:rPr lang="en-US" sz="1400">
                          <a:latin typeface="Arial" panose="020B0604020202020204" pitchFamily="34" charset="0"/>
                          <a:cs typeface="Arial" panose="020B0604020202020204" pitchFamily="34" charset="0"/>
                        </a:rPr>
                        <a:t>Limit responses to: </a:t>
                      </a:r>
                      <a:r>
                        <a:rPr lang="en-US" sz="1400" i="1">
                          <a:latin typeface="Arial" panose="020B0604020202020204" pitchFamily="34" charset="0"/>
                          <a:cs typeface="Arial" panose="020B0604020202020204" pitchFamily="34" charset="0"/>
                        </a:rPr>
                        <a:t>“The Red Cross is here to provide help to anyone affected by this event.”</a:t>
                      </a:r>
                    </a:p>
                  </a:txBody>
                  <a:tcPr marL="68580" marR="68580" marT="34290" marB="34290"/>
                </a:tc>
                <a:extLst>
                  <a:ext uri="{0D108BD9-81ED-4DB2-BD59-A6C34878D82A}">
                    <a16:rowId xmlns:a16="http://schemas.microsoft.com/office/drawing/2014/main" val="500525017"/>
                  </a:ext>
                </a:extLst>
              </a:tr>
              <a:tr h="1653540">
                <a:tc>
                  <a:txBody>
                    <a:bodyPr/>
                    <a:lstStyle/>
                    <a:p>
                      <a:r>
                        <a:rPr lang="en-US" sz="1400">
                          <a:latin typeface="Arial" panose="020B0604020202020204" pitchFamily="34" charset="0"/>
                          <a:cs typeface="Arial" panose="020B0604020202020204" pitchFamily="34" charset="0"/>
                        </a:rPr>
                        <a:t>Coordinating with first responders:</a:t>
                      </a:r>
                    </a:p>
                  </a:txBody>
                  <a:tcPr marL="68580" marR="68580" marT="34290" marB="34290"/>
                </a:tc>
                <a:tc>
                  <a:txBody>
                    <a:bodyPr/>
                    <a:lstStyle/>
                    <a:p>
                      <a:pPr marL="285750" indent="-285750">
                        <a:spcAft>
                          <a:spcPts val="1200"/>
                        </a:spcAft>
                        <a:buFont typeface="Arial" panose="020B0604020202020204" pitchFamily="34" charset="0"/>
                        <a:buChar char="•"/>
                      </a:pPr>
                      <a:r>
                        <a:rPr lang="en-US" sz="1400" b="1" dirty="0">
                          <a:latin typeface="Arial" panose="020B0604020202020204" pitchFamily="34" charset="0"/>
                          <a:cs typeface="Arial" panose="020B0604020202020204" pitchFamily="34" charset="0"/>
                        </a:rPr>
                        <a:t>Stay alert </a:t>
                      </a:r>
                      <a:r>
                        <a:rPr lang="en-US" sz="1400" dirty="0">
                          <a:latin typeface="Arial" panose="020B0604020202020204" pitchFamily="34" charset="0"/>
                          <a:cs typeface="Arial" panose="020B0604020202020204" pitchFamily="34" charset="0"/>
                        </a:rPr>
                        <a:t>to your surroundings and the activities of first responders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Do not obstruct fire department activities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Stay away from fire hoses (may be under high pressure) and other fire department equipment and vehicles</a:t>
                      </a:r>
                    </a:p>
                  </a:txBody>
                  <a:tcPr marL="68580" marR="68580" marT="34290" marB="34290"/>
                </a:tc>
                <a:extLst>
                  <a:ext uri="{0D108BD9-81ED-4DB2-BD59-A6C34878D82A}">
                    <a16:rowId xmlns:a16="http://schemas.microsoft.com/office/drawing/2014/main" val="4025546085"/>
                  </a:ext>
                </a:extLst>
              </a:tr>
            </a:tbl>
          </a:graphicData>
        </a:graphic>
      </p:graphicFrame>
      <p:pic>
        <p:nvPicPr>
          <p:cNvPr id="7" name="Graphic 6" descr="Newspaper with solid fill">
            <a:extLst>
              <a:ext uri="{FF2B5EF4-FFF2-40B4-BE49-F238E27FC236}">
                <a16:creationId xmlns:a16="http://schemas.microsoft.com/office/drawing/2014/main" id="{0BE71C84-508A-0746-9A55-27083C7151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4595" y="2429690"/>
            <a:ext cx="685800" cy="685800"/>
          </a:xfrm>
          <a:prstGeom prst="rect">
            <a:avLst/>
          </a:prstGeom>
        </p:spPr>
      </p:pic>
      <p:pic>
        <p:nvPicPr>
          <p:cNvPr id="11" name="Graphic 10" descr="Firefighter female with solid fill">
            <a:extLst>
              <a:ext uri="{FF2B5EF4-FFF2-40B4-BE49-F238E27FC236}">
                <a16:creationId xmlns:a16="http://schemas.microsoft.com/office/drawing/2014/main" id="{C8614854-C415-B54D-B8A7-E37C926E66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24595" y="3926748"/>
            <a:ext cx="685800" cy="685800"/>
          </a:xfrm>
          <a:prstGeom prst="rect">
            <a:avLst/>
          </a:prstGeom>
        </p:spPr>
      </p:pic>
      <p:sp>
        <p:nvSpPr>
          <p:cNvPr id="3" name="Slide Number Placeholder 2">
            <a:extLst>
              <a:ext uri="{FF2B5EF4-FFF2-40B4-BE49-F238E27FC236}">
                <a16:creationId xmlns:a16="http://schemas.microsoft.com/office/drawing/2014/main" id="{21D5E884-DC9F-8FAA-F5EE-789C60E462AC}"/>
              </a:ext>
            </a:extLst>
          </p:cNvPr>
          <p:cNvSpPr>
            <a:spLocks noGrp="1"/>
          </p:cNvSpPr>
          <p:nvPr>
            <p:ph type="sldNum" sz="quarter" idx="14"/>
          </p:nvPr>
        </p:nvSpPr>
        <p:spPr/>
        <p:txBody>
          <a:bodyPr/>
          <a:lstStyle/>
          <a:p>
            <a:fld id="{28651880-CFEA-4FF5-84E7-8DA858A2CABC}" type="slidenum">
              <a:rPr lang="en-US" smtClean="0"/>
              <a:t>20</a:t>
            </a:fld>
            <a:endParaRPr lang="en-US"/>
          </a:p>
        </p:txBody>
      </p:sp>
    </p:spTree>
    <p:extLst>
      <p:ext uri="{BB962C8B-B14F-4D97-AF65-F5344CB8AC3E}">
        <p14:creationId xmlns:p14="http://schemas.microsoft.com/office/powerpoint/2010/main" val="385108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No sign with solid fill">
            <a:extLst>
              <a:ext uri="{FF2B5EF4-FFF2-40B4-BE49-F238E27FC236}">
                <a16:creationId xmlns:a16="http://schemas.microsoft.com/office/drawing/2014/main" id="{B98C7579-F045-F04D-961E-FDEB050551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0476" y="1977390"/>
            <a:ext cx="3284220" cy="3284220"/>
          </a:xfrm>
          <a:prstGeom prst="rect">
            <a:avLst/>
          </a:prstGeom>
        </p:spPr>
      </p:pic>
      <p:sp>
        <p:nvSpPr>
          <p:cNvPr id="5" name="Title 4"/>
          <p:cNvSpPr>
            <a:spLocks noGrp="1"/>
          </p:cNvSpPr>
          <p:nvPr>
            <p:ph type="title"/>
          </p:nvPr>
        </p:nvSpPr>
        <p:spPr>
          <a:xfrm>
            <a:off x="1485898" y="882650"/>
            <a:ext cx="6172200" cy="857250"/>
          </a:xfrm>
        </p:spPr>
        <p:txBody>
          <a:bodyPr>
            <a:normAutofit/>
          </a:bodyPr>
          <a:lstStyle/>
          <a:p>
            <a:r>
              <a:rPr lang="en-US" sz="2700">
                <a:latin typeface="Arial" panose="020B0604020202020204" pitchFamily="34" charset="0"/>
              </a:rPr>
              <a:t>What NOT to do at a Response…</a:t>
            </a:r>
          </a:p>
        </p:txBody>
      </p:sp>
      <p:graphicFrame>
        <p:nvGraphicFramePr>
          <p:cNvPr id="3" name="Table 3">
            <a:extLst>
              <a:ext uri="{FF2B5EF4-FFF2-40B4-BE49-F238E27FC236}">
                <a16:creationId xmlns:a16="http://schemas.microsoft.com/office/drawing/2014/main" id="{F149C126-3FEC-9F49-81DD-6C98F1E24705}"/>
              </a:ext>
            </a:extLst>
          </p:cNvPr>
          <p:cNvGraphicFramePr>
            <a:graphicFrameLocks noGrp="1"/>
          </p:cNvGraphicFramePr>
          <p:nvPr/>
        </p:nvGraphicFramePr>
        <p:xfrm>
          <a:off x="1485901" y="1807031"/>
          <a:ext cx="6172199" cy="3669030"/>
        </p:xfrm>
        <a:graphic>
          <a:graphicData uri="http://schemas.openxmlformats.org/drawingml/2006/table">
            <a:tbl>
              <a:tblPr firstRow="1" bandRow="1">
                <a:tableStyleId>{21E4AEA4-8DFA-4A89-87EB-49C32662AFE0}</a:tableStyleId>
              </a:tblPr>
              <a:tblGrid>
                <a:gridCol w="2908301">
                  <a:extLst>
                    <a:ext uri="{9D8B030D-6E8A-4147-A177-3AD203B41FA5}">
                      <a16:colId xmlns:a16="http://schemas.microsoft.com/office/drawing/2014/main" val="2610305338"/>
                    </a:ext>
                  </a:extLst>
                </a:gridCol>
                <a:gridCol w="3263898">
                  <a:extLst>
                    <a:ext uri="{9D8B030D-6E8A-4147-A177-3AD203B41FA5}">
                      <a16:colId xmlns:a16="http://schemas.microsoft.com/office/drawing/2014/main" val="3133737436"/>
                    </a:ext>
                  </a:extLst>
                </a:gridCol>
              </a:tblGrid>
              <a:tr h="285750">
                <a:tc>
                  <a:txBody>
                    <a:bodyPr/>
                    <a:lstStyle/>
                    <a:p>
                      <a:pPr algn="ctr"/>
                      <a:r>
                        <a:rPr lang="en-US" sz="1400" u="sng">
                          <a:solidFill>
                            <a:schemeClr val="tx1"/>
                          </a:solidFill>
                          <a:latin typeface="Arial" panose="020B0604020202020204" pitchFamily="34" charset="0"/>
                          <a:cs typeface="Arial" panose="020B0604020202020204" pitchFamily="34" charset="0"/>
                        </a:rPr>
                        <a:t>DO NOT:</a:t>
                      </a:r>
                    </a:p>
                  </a:txBody>
                  <a:tcPr marL="68580" marR="68580" marT="34290" marB="34290"/>
                </a:tc>
                <a:tc>
                  <a:txBody>
                    <a:bodyPr/>
                    <a:lstStyle/>
                    <a:p>
                      <a:pPr algn="ctr"/>
                      <a:r>
                        <a:rPr lang="en-US" sz="1400">
                          <a:solidFill>
                            <a:schemeClr val="tx1"/>
                          </a:solidFill>
                          <a:latin typeface="Arial" panose="020B0604020202020204" pitchFamily="34" charset="0"/>
                          <a:cs typeface="Arial" panose="020B0604020202020204" pitchFamily="34" charset="0"/>
                        </a:rPr>
                        <a:t>Additional Info</a:t>
                      </a:r>
                    </a:p>
                  </a:txBody>
                  <a:tcPr marL="68580" marR="68580" marT="34290" marB="34290"/>
                </a:tc>
                <a:extLst>
                  <a:ext uri="{0D108BD9-81ED-4DB2-BD59-A6C34878D82A}">
                    <a16:rowId xmlns:a16="http://schemas.microsoft.com/office/drawing/2014/main" val="1532761253"/>
                  </a:ext>
                </a:extLst>
              </a:tr>
              <a:tr h="937260">
                <a:tc>
                  <a:txBody>
                    <a:bodyPr/>
                    <a:lstStyle/>
                    <a:p>
                      <a:pPr algn="l"/>
                      <a:r>
                        <a:rPr lang="en-US" sz="1400" b="1">
                          <a:latin typeface="Arial" panose="020B0604020202020204" pitchFamily="34" charset="0"/>
                          <a:cs typeface="Arial" panose="020B0604020202020204" pitchFamily="34" charset="0"/>
                        </a:rPr>
                        <a:t>Take any risks</a:t>
                      </a:r>
                    </a:p>
                  </a:txBody>
                  <a:tcPr marL="68580" marR="68580" marT="34290" marB="34290" anchor="ctr">
                    <a:solidFill>
                      <a:schemeClr val="accent2">
                        <a:tint val="40000"/>
                        <a:alpha val="40000"/>
                      </a:schemeClr>
                    </a:solidFill>
                  </a:tcPr>
                </a:tc>
                <a:tc>
                  <a:txBody>
                    <a:bodyPr/>
                    <a:lstStyle/>
                    <a:p>
                      <a:r>
                        <a:rPr lang="en-US" sz="1400">
                          <a:latin typeface="Arial" panose="020B0604020202020204" pitchFamily="34" charset="0"/>
                          <a:cs typeface="Arial" panose="020B0604020202020204" pitchFamily="34" charset="0"/>
                        </a:rPr>
                        <a:t>If you feel unsafe: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Inform DAT Supervisor / DAT Duty Officer</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Do not approach the scene</a:t>
                      </a:r>
                    </a:p>
                  </a:txBody>
                  <a:tcPr marL="68580" marR="68580" marT="34290" marB="34290"/>
                </a:tc>
                <a:extLst>
                  <a:ext uri="{0D108BD9-81ED-4DB2-BD59-A6C34878D82A}">
                    <a16:rowId xmlns:a16="http://schemas.microsoft.com/office/drawing/2014/main" val="3233012717"/>
                  </a:ext>
                </a:extLst>
              </a:tr>
              <a:tr h="502920">
                <a:tc>
                  <a:txBody>
                    <a:bodyPr/>
                    <a:lstStyle/>
                    <a:p>
                      <a:pPr algn="l"/>
                      <a:r>
                        <a:rPr lang="en-US" sz="1400" b="1">
                          <a:latin typeface="Arial" panose="020B0604020202020204" pitchFamily="34" charset="0"/>
                          <a:cs typeface="Arial" panose="020B0604020202020204" pitchFamily="34" charset="0"/>
                        </a:rPr>
                        <a:t>Approach the scene alone</a:t>
                      </a:r>
                    </a:p>
                  </a:txBody>
                  <a:tcPr marL="68580" marR="68580" marT="34290" marB="34290" anchor="ctr">
                    <a:solidFill>
                      <a:schemeClr val="accent2">
                        <a:tint val="40000"/>
                        <a:alpha val="40000"/>
                      </a:schemeClr>
                    </a:solidFill>
                  </a:tcPr>
                </a:tc>
                <a:tc>
                  <a:txBody>
                    <a:bodyPr/>
                    <a:lstStyle/>
                    <a:p>
                      <a:r>
                        <a:rPr lang="en-US" sz="1400">
                          <a:latin typeface="Arial" panose="020B0604020202020204" pitchFamily="34" charset="0"/>
                          <a:cs typeface="Arial" panose="020B0604020202020204" pitchFamily="34" charset="0"/>
                        </a:rPr>
                        <a:t>Safety: 2 on-scene responder minimum</a:t>
                      </a:r>
                    </a:p>
                  </a:txBody>
                  <a:tcPr marL="68580" marR="68580" marT="34290" marB="34290"/>
                </a:tc>
                <a:extLst>
                  <a:ext uri="{0D108BD9-81ED-4DB2-BD59-A6C34878D82A}">
                    <a16:rowId xmlns:a16="http://schemas.microsoft.com/office/drawing/2014/main" val="1862380598"/>
                  </a:ext>
                </a:extLst>
              </a:tr>
              <a:tr h="720090">
                <a:tc>
                  <a:txBody>
                    <a:bodyPr/>
                    <a:lstStyle/>
                    <a:p>
                      <a:pPr algn="l"/>
                      <a:r>
                        <a:rPr lang="en-US" sz="1400" b="1">
                          <a:latin typeface="Arial" panose="020B0604020202020204" pitchFamily="34" charset="0"/>
                          <a:cs typeface="Arial" panose="020B0604020202020204" pitchFamily="34" charset="0"/>
                        </a:rPr>
                        <a:t>Take the lead interviewing clients unless authorized by DAT SV</a:t>
                      </a:r>
                    </a:p>
                  </a:txBody>
                  <a:tcPr marL="68580" marR="68580" marT="34290" marB="34290" anchor="ctr">
                    <a:solidFill>
                      <a:schemeClr val="accent2">
                        <a:tint val="40000"/>
                        <a:alpha val="40000"/>
                      </a:schemeClr>
                    </a:solidFill>
                  </a:tcPr>
                </a:tc>
                <a:tc>
                  <a:txBody>
                    <a:bodyPr/>
                    <a:lstStyle/>
                    <a:p>
                      <a:r>
                        <a:rPr lang="en-US" sz="1400">
                          <a:latin typeface="Arial" panose="020B0604020202020204" pitchFamily="34" charset="0"/>
                          <a:cs typeface="Arial" panose="020B0604020202020204" pitchFamily="34" charset="0"/>
                        </a:rPr>
                        <a:t>You may be the “Second Responder” for the purposes of Client Intake in RC Care</a:t>
                      </a:r>
                    </a:p>
                  </a:txBody>
                  <a:tcPr marL="68580" marR="68580" marT="34290" marB="34290"/>
                </a:tc>
                <a:extLst>
                  <a:ext uri="{0D108BD9-81ED-4DB2-BD59-A6C34878D82A}">
                    <a16:rowId xmlns:a16="http://schemas.microsoft.com/office/drawing/2014/main" val="1088128000"/>
                  </a:ext>
                </a:extLst>
              </a:tr>
              <a:tr h="502920">
                <a:tc>
                  <a:txBody>
                    <a:bodyPr/>
                    <a:lstStyle/>
                    <a:p>
                      <a:pPr algn="l"/>
                      <a:r>
                        <a:rPr lang="en-US" sz="1400" b="1">
                          <a:latin typeface="Arial" panose="020B0604020202020204" pitchFamily="34" charset="0"/>
                          <a:cs typeface="Arial" panose="020B0604020202020204" pitchFamily="34" charset="0"/>
                        </a:rPr>
                        <a:t>Discuss the event with bystanders</a:t>
                      </a:r>
                    </a:p>
                  </a:txBody>
                  <a:tcPr marL="68580" marR="68580" marT="34290" marB="34290" anchor="ctr">
                    <a:solidFill>
                      <a:schemeClr val="accent2">
                        <a:tint val="40000"/>
                        <a:alpha val="40000"/>
                      </a:schemeClr>
                    </a:solidFill>
                  </a:tcPr>
                </a:tc>
                <a:tc>
                  <a:txBody>
                    <a:bodyPr/>
                    <a:lstStyle/>
                    <a:p>
                      <a:endParaRPr lang="en-US" sz="140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169179928"/>
                  </a:ext>
                </a:extLst>
              </a:tr>
              <a:tr h="720090">
                <a:tc>
                  <a:txBody>
                    <a:bodyPr/>
                    <a:lstStyle/>
                    <a:p>
                      <a:pPr algn="l"/>
                      <a:r>
                        <a:rPr lang="en-US" sz="1400" b="1" dirty="0">
                          <a:latin typeface="Arial" panose="020B0604020202020204" pitchFamily="34" charset="0"/>
                          <a:cs typeface="Arial" panose="020B0604020202020204" pitchFamily="34" charset="0"/>
                        </a:rPr>
                        <a:t>Promise specific assistance</a:t>
                      </a:r>
                    </a:p>
                  </a:txBody>
                  <a:tcPr marL="68580" marR="68580" marT="34290" marB="34290" anchor="ctr">
                    <a:solidFill>
                      <a:schemeClr val="accent2">
                        <a:tint val="40000"/>
                        <a:alpha val="40000"/>
                      </a:schemeClr>
                    </a:solidFill>
                  </a:tcPr>
                </a:tc>
                <a:tc>
                  <a:txBody>
                    <a:bodyPr/>
                    <a:lstStyle/>
                    <a:p>
                      <a:r>
                        <a:rPr lang="en-US" sz="1400" dirty="0">
                          <a:latin typeface="Arial" panose="020B0604020202020204" pitchFamily="34" charset="0"/>
                          <a:cs typeface="Arial" panose="020B0604020202020204" pitchFamily="34" charset="0"/>
                        </a:rPr>
                        <a:t>After assessing client needs, DAT Supervisor identifies assistance to be provided</a:t>
                      </a:r>
                    </a:p>
                  </a:txBody>
                  <a:tcPr marL="68580" marR="68580" marT="34290" marB="34290"/>
                </a:tc>
                <a:extLst>
                  <a:ext uri="{0D108BD9-81ED-4DB2-BD59-A6C34878D82A}">
                    <a16:rowId xmlns:a16="http://schemas.microsoft.com/office/drawing/2014/main" val="1093452922"/>
                  </a:ext>
                </a:extLst>
              </a:tr>
            </a:tbl>
          </a:graphicData>
        </a:graphic>
      </p:graphicFrame>
      <p:sp>
        <p:nvSpPr>
          <p:cNvPr id="2" name="Slide Number Placeholder 1">
            <a:extLst>
              <a:ext uri="{FF2B5EF4-FFF2-40B4-BE49-F238E27FC236}">
                <a16:creationId xmlns:a16="http://schemas.microsoft.com/office/drawing/2014/main" id="{3B731255-4943-A015-0025-04181110D776}"/>
              </a:ext>
            </a:extLst>
          </p:cNvPr>
          <p:cNvSpPr>
            <a:spLocks noGrp="1"/>
          </p:cNvSpPr>
          <p:nvPr>
            <p:ph type="sldNum" sz="quarter" idx="14"/>
          </p:nvPr>
        </p:nvSpPr>
        <p:spPr/>
        <p:txBody>
          <a:bodyPr/>
          <a:lstStyle/>
          <a:p>
            <a:fld id="{28651880-CFEA-4FF5-84E7-8DA858A2CABC}" type="slidenum">
              <a:rPr lang="en-US" smtClean="0"/>
              <a:t>21</a:t>
            </a:fld>
            <a:endParaRPr lang="en-US"/>
          </a:p>
        </p:txBody>
      </p:sp>
    </p:spTree>
    <p:extLst>
      <p:ext uri="{BB962C8B-B14F-4D97-AF65-F5344CB8AC3E}">
        <p14:creationId xmlns:p14="http://schemas.microsoft.com/office/powerpoint/2010/main" val="1027507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No sign with solid fill">
            <a:extLst>
              <a:ext uri="{FF2B5EF4-FFF2-40B4-BE49-F238E27FC236}">
                <a16:creationId xmlns:a16="http://schemas.microsoft.com/office/drawing/2014/main" id="{E3B0ABB1-F96E-1B46-B15A-F22358DBA3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2901" y="1971047"/>
            <a:ext cx="2463801" cy="2463801"/>
          </a:xfrm>
          <a:prstGeom prst="rect">
            <a:avLst/>
          </a:prstGeom>
        </p:spPr>
      </p:pic>
      <p:sp>
        <p:nvSpPr>
          <p:cNvPr id="7" name="Title 4">
            <a:extLst>
              <a:ext uri="{FF2B5EF4-FFF2-40B4-BE49-F238E27FC236}">
                <a16:creationId xmlns:a16="http://schemas.microsoft.com/office/drawing/2014/main" id="{4CBC3457-F94C-5D46-9C3B-C0766BEA94F0}"/>
              </a:ext>
            </a:extLst>
          </p:cNvPr>
          <p:cNvSpPr>
            <a:spLocks noGrp="1"/>
          </p:cNvSpPr>
          <p:nvPr>
            <p:ph type="title"/>
          </p:nvPr>
        </p:nvSpPr>
        <p:spPr>
          <a:xfrm>
            <a:off x="1485899" y="873760"/>
            <a:ext cx="6172200" cy="857250"/>
          </a:xfrm>
        </p:spPr>
        <p:txBody>
          <a:bodyPr>
            <a:normAutofit/>
          </a:bodyPr>
          <a:lstStyle/>
          <a:p>
            <a:r>
              <a:rPr lang="en-US" sz="2700">
                <a:latin typeface="Arial" panose="020B0604020202020204" pitchFamily="34" charset="0"/>
              </a:rPr>
              <a:t>What NOT TO DO at a Response…</a:t>
            </a:r>
          </a:p>
        </p:txBody>
      </p:sp>
      <p:graphicFrame>
        <p:nvGraphicFramePr>
          <p:cNvPr id="9" name="Table 3">
            <a:extLst>
              <a:ext uri="{FF2B5EF4-FFF2-40B4-BE49-F238E27FC236}">
                <a16:creationId xmlns:a16="http://schemas.microsoft.com/office/drawing/2014/main" id="{64DFD6B4-F304-DD4D-BD8E-AA685BB277FE}"/>
              </a:ext>
            </a:extLst>
          </p:cNvPr>
          <p:cNvGraphicFramePr>
            <a:graphicFrameLocks noGrp="1"/>
          </p:cNvGraphicFramePr>
          <p:nvPr/>
        </p:nvGraphicFramePr>
        <p:xfrm>
          <a:off x="1485901" y="1905000"/>
          <a:ext cx="6172199" cy="2682240"/>
        </p:xfrm>
        <a:graphic>
          <a:graphicData uri="http://schemas.openxmlformats.org/drawingml/2006/table">
            <a:tbl>
              <a:tblPr firstRow="1" bandRow="1">
                <a:tableStyleId>{21E4AEA4-8DFA-4A89-87EB-49C32662AFE0}</a:tableStyleId>
              </a:tblPr>
              <a:tblGrid>
                <a:gridCol w="2717801">
                  <a:extLst>
                    <a:ext uri="{9D8B030D-6E8A-4147-A177-3AD203B41FA5}">
                      <a16:colId xmlns:a16="http://schemas.microsoft.com/office/drawing/2014/main" val="2610305338"/>
                    </a:ext>
                  </a:extLst>
                </a:gridCol>
                <a:gridCol w="3454398">
                  <a:extLst>
                    <a:ext uri="{9D8B030D-6E8A-4147-A177-3AD203B41FA5}">
                      <a16:colId xmlns:a16="http://schemas.microsoft.com/office/drawing/2014/main" val="3133737436"/>
                    </a:ext>
                  </a:extLst>
                </a:gridCol>
              </a:tblGrid>
              <a:tr h="285750">
                <a:tc>
                  <a:txBody>
                    <a:bodyPr/>
                    <a:lstStyle/>
                    <a:p>
                      <a:pPr algn="ctr"/>
                      <a:r>
                        <a:rPr lang="en-US" sz="1400">
                          <a:solidFill>
                            <a:schemeClr val="tx1"/>
                          </a:solidFill>
                          <a:latin typeface="Arial"/>
                          <a:cs typeface="Arial"/>
                        </a:rPr>
                        <a:t>DO NOT:</a:t>
                      </a:r>
                    </a:p>
                  </a:txBody>
                  <a:tcPr marL="68580" marR="68580" marT="34290" marB="34290"/>
                </a:tc>
                <a:tc>
                  <a:txBody>
                    <a:bodyPr/>
                    <a:lstStyle/>
                    <a:p>
                      <a:pPr algn="ctr"/>
                      <a:r>
                        <a:rPr lang="en-US" sz="1400">
                          <a:solidFill>
                            <a:schemeClr val="tx1"/>
                          </a:solidFill>
                          <a:latin typeface="Arial"/>
                          <a:cs typeface="Arial"/>
                        </a:rPr>
                        <a:t>Additional Info</a:t>
                      </a:r>
                    </a:p>
                  </a:txBody>
                  <a:tcPr marL="68580" marR="68580" marT="34290" marB="34290"/>
                </a:tc>
                <a:extLst>
                  <a:ext uri="{0D108BD9-81ED-4DB2-BD59-A6C34878D82A}">
                    <a16:rowId xmlns:a16="http://schemas.microsoft.com/office/drawing/2014/main" val="1532761253"/>
                  </a:ext>
                </a:extLst>
              </a:tr>
              <a:tr h="678180">
                <a:tc>
                  <a:txBody>
                    <a:bodyPr/>
                    <a:lstStyle/>
                    <a:p>
                      <a:pPr algn="l"/>
                      <a:r>
                        <a:rPr lang="en-US" sz="1400" b="1">
                          <a:latin typeface="Arial"/>
                          <a:cs typeface="Arial"/>
                        </a:rPr>
                        <a:t>Be alone with youth (under 18)</a:t>
                      </a:r>
                    </a:p>
                  </a:txBody>
                  <a:tcPr marL="68580" marR="68580" marT="34290" marB="34290" anchor="ctr">
                    <a:solidFill>
                      <a:schemeClr val="accent2">
                        <a:tint val="40000"/>
                        <a:alpha val="40000"/>
                      </a:schemeClr>
                    </a:solidFill>
                  </a:tcPr>
                </a:tc>
                <a:tc>
                  <a:txBody>
                    <a:bodyPr/>
                    <a:lstStyle/>
                    <a:p>
                      <a:pPr>
                        <a:spcAft>
                          <a:spcPts val="600"/>
                        </a:spcAft>
                      </a:pPr>
                      <a:r>
                        <a:rPr lang="en-US" sz="1400" dirty="0">
                          <a:latin typeface="Arial"/>
                          <a:cs typeface="Arial"/>
                        </a:rPr>
                        <a:t>Required: minimum of 3 people present: </a:t>
                      </a:r>
                      <a:endParaRPr lang="en-US"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latin typeface="Arial"/>
                          <a:cs typeface="Arial"/>
                        </a:rPr>
                        <a:t>2 adults, 1 or more youths</a:t>
                      </a:r>
                    </a:p>
                  </a:txBody>
                  <a:tcPr marL="68580" marR="68580" marT="34290" marB="34290"/>
                </a:tc>
                <a:extLst>
                  <a:ext uri="{0D108BD9-81ED-4DB2-BD59-A6C34878D82A}">
                    <a16:rowId xmlns:a16="http://schemas.microsoft.com/office/drawing/2014/main" val="3233012717"/>
                  </a:ext>
                </a:extLst>
              </a:tr>
              <a:tr h="998220">
                <a:tc>
                  <a:txBody>
                    <a:bodyPr/>
                    <a:lstStyle/>
                    <a:p>
                      <a:pPr algn="l"/>
                      <a:r>
                        <a:rPr lang="en-US" sz="1400" b="1">
                          <a:latin typeface="Arial"/>
                          <a:cs typeface="Arial"/>
                        </a:rPr>
                        <a:t>Provide transportation to client(s)</a:t>
                      </a:r>
                    </a:p>
                  </a:txBody>
                  <a:tcPr marL="68580" marR="68580" marT="34290" marB="34290" anchor="ctr">
                    <a:solidFill>
                      <a:schemeClr val="accent2">
                        <a:tint val="40000"/>
                        <a:alpha val="40000"/>
                      </a:schemeClr>
                    </a:solidFill>
                  </a:tcPr>
                </a:tc>
                <a:tc>
                  <a:txBody>
                    <a:bodyPr/>
                    <a:lstStyle/>
                    <a:p>
                      <a:pPr marL="285750" indent="-285750">
                        <a:spcAft>
                          <a:spcPts val="600"/>
                        </a:spcAft>
                        <a:buFont typeface="Arial" panose="020B0604020202020204" pitchFamily="34" charset="0"/>
                        <a:buChar char="•"/>
                      </a:pPr>
                      <a:r>
                        <a:rPr lang="en-US" sz="1400">
                          <a:latin typeface="Arial"/>
                          <a:cs typeface="Arial"/>
                        </a:rPr>
                        <a:t>Personal car or Red Cross vehicle</a:t>
                      </a:r>
                    </a:p>
                    <a:p>
                      <a:pPr marL="285750" indent="-285750">
                        <a:spcAft>
                          <a:spcPts val="600"/>
                        </a:spcAft>
                        <a:buFont typeface="Arial" panose="020B0604020202020204" pitchFamily="34" charset="0"/>
                        <a:buChar char="•"/>
                      </a:pPr>
                      <a:r>
                        <a:rPr lang="en-US" sz="1400">
                          <a:latin typeface="Arial"/>
                          <a:cs typeface="Arial"/>
                        </a:rPr>
                        <a:t>If the client needs transportation, it can be arranged through a cab company</a:t>
                      </a:r>
                    </a:p>
                  </a:txBody>
                  <a:tcPr marL="68580" marR="68580" marT="34290" marB="34290"/>
                </a:tc>
                <a:extLst>
                  <a:ext uri="{0D108BD9-81ED-4DB2-BD59-A6C34878D82A}">
                    <a16:rowId xmlns:a16="http://schemas.microsoft.com/office/drawing/2014/main" val="1862380598"/>
                  </a:ext>
                </a:extLst>
              </a:tr>
              <a:tr h="720090">
                <a:tc>
                  <a:txBody>
                    <a:bodyPr/>
                    <a:lstStyle/>
                    <a:p>
                      <a:pPr algn="l"/>
                      <a:r>
                        <a:rPr lang="en-US" sz="1400" b="1">
                          <a:latin typeface="Arial"/>
                          <a:cs typeface="Arial"/>
                        </a:rPr>
                        <a:t>Leave an Event without informing DAT Supervisor and/or DAT Duty Officer</a:t>
                      </a:r>
                    </a:p>
                  </a:txBody>
                  <a:tcPr marL="68580" marR="68580" marT="34290" marB="34290" anchor="ctr">
                    <a:solidFill>
                      <a:schemeClr val="accent2">
                        <a:tint val="40000"/>
                        <a:alpha val="40000"/>
                      </a:schemeClr>
                    </a:solidFill>
                  </a:tcPr>
                </a:tc>
                <a:tc>
                  <a:txBody>
                    <a:body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latin typeface="Arial"/>
                          <a:cs typeface="Arial"/>
                        </a:rPr>
                        <a:t>There may be further tasks to do</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a:latin typeface="Arial"/>
                          <a:cs typeface="Arial"/>
                        </a:rPr>
                        <a:t>This is a safety issue</a:t>
                      </a:r>
                    </a:p>
                  </a:txBody>
                  <a:tcPr marL="68580" marR="68580" marT="34290" marB="34290"/>
                </a:tc>
                <a:extLst>
                  <a:ext uri="{0D108BD9-81ED-4DB2-BD59-A6C34878D82A}">
                    <a16:rowId xmlns:a16="http://schemas.microsoft.com/office/drawing/2014/main" val="1088128000"/>
                  </a:ext>
                </a:extLst>
              </a:tr>
            </a:tbl>
          </a:graphicData>
        </a:graphic>
      </p:graphicFrame>
      <p:sp>
        <p:nvSpPr>
          <p:cNvPr id="2" name="Slide Number Placeholder 1">
            <a:extLst>
              <a:ext uri="{FF2B5EF4-FFF2-40B4-BE49-F238E27FC236}">
                <a16:creationId xmlns:a16="http://schemas.microsoft.com/office/drawing/2014/main" id="{A993DFD2-71A8-A86A-90D9-5CA1B41C6D62}"/>
              </a:ext>
            </a:extLst>
          </p:cNvPr>
          <p:cNvSpPr>
            <a:spLocks noGrp="1"/>
          </p:cNvSpPr>
          <p:nvPr>
            <p:ph type="sldNum" sz="quarter" idx="14"/>
          </p:nvPr>
        </p:nvSpPr>
        <p:spPr/>
        <p:txBody>
          <a:bodyPr/>
          <a:lstStyle/>
          <a:p>
            <a:fld id="{28651880-CFEA-4FF5-84E7-8DA858A2CABC}" type="slidenum">
              <a:rPr lang="en-US" smtClean="0"/>
              <a:t>22</a:t>
            </a:fld>
            <a:endParaRPr lang="en-US"/>
          </a:p>
        </p:txBody>
      </p:sp>
    </p:spTree>
    <p:extLst>
      <p:ext uri="{BB962C8B-B14F-4D97-AF65-F5344CB8AC3E}">
        <p14:creationId xmlns:p14="http://schemas.microsoft.com/office/powerpoint/2010/main" val="873062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D300ED-8C44-99B5-3AF4-FC65D7CD791B}"/>
              </a:ext>
            </a:extLst>
          </p:cNvPr>
          <p:cNvSpPr>
            <a:spLocks noGrp="1"/>
          </p:cNvSpPr>
          <p:nvPr>
            <p:ph type="title"/>
          </p:nvPr>
        </p:nvSpPr>
        <p:spPr>
          <a:xfrm>
            <a:off x="2102073" y="1305625"/>
            <a:ext cx="4939859" cy="407684"/>
          </a:xfrm>
        </p:spPr>
        <p:txBody>
          <a:bodyPr>
            <a:normAutofit fontScale="90000"/>
          </a:bodyPr>
          <a:lstStyle/>
          <a:p>
            <a:r>
              <a:rPr lang="en-US" sz="2700" b="1"/>
              <a:t>Service Delivery</a:t>
            </a:r>
          </a:p>
        </p:txBody>
      </p:sp>
      <p:pic>
        <p:nvPicPr>
          <p:cNvPr id="2" name="Picture 1" descr="A close up of a map&#10;&#10;Description automatically generated">
            <a:extLst>
              <a:ext uri="{FF2B5EF4-FFF2-40B4-BE49-F238E27FC236}">
                <a16:creationId xmlns:a16="http://schemas.microsoft.com/office/drawing/2014/main" id="{B608AB67-89EB-8612-FD00-76DE1B2349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4460" y="2477603"/>
            <a:ext cx="2853533" cy="2502087"/>
          </a:xfrm>
          <a:prstGeom prst="rect">
            <a:avLst/>
          </a:prstGeom>
        </p:spPr>
      </p:pic>
      <p:sp>
        <p:nvSpPr>
          <p:cNvPr id="3" name="Oval 2">
            <a:extLst>
              <a:ext uri="{FF2B5EF4-FFF2-40B4-BE49-F238E27FC236}">
                <a16:creationId xmlns:a16="http://schemas.microsoft.com/office/drawing/2014/main" id="{0B923030-EE00-549D-B0FE-B5D029DE247E}"/>
              </a:ext>
            </a:extLst>
          </p:cNvPr>
          <p:cNvSpPr/>
          <p:nvPr/>
        </p:nvSpPr>
        <p:spPr>
          <a:xfrm>
            <a:off x="2457533" y="4605004"/>
            <a:ext cx="912055" cy="417110"/>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C0E6BF7-0596-E9A4-4A0B-93B72B9AF71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05439" y="1898454"/>
            <a:ext cx="1932385" cy="1354931"/>
          </a:xfrm>
          <a:prstGeom prst="rect">
            <a:avLst/>
          </a:prstGeom>
        </p:spPr>
      </p:pic>
      <p:pic>
        <p:nvPicPr>
          <p:cNvPr id="7" name="Picture 6" descr="A picture containing person, outdoor&#10;&#10;Description automatically generated">
            <a:extLst>
              <a:ext uri="{FF2B5EF4-FFF2-40B4-BE49-F238E27FC236}">
                <a16:creationId xmlns:a16="http://schemas.microsoft.com/office/drawing/2014/main" id="{4F709EE6-AD38-AC76-01A9-0B43CC668A6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5905441" y="3295058"/>
            <a:ext cx="1932385" cy="1664494"/>
          </a:xfrm>
          <a:prstGeom prst="rect">
            <a:avLst/>
          </a:prstGeom>
        </p:spPr>
      </p:pic>
      <p:sp>
        <p:nvSpPr>
          <p:cNvPr id="5" name="Slide Number Placeholder 4">
            <a:extLst>
              <a:ext uri="{FF2B5EF4-FFF2-40B4-BE49-F238E27FC236}">
                <a16:creationId xmlns:a16="http://schemas.microsoft.com/office/drawing/2014/main" id="{AF0D4AC4-0211-213F-6A02-1780A6920F04}"/>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51880-CFEA-4FF5-84E7-8DA858A2CABC}" type="slidenum">
              <a:rPr lang="en-US" smtClean="0"/>
              <a:pPr/>
              <a:t>23</a:t>
            </a:fld>
            <a:endParaRPr lang="en-US"/>
          </a:p>
        </p:txBody>
      </p:sp>
    </p:spTree>
    <p:extLst>
      <p:ext uri="{BB962C8B-B14F-4D97-AF65-F5344CB8AC3E}">
        <p14:creationId xmlns:p14="http://schemas.microsoft.com/office/powerpoint/2010/main" val="1858181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DDE4-38EF-8BA1-B222-547D8A90E2A4}"/>
              </a:ext>
            </a:extLst>
          </p:cNvPr>
          <p:cNvSpPr>
            <a:spLocks noGrp="1"/>
          </p:cNvSpPr>
          <p:nvPr>
            <p:ph type="title"/>
          </p:nvPr>
        </p:nvSpPr>
        <p:spPr/>
        <p:txBody>
          <a:bodyPr>
            <a:normAutofit/>
          </a:bodyPr>
          <a:lstStyle/>
          <a:p>
            <a:r>
              <a:rPr lang="en-US" sz="2700" b="1"/>
              <a:t>The Client Care Program (CCP)</a:t>
            </a:r>
          </a:p>
        </p:txBody>
      </p:sp>
      <p:sp>
        <p:nvSpPr>
          <p:cNvPr id="3" name="Slide Number Placeholder 2">
            <a:extLst>
              <a:ext uri="{FF2B5EF4-FFF2-40B4-BE49-F238E27FC236}">
                <a16:creationId xmlns:a16="http://schemas.microsoft.com/office/drawing/2014/main" id="{DE9AC1D6-1B48-5D40-67DE-9CC9FB8C0B81}"/>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51880-CFEA-4FF5-84E7-8DA858A2CABC}" type="slidenum">
              <a:rPr lang="en-US" smtClean="0"/>
              <a:pPr/>
              <a:t>24</a:t>
            </a:fld>
            <a:endParaRPr lang="en-US"/>
          </a:p>
        </p:txBody>
      </p:sp>
    </p:spTree>
    <p:extLst>
      <p:ext uri="{BB962C8B-B14F-4D97-AF65-F5344CB8AC3E}">
        <p14:creationId xmlns:p14="http://schemas.microsoft.com/office/powerpoint/2010/main" val="178278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F18C-1924-D8FD-DBB1-680BBAEDBDD1}"/>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The Client Care Program (CCP) </a:t>
            </a:r>
          </a:p>
        </p:txBody>
      </p:sp>
      <p:pic>
        <p:nvPicPr>
          <p:cNvPr id="4" name="Content Placeholder 3" descr="Graphical user interface, application&#10;&#10;Description automatically generated">
            <a:extLst>
              <a:ext uri="{FF2B5EF4-FFF2-40B4-BE49-F238E27FC236}">
                <a16:creationId xmlns:a16="http://schemas.microsoft.com/office/drawing/2014/main" id="{609A508F-6F3C-89C0-A0A8-CAD7FF613D1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1567084" y="1811415"/>
            <a:ext cx="6040886" cy="2817040"/>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A7DFD332-5DA0-FAA2-AC2F-54183F16CBAC}"/>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105676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BAB3-6E3D-D365-C1DE-8A8230DB985F}"/>
              </a:ext>
            </a:extLst>
          </p:cNvPr>
          <p:cNvSpPr>
            <a:spLocks noGrp="1"/>
          </p:cNvSpPr>
          <p:nvPr>
            <p:ph type="title"/>
          </p:nvPr>
        </p:nvSpPr>
        <p:spPr/>
        <p:txBody>
          <a:bodyPr/>
          <a:lstStyle/>
          <a:p>
            <a:r>
              <a:rPr lang="en-US" sz="2700">
                <a:ea typeface="Geneva"/>
              </a:rPr>
              <a:t>Eligibility</a:t>
            </a:r>
            <a:endParaRPr lang="en-US" sz="2700"/>
          </a:p>
        </p:txBody>
      </p:sp>
      <p:sp>
        <p:nvSpPr>
          <p:cNvPr id="4" name="Text Placeholder 3">
            <a:extLst>
              <a:ext uri="{FF2B5EF4-FFF2-40B4-BE49-F238E27FC236}">
                <a16:creationId xmlns:a16="http://schemas.microsoft.com/office/drawing/2014/main" id="{A38368C2-2454-F112-5536-52176588C389}"/>
              </a:ext>
            </a:extLst>
          </p:cNvPr>
          <p:cNvSpPr>
            <a:spLocks noGrp="1"/>
          </p:cNvSpPr>
          <p:nvPr>
            <p:ph type="body" sz="quarter" idx="12"/>
          </p:nvPr>
        </p:nvSpPr>
        <p:spPr>
          <a:xfrm>
            <a:off x="3414713" y="1920479"/>
            <a:ext cx="4169319" cy="3302139"/>
          </a:xfrm>
        </p:spPr>
        <p:txBody>
          <a:bodyPr>
            <a:normAutofit fontScale="77500" lnSpcReduction="20000"/>
          </a:bodyPr>
          <a:lstStyle/>
          <a:p>
            <a:pPr marL="256693" indent="-256693"/>
            <a:r>
              <a:rPr lang="en-US" sz="1800">
                <a:ea typeface="Geneva"/>
              </a:rPr>
              <a:t>Client Care Program Eligibility</a:t>
            </a:r>
            <a:endParaRPr lang="en-US"/>
          </a:p>
          <a:p>
            <a:pPr marL="556722" lvl="1" indent="-213831"/>
            <a:r>
              <a:rPr lang="en-US" sz="1500">
                <a:ea typeface="Geneva"/>
              </a:rPr>
              <a:t>Assistance is provided to all clients who have experienced a disaster</a:t>
            </a:r>
          </a:p>
          <a:p>
            <a:pPr marL="556722" lvl="1" indent="-213831"/>
            <a:r>
              <a:rPr lang="en-US" sz="1500">
                <a:ea typeface="Geneva"/>
              </a:rPr>
              <a:t>The type of assistance depends on:</a:t>
            </a:r>
          </a:p>
          <a:p>
            <a:pPr marL="856753" lvl="2" indent="-170970"/>
            <a:r>
              <a:rPr lang="en-US">
                <a:ea typeface="Geneva"/>
              </a:rPr>
              <a:t>A confirmed disaster Event</a:t>
            </a:r>
          </a:p>
          <a:p>
            <a:pPr marL="856753" lvl="2" indent="-170970"/>
            <a:r>
              <a:rPr lang="en-US">
                <a:ea typeface="Geneva"/>
              </a:rPr>
              <a:t>The client’s disaster-caused needs </a:t>
            </a:r>
            <a:endParaRPr lang="en-US"/>
          </a:p>
          <a:p>
            <a:pPr marL="856753" lvl="2" indent="-170970"/>
            <a:r>
              <a:rPr lang="en-US">
                <a:ea typeface="Geneva"/>
              </a:rPr>
              <a:t>A detailed damage assessment (DDA) of their residence</a:t>
            </a:r>
          </a:p>
          <a:p>
            <a:pPr marL="856753" lvl="2" indent="-170970"/>
            <a:r>
              <a:rPr lang="en-US">
                <a:ea typeface="Geneva"/>
              </a:rPr>
              <a:t>Confirmation of client address and identity</a:t>
            </a:r>
          </a:p>
          <a:p>
            <a:pPr marL="256693" indent="-256693"/>
            <a:r>
              <a:rPr lang="en-US" sz="1800">
                <a:ea typeface="Geneva"/>
              </a:rPr>
              <a:t>Details may be found in the “Client Care Program Standards and Procedures”</a:t>
            </a:r>
            <a:endParaRPr lang="en-US" sz="1800"/>
          </a:p>
        </p:txBody>
      </p:sp>
      <p:pic>
        <p:nvPicPr>
          <p:cNvPr id="3" name="Picture 4" descr="A picture containing text&#10;&#10;Description automatically generated">
            <a:extLst>
              <a:ext uri="{FF2B5EF4-FFF2-40B4-BE49-F238E27FC236}">
                <a16:creationId xmlns:a16="http://schemas.microsoft.com/office/drawing/2014/main" id="{B0CD8427-502B-6F3D-2811-E2953112C6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380000">
            <a:off x="1667031" y="2544386"/>
            <a:ext cx="1583374" cy="2054329"/>
          </a:xfrm>
          <a:prstGeom prst="rect">
            <a:avLst/>
          </a:prstGeom>
        </p:spPr>
      </p:pic>
      <p:sp>
        <p:nvSpPr>
          <p:cNvPr id="5" name="Slide Number Placeholder 4">
            <a:extLst>
              <a:ext uri="{FF2B5EF4-FFF2-40B4-BE49-F238E27FC236}">
                <a16:creationId xmlns:a16="http://schemas.microsoft.com/office/drawing/2014/main" id="{067D6415-CA75-071F-F331-BBCD02697686}"/>
              </a:ext>
            </a:extLst>
          </p:cNvPr>
          <p:cNvSpPr>
            <a:spLocks noGrp="1"/>
          </p:cNvSpPr>
          <p:nvPr>
            <p:ph type="sldNum" sz="quarter" idx="14"/>
          </p:nvPr>
        </p:nvSpPr>
        <p:spPr/>
        <p:txBody>
          <a:bodyPr/>
          <a:lstStyle/>
          <a:p>
            <a:fld id="{28651880-CFEA-4FF5-84E7-8DA858A2CABC}" type="slidenum">
              <a:rPr lang="en-US" smtClean="0"/>
              <a:t>26</a:t>
            </a:fld>
            <a:endParaRPr lang="en-US"/>
          </a:p>
        </p:txBody>
      </p:sp>
    </p:spTree>
    <p:extLst>
      <p:ext uri="{BB962C8B-B14F-4D97-AF65-F5344CB8AC3E}">
        <p14:creationId xmlns:p14="http://schemas.microsoft.com/office/powerpoint/2010/main" val="326493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DAC73-16B2-504D-97A7-B3E622734917}"/>
              </a:ext>
            </a:extLst>
          </p:cNvPr>
          <p:cNvSpPr>
            <a:spLocks noGrp="1"/>
          </p:cNvSpPr>
          <p:nvPr>
            <p:ph type="title"/>
          </p:nvPr>
        </p:nvSpPr>
        <p:spPr/>
        <p:txBody>
          <a:bodyPr/>
          <a:lstStyle/>
          <a:p>
            <a:r>
              <a:rPr lang="en-US" b="1">
                <a:latin typeface="Arial"/>
                <a:ea typeface="Geneva"/>
              </a:rPr>
              <a:t>Resource and Referral Cases</a:t>
            </a:r>
          </a:p>
        </p:txBody>
      </p:sp>
      <p:sp>
        <p:nvSpPr>
          <p:cNvPr id="3" name="Content Placeholder 2">
            <a:extLst>
              <a:ext uri="{FF2B5EF4-FFF2-40B4-BE49-F238E27FC236}">
                <a16:creationId xmlns:a16="http://schemas.microsoft.com/office/drawing/2014/main" id="{1E17733D-EE6A-0D43-81D1-5FA034C5085B}"/>
              </a:ext>
            </a:extLst>
          </p:cNvPr>
          <p:cNvSpPr>
            <a:spLocks noGrp="1"/>
          </p:cNvSpPr>
          <p:nvPr>
            <p:ph idx="1"/>
          </p:nvPr>
        </p:nvSpPr>
        <p:spPr/>
        <p:txBody>
          <a:bodyPr>
            <a:normAutofit/>
          </a:bodyPr>
          <a:lstStyle/>
          <a:p>
            <a:r>
              <a:rPr lang="en-US" sz="1800">
                <a:latin typeface="Arial"/>
                <a:ea typeface="Geneva"/>
                <a:cs typeface="Arial"/>
              </a:rPr>
              <a:t>Resource and Referral Cases:</a:t>
            </a:r>
            <a:endParaRPr lang="en-US" sz="1800" b="1">
              <a:latin typeface="Arial"/>
              <a:ea typeface="Geneva"/>
              <a:cs typeface="Arial"/>
            </a:endParaRPr>
          </a:p>
          <a:p>
            <a:pPr lvl="1"/>
            <a:r>
              <a:rPr lang="en-US" sz="1500">
                <a:latin typeface="Arial"/>
                <a:ea typeface="Geneva"/>
                <a:cs typeface="Arial"/>
              </a:rPr>
              <a:t>For clients who are not eligible for financial assistance due to DDA classification or because an eligible client declines financial assistance. </a:t>
            </a:r>
            <a:endParaRPr lang="en-US" sz="1500">
              <a:solidFill>
                <a:srgbClr val="000000"/>
              </a:solidFill>
            </a:endParaRPr>
          </a:p>
          <a:p>
            <a:r>
              <a:rPr lang="en-US" sz="1800">
                <a:latin typeface="Arial"/>
                <a:ea typeface="Geneva"/>
                <a:cs typeface="Arial"/>
              </a:rPr>
              <a:t>Referrals and resources such as comfort kits, blankets, clean-up kits may be provided</a:t>
            </a:r>
            <a:endParaRPr lang="en-US" sz="1800"/>
          </a:p>
          <a:p>
            <a:r>
              <a:rPr lang="en-US" sz="1800">
                <a:latin typeface="Arial"/>
                <a:ea typeface="Geneva"/>
                <a:cs typeface="Arial"/>
              </a:rPr>
              <a:t>Financial Assistance for Disaster Health Services, Disaster Mental Health Services and Disaster Spiritual Care can always be provided if there is an expressed need regardless of damage assessment classifications</a:t>
            </a:r>
          </a:p>
          <a:p>
            <a:pPr lvl="1"/>
            <a:r>
              <a:rPr lang="en-US" sz="1500">
                <a:latin typeface="Arial"/>
                <a:ea typeface="Geneva"/>
                <a:cs typeface="Arial"/>
              </a:rPr>
              <a:t>This is administered by DHS, DMH or DSC and not by DAT</a:t>
            </a:r>
            <a:endParaRPr lang="en-US" sz="1500"/>
          </a:p>
        </p:txBody>
      </p:sp>
      <p:sp>
        <p:nvSpPr>
          <p:cNvPr id="2" name="Slide Number Placeholder 1">
            <a:extLst>
              <a:ext uri="{FF2B5EF4-FFF2-40B4-BE49-F238E27FC236}">
                <a16:creationId xmlns:a16="http://schemas.microsoft.com/office/drawing/2014/main" id="{0FB9475A-D5DB-60EC-5F49-904FAF4022DC}"/>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9381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765C-88DB-4758-8037-3ACA24336AB3}"/>
              </a:ext>
            </a:extLst>
          </p:cNvPr>
          <p:cNvSpPr>
            <a:spLocks noGrp="1"/>
          </p:cNvSpPr>
          <p:nvPr>
            <p:ph type="title"/>
          </p:nvPr>
        </p:nvSpPr>
        <p:spPr>
          <a:xfrm>
            <a:off x="1485900" y="1500367"/>
            <a:ext cx="6172200" cy="642938"/>
          </a:xfrm>
        </p:spPr>
        <p:txBody>
          <a:bodyPr>
            <a:normAutofit fontScale="90000"/>
          </a:bodyPr>
          <a:lstStyle/>
          <a:p>
            <a:r>
              <a:rPr lang="en-US" sz="2700"/>
              <a:t>The Client Care Program Services &amp; Assistance</a:t>
            </a:r>
          </a:p>
        </p:txBody>
      </p:sp>
      <p:pic>
        <p:nvPicPr>
          <p:cNvPr id="9" name="Picture 8">
            <a:extLst>
              <a:ext uri="{FF2B5EF4-FFF2-40B4-BE49-F238E27FC236}">
                <a16:creationId xmlns:a16="http://schemas.microsoft.com/office/drawing/2014/main" id="{C5DF70DA-9F30-45AC-AE7A-2872ED5CCA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57425" y="2356321"/>
            <a:ext cx="4629150" cy="2544371"/>
          </a:xfrm>
          <a:prstGeom prst="rect">
            <a:avLst/>
          </a:prstGeom>
        </p:spPr>
      </p:pic>
      <p:sp>
        <p:nvSpPr>
          <p:cNvPr id="3" name="Slide Number Placeholder 2">
            <a:extLst>
              <a:ext uri="{FF2B5EF4-FFF2-40B4-BE49-F238E27FC236}">
                <a16:creationId xmlns:a16="http://schemas.microsoft.com/office/drawing/2014/main" id="{2CB0F886-CA77-4254-6749-A308CF29E429}"/>
              </a:ext>
            </a:extLst>
          </p:cNvPr>
          <p:cNvSpPr>
            <a:spLocks noGrp="1"/>
          </p:cNvSpPr>
          <p:nvPr>
            <p:ph type="sldNum" sz="quarter" idx="14"/>
          </p:nvPr>
        </p:nvSpPr>
        <p:spPr/>
        <p:txBody>
          <a:bodyPr/>
          <a:lstStyle/>
          <a:p>
            <a:fld id="{28651880-CFEA-4FF5-84E7-8DA858A2CABC}" type="slidenum">
              <a:rPr lang="en-US" smtClean="0"/>
              <a:t>28</a:t>
            </a:fld>
            <a:endParaRPr lang="en-US"/>
          </a:p>
        </p:txBody>
      </p:sp>
    </p:spTree>
    <p:extLst>
      <p:ext uri="{BB962C8B-B14F-4D97-AF65-F5344CB8AC3E}">
        <p14:creationId xmlns:p14="http://schemas.microsoft.com/office/powerpoint/2010/main" val="4281408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C229-4516-4A1D-8527-51E00FECFB5B}"/>
              </a:ext>
            </a:extLst>
          </p:cNvPr>
          <p:cNvSpPr>
            <a:spLocks noGrp="1"/>
          </p:cNvSpPr>
          <p:nvPr>
            <p:ph type="title"/>
          </p:nvPr>
        </p:nvSpPr>
        <p:spPr/>
        <p:txBody>
          <a:bodyPr/>
          <a:lstStyle/>
          <a:p>
            <a:r>
              <a:rPr lang="en-US" b="1">
                <a:latin typeface="Arial"/>
                <a:ea typeface="Geneva"/>
              </a:rPr>
              <a:t>Intake</a:t>
            </a:r>
          </a:p>
        </p:txBody>
      </p:sp>
      <p:pic>
        <p:nvPicPr>
          <p:cNvPr id="3" name="Picture 3">
            <a:extLst>
              <a:ext uri="{FF2B5EF4-FFF2-40B4-BE49-F238E27FC236}">
                <a16:creationId xmlns:a16="http://schemas.microsoft.com/office/drawing/2014/main" id="{83F3B02C-AB98-9918-B8E3-09B03B25BC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00000">
            <a:off x="1683362" y="2298724"/>
            <a:ext cx="1243767" cy="1625987"/>
          </a:xfrm>
          <a:prstGeom prst="rect">
            <a:avLst/>
          </a:prstGeom>
        </p:spPr>
      </p:pic>
      <p:sp>
        <p:nvSpPr>
          <p:cNvPr id="5" name="Text Placeholder 3">
            <a:extLst>
              <a:ext uri="{FF2B5EF4-FFF2-40B4-BE49-F238E27FC236}">
                <a16:creationId xmlns:a16="http://schemas.microsoft.com/office/drawing/2014/main" id="{AFEAD70A-4C4D-4E17-48C6-35E0AEE7C415}"/>
              </a:ext>
            </a:extLst>
          </p:cNvPr>
          <p:cNvSpPr txBox="1">
            <a:spLocks/>
          </p:cNvSpPr>
          <p:nvPr/>
        </p:nvSpPr>
        <p:spPr>
          <a:xfrm>
            <a:off x="2643189" y="1854375"/>
            <a:ext cx="4929421" cy="2963110"/>
          </a:xfrm>
          <a:prstGeom prst="rect">
            <a:avLst/>
          </a:prstGeom>
        </p:spPr>
        <p:txBody>
          <a:bodyPr lIns="68580" tIns="34290" rIns="68580" bIns="34290" anchor="t">
            <a:normAutofit fontScale="92500"/>
          </a:bodyPr>
          <a:lstStyle>
            <a:lvl1pPr marL="342900" indent="-342900" algn="l" defTabSz="457200" rtl="0" eaLnBrk="0" fontAlgn="base" hangingPunct="0">
              <a:spcBef>
                <a:spcPct val="20000"/>
              </a:spcBef>
              <a:spcAft>
                <a:spcPct val="0"/>
              </a:spcAft>
              <a:buClr>
                <a:srgbClr val="ED1B2E"/>
              </a:buClr>
              <a:buSzPct val="75000"/>
              <a:buFont typeface="Wingdings" panose="05000000000000000000" pitchFamily="2" charset="2"/>
              <a:buChar char="§"/>
              <a:defRPr sz="2600" kern="1200">
                <a:solidFill>
                  <a:srgbClr val="313231"/>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anose="05000000000000000000" pitchFamily="2" charset="2"/>
              <a:buChar char="§"/>
              <a:defRPr sz="2400" kern="1200">
                <a:solidFill>
                  <a:srgbClr val="313231"/>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sz="2200" kern="1200">
                <a:solidFill>
                  <a:srgbClr val="313231"/>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sz="2000" kern="1200">
                <a:solidFill>
                  <a:srgbClr val="313231"/>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kern="1200">
                <a:solidFill>
                  <a:srgbClr val="31323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a:ea typeface="Geneva"/>
              </a:rPr>
              <a:t>The DAT will:</a:t>
            </a:r>
          </a:p>
          <a:p>
            <a:pPr lvl="1"/>
            <a:r>
              <a:rPr lang="en-US" sz="2100">
                <a:ea typeface="Geneva"/>
              </a:rPr>
              <a:t>Interview clients</a:t>
            </a:r>
            <a:endParaRPr lang="en-US" sz="2100"/>
          </a:p>
          <a:p>
            <a:pPr lvl="1"/>
            <a:r>
              <a:rPr lang="en-US" sz="2100">
                <a:ea typeface="Geneva"/>
              </a:rPr>
              <a:t>Determine eligibility for assistance</a:t>
            </a:r>
            <a:endParaRPr lang="en-US" sz="2100"/>
          </a:p>
          <a:p>
            <a:pPr lvl="1"/>
            <a:r>
              <a:rPr lang="en-US" sz="2100">
                <a:ea typeface="Geneva"/>
              </a:rPr>
              <a:t>Confirm and record client details using </a:t>
            </a:r>
            <a:r>
              <a:rPr lang="en-US" sz="2100" b="1">
                <a:ea typeface="Geneva"/>
              </a:rPr>
              <a:t>RC Care Client Intake</a:t>
            </a:r>
          </a:p>
          <a:p>
            <a:pPr lvl="2"/>
            <a:r>
              <a:rPr lang="en-US" sz="1800">
                <a:ea typeface="Geneva"/>
              </a:rPr>
              <a:t>Requires two Red Cross responders with access to RC Care: one with “full intake access” and one with at least “Intake Trainee” access</a:t>
            </a:r>
            <a:endParaRPr lang="en-US" sz="1800"/>
          </a:p>
        </p:txBody>
      </p:sp>
      <p:sp>
        <p:nvSpPr>
          <p:cNvPr id="4" name="TextBox 3">
            <a:extLst>
              <a:ext uri="{FF2B5EF4-FFF2-40B4-BE49-F238E27FC236}">
                <a16:creationId xmlns:a16="http://schemas.microsoft.com/office/drawing/2014/main" id="{A61A1EBF-584A-4932-41B7-76103E830EF8}"/>
              </a:ext>
            </a:extLst>
          </p:cNvPr>
          <p:cNvSpPr txBox="1"/>
          <p:nvPr/>
        </p:nvSpPr>
        <p:spPr>
          <a:xfrm>
            <a:off x="1606087" y="4637083"/>
            <a:ext cx="6258392" cy="738664"/>
          </a:xfrm>
          <a:prstGeom prst="rect">
            <a:avLst/>
          </a:prstGeom>
          <a:noFill/>
          <a:ln>
            <a:noFill/>
          </a:ln>
        </p:spPr>
        <p:txBody>
          <a:bodyPr wrap="square" rtlCol="0">
            <a:spAutoFit/>
          </a:bodyPr>
          <a:lstStyle/>
          <a:p>
            <a:r>
              <a:rPr lang="en-US" sz="2100" b="1" dirty="0">
                <a:latin typeface="Arial" panose="020B0604020202020204" pitchFamily="34" charset="0"/>
                <a:cs typeface="Arial" panose="020B0604020202020204" pitchFamily="34" charset="0"/>
              </a:rPr>
              <a:t>Please complete the 90-minute EDGE Course: “Client Care Program: Disaster Client Intake” </a:t>
            </a:r>
          </a:p>
        </p:txBody>
      </p:sp>
      <p:sp>
        <p:nvSpPr>
          <p:cNvPr id="6" name="Slide Number Placeholder 5">
            <a:extLst>
              <a:ext uri="{FF2B5EF4-FFF2-40B4-BE49-F238E27FC236}">
                <a16:creationId xmlns:a16="http://schemas.microsoft.com/office/drawing/2014/main" id="{BC4AA414-852F-F4D2-8A64-16286C5BE3EB}"/>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0429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A6C91-DBEC-C2B5-8AE0-C37ADD8083F6}"/>
              </a:ext>
            </a:extLst>
          </p:cNvPr>
          <p:cNvSpPr>
            <a:spLocks noGrp="1"/>
          </p:cNvSpPr>
          <p:nvPr>
            <p:ph type="body" sz="quarter" idx="12"/>
          </p:nvPr>
        </p:nvSpPr>
        <p:spPr>
          <a:xfrm>
            <a:off x="546489" y="3258859"/>
            <a:ext cx="7683111" cy="1797844"/>
          </a:xfrm>
        </p:spPr>
        <p:txBody>
          <a:bodyPr>
            <a:normAutofit fontScale="77500" lnSpcReduction="20000"/>
          </a:bodyPr>
          <a:lstStyle/>
          <a:p>
            <a:r>
              <a:rPr lang="en-US" dirty="0"/>
              <a:t>Session 1:</a:t>
            </a:r>
            <a:br>
              <a:rPr lang="en-US" dirty="0"/>
            </a:br>
            <a:br>
              <a:rPr lang="en-US" dirty="0"/>
            </a:br>
            <a:r>
              <a:rPr lang="en-US" dirty="0"/>
              <a:t>DCS: An Overview </a:t>
            </a:r>
          </a:p>
          <a:p>
            <a:r>
              <a:rPr lang="en-US" dirty="0"/>
              <a:t>&amp;</a:t>
            </a:r>
          </a:p>
          <a:p>
            <a:r>
              <a:rPr lang="en-US" dirty="0"/>
              <a:t>Disaster Action Team Response Fundamentals</a:t>
            </a:r>
          </a:p>
        </p:txBody>
      </p:sp>
    </p:spTree>
    <p:extLst>
      <p:ext uri="{BB962C8B-B14F-4D97-AF65-F5344CB8AC3E}">
        <p14:creationId xmlns:p14="http://schemas.microsoft.com/office/powerpoint/2010/main" val="1374502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BEFF43-F8A3-7634-647B-F2975F9C7593}"/>
              </a:ext>
            </a:extLst>
          </p:cNvPr>
          <p:cNvSpPr>
            <a:spLocks noGrp="1"/>
          </p:cNvSpPr>
          <p:nvPr>
            <p:ph type="title"/>
          </p:nvPr>
        </p:nvSpPr>
        <p:spPr/>
        <p:txBody>
          <a:bodyPr/>
          <a:lstStyle/>
          <a:p>
            <a:r>
              <a:rPr lang="en-US" sz="2700" b="1"/>
              <a:t>Individual Disaster Care Services</a:t>
            </a:r>
          </a:p>
        </p:txBody>
      </p:sp>
      <p:sp>
        <p:nvSpPr>
          <p:cNvPr id="4" name="Slide Number Placeholder 3">
            <a:extLst>
              <a:ext uri="{FF2B5EF4-FFF2-40B4-BE49-F238E27FC236}">
                <a16:creationId xmlns:a16="http://schemas.microsoft.com/office/drawing/2014/main" id="{A94777E0-F1CF-45FC-9498-3A226062B48D}"/>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5" name="Picture 4">
            <a:extLst>
              <a:ext uri="{FF2B5EF4-FFF2-40B4-BE49-F238E27FC236}">
                <a16:creationId xmlns:a16="http://schemas.microsoft.com/office/drawing/2014/main" id="{E3E4AA00-ED79-432E-AF98-DFEC0EA1881B}"/>
              </a:ext>
            </a:extLst>
          </p:cNvPr>
          <p:cNvPicPr>
            <a:picLocks noChangeAspect="1"/>
          </p:cNvPicPr>
          <p:nvPr/>
        </p:nvPicPr>
        <p:blipFill>
          <a:blip r:embed="rId4"/>
          <a:stretch>
            <a:fillRect/>
          </a:stretch>
        </p:blipFill>
        <p:spPr>
          <a:xfrm>
            <a:off x="1459652" y="1933403"/>
            <a:ext cx="3112349" cy="1810389"/>
          </a:xfrm>
          <a:prstGeom prst="rect">
            <a:avLst/>
          </a:prstGeom>
        </p:spPr>
      </p:pic>
      <p:pic>
        <p:nvPicPr>
          <p:cNvPr id="2" name="Picture 1">
            <a:extLst>
              <a:ext uri="{FF2B5EF4-FFF2-40B4-BE49-F238E27FC236}">
                <a16:creationId xmlns:a16="http://schemas.microsoft.com/office/drawing/2014/main" id="{10AC3E3A-3EB2-36F7-AA17-0279F543AA7A}"/>
              </a:ext>
            </a:extLst>
          </p:cNvPr>
          <p:cNvPicPr>
            <a:picLocks noChangeAspect="1"/>
          </p:cNvPicPr>
          <p:nvPr/>
        </p:nvPicPr>
        <p:blipFill>
          <a:blip r:embed="rId5"/>
          <a:stretch>
            <a:fillRect/>
          </a:stretch>
        </p:blipFill>
        <p:spPr>
          <a:xfrm>
            <a:off x="4693788" y="1933403"/>
            <a:ext cx="3137051" cy="1810389"/>
          </a:xfrm>
          <a:prstGeom prst="rect">
            <a:avLst/>
          </a:prstGeom>
        </p:spPr>
      </p:pic>
      <p:pic>
        <p:nvPicPr>
          <p:cNvPr id="3" name="Picture 2">
            <a:extLst>
              <a:ext uri="{FF2B5EF4-FFF2-40B4-BE49-F238E27FC236}">
                <a16:creationId xmlns:a16="http://schemas.microsoft.com/office/drawing/2014/main" id="{F5E62532-A308-8523-AD45-2C3C40C2D0B3}"/>
              </a:ext>
            </a:extLst>
          </p:cNvPr>
          <p:cNvPicPr>
            <a:picLocks noChangeAspect="1"/>
          </p:cNvPicPr>
          <p:nvPr/>
        </p:nvPicPr>
        <p:blipFill>
          <a:blip r:embed="rId6"/>
          <a:stretch>
            <a:fillRect/>
          </a:stretch>
        </p:blipFill>
        <p:spPr>
          <a:xfrm>
            <a:off x="3303442" y="3916705"/>
            <a:ext cx="3112349" cy="1849688"/>
          </a:xfrm>
          <a:prstGeom prst="rect">
            <a:avLst/>
          </a:prstGeom>
        </p:spPr>
      </p:pic>
    </p:spTree>
    <p:custDataLst>
      <p:tags r:id="rId1"/>
    </p:custDataLst>
    <p:extLst>
      <p:ext uri="{BB962C8B-B14F-4D97-AF65-F5344CB8AC3E}">
        <p14:creationId xmlns:p14="http://schemas.microsoft.com/office/powerpoint/2010/main" val="3911015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latin typeface="Arial" panose="020B0604020202020204" pitchFamily="34" charset="0"/>
                <a:cs typeface="Arial" panose="020B0604020202020204" pitchFamily="34" charset="0"/>
              </a:rPr>
              <a:t>Interviewing Clients</a:t>
            </a:r>
          </a:p>
        </p:txBody>
      </p:sp>
      <p:sp>
        <p:nvSpPr>
          <p:cNvPr id="4" name="Content Placeholder 3"/>
          <p:cNvSpPr>
            <a:spLocks noGrp="1"/>
          </p:cNvSpPr>
          <p:nvPr>
            <p:ph idx="1"/>
          </p:nvPr>
        </p:nvSpPr>
        <p:spPr>
          <a:xfrm>
            <a:off x="1485900" y="1836966"/>
            <a:ext cx="6172200" cy="3281534"/>
          </a:xfrm>
        </p:spPr>
        <p:txBody>
          <a:bodyPr anchor="t">
            <a:normAutofit fontScale="92500" lnSpcReduction="20000"/>
          </a:bodyPr>
          <a:lstStyle/>
          <a:p>
            <a:pPr marL="0" indent="0">
              <a:buNone/>
            </a:pPr>
            <a:r>
              <a:rPr lang="en-US" sz="1950"/>
              <a:t>Assessing clients’ immediate disaster-related needs:</a:t>
            </a:r>
            <a:endParaRPr lang="en-US" sz="1800"/>
          </a:p>
          <a:p>
            <a:pPr lvl="1"/>
            <a:r>
              <a:rPr lang="en-US" sz="1500"/>
              <a:t>Do they have a safe place to stay tonight?</a:t>
            </a:r>
          </a:p>
          <a:p>
            <a:pPr lvl="1"/>
            <a:r>
              <a:rPr lang="en-US" sz="1500"/>
              <a:t>Do they have any immediate basic needs?</a:t>
            </a:r>
          </a:p>
          <a:p>
            <a:pPr lvl="1"/>
            <a:r>
              <a:rPr lang="en-US" sz="1500"/>
              <a:t>What is the “Damage Assessment” for their residence?</a:t>
            </a:r>
          </a:p>
          <a:p>
            <a:pPr lvl="1"/>
            <a:r>
              <a:rPr lang="en-US" sz="1500"/>
              <a:t>Replacement prescriptions, eyeglasses, other health needs</a:t>
            </a:r>
          </a:p>
          <a:p>
            <a:pPr lvl="1"/>
            <a:r>
              <a:rPr lang="en-US" sz="1500"/>
              <a:t>Mental health support</a:t>
            </a:r>
          </a:p>
          <a:p>
            <a:pPr lvl="1"/>
            <a:r>
              <a:rPr lang="en-US" sz="1500"/>
              <a:t>Do you have your ID, wallet, keys etc.?</a:t>
            </a:r>
          </a:p>
          <a:p>
            <a:pPr lvl="1"/>
            <a:r>
              <a:rPr lang="en-US" sz="1500"/>
              <a:t>Have you contacted your insurance company, landlord, school etc.?</a:t>
            </a:r>
          </a:p>
          <a:p>
            <a:pPr lvl="1"/>
            <a:r>
              <a:rPr lang="en-US" sz="1500"/>
              <a:t>Any other needs? (Pets. Transportation, Referrals, Etc.)</a:t>
            </a:r>
            <a:endParaRPr lang="en-US"/>
          </a:p>
          <a:p>
            <a:pPr marL="0" indent="0">
              <a:buNone/>
            </a:pPr>
            <a:r>
              <a:rPr lang="en-US" sz="1950"/>
              <a:t>Document highlights of interview in narrative (in RC Care or on the Client Intake Worksheet):</a:t>
            </a:r>
          </a:p>
          <a:p>
            <a:r>
              <a:rPr lang="en-US" sz="1800"/>
              <a:t>Be succinct, stick to facts, do NOT include confidential medical information</a:t>
            </a:r>
          </a:p>
        </p:txBody>
      </p:sp>
      <p:sp>
        <p:nvSpPr>
          <p:cNvPr id="2" name="Slide Number Placeholder 1">
            <a:extLst>
              <a:ext uri="{FF2B5EF4-FFF2-40B4-BE49-F238E27FC236}">
                <a16:creationId xmlns:a16="http://schemas.microsoft.com/office/drawing/2014/main" id="{FFCE55F3-7CC3-85AF-1589-F69A1BB037FA}"/>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946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latin typeface="Arial"/>
                <a:ea typeface="Geneva"/>
              </a:rPr>
              <a:t>Interviewing Clients</a:t>
            </a:r>
          </a:p>
        </p:txBody>
      </p:sp>
      <p:sp>
        <p:nvSpPr>
          <p:cNvPr id="4" name="Content Placeholder 3"/>
          <p:cNvSpPr>
            <a:spLocks noGrp="1"/>
          </p:cNvSpPr>
          <p:nvPr>
            <p:ph idx="1"/>
          </p:nvPr>
        </p:nvSpPr>
        <p:spPr/>
        <p:txBody>
          <a:bodyPr anchor="t">
            <a:normAutofit/>
          </a:bodyPr>
          <a:lstStyle/>
          <a:p>
            <a:pPr marL="0" indent="0">
              <a:buNone/>
            </a:pPr>
            <a:r>
              <a:rPr lang="en-US" sz="1800" dirty="0">
                <a:latin typeface="Arial"/>
                <a:ea typeface="Geneva"/>
                <a:cs typeface="Arial"/>
              </a:rPr>
              <a:t>All Red Cross workers supporting the Recovery Services Client Care Program are responsible for: </a:t>
            </a:r>
            <a:endParaRPr lang="en-US" dirty="0"/>
          </a:p>
          <a:p>
            <a:pPr>
              <a:buFont typeface="Wingdings"/>
              <a:buChar char="§"/>
            </a:pPr>
            <a:r>
              <a:rPr lang="en-US" sz="1800" dirty="0">
                <a:latin typeface="Arial"/>
                <a:ea typeface="Geneva"/>
                <a:cs typeface="Arial"/>
              </a:rPr>
              <a:t>Keeping clients at the center of decision-making </a:t>
            </a:r>
            <a:endParaRPr lang="en-US" dirty="0"/>
          </a:p>
          <a:p>
            <a:pPr>
              <a:buFont typeface="Wingdings"/>
              <a:buChar char="§"/>
            </a:pPr>
            <a:r>
              <a:rPr lang="en-US" sz="1800" dirty="0">
                <a:latin typeface="Arial"/>
                <a:ea typeface="Geneva"/>
                <a:cs typeface="Arial"/>
              </a:rPr>
              <a:t>Ensuring services are delivered with compassion and professionalism</a:t>
            </a:r>
            <a:endParaRPr lang="en-US" dirty="0"/>
          </a:p>
          <a:p>
            <a:pPr>
              <a:buFont typeface="Wingdings"/>
              <a:buChar char="§"/>
            </a:pPr>
            <a:r>
              <a:rPr lang="en-US" sz="1800" dirty="0">
                <a:latin typeface="Arial"/>
                <a:ea typeface="Geneva"/>
                <a:cs typeface="Arial"/>
              </a:rPr>
              <a:t>Delivering services that are culturally appropriate and equitable</a:t>
            </a:r>
            <a:endParaRPr lang="en-US" sz="1800" dirty="0">
              <a:ea typeface="Geneva"/>
            </a:endParaRPr>
          </a:p>
          <a:p>
            <a:pPr>
              <a:buFont typeface="Wingdings"/>
              <a:buChar char="§"/>
            </a:pPr>
            <a:r>
              <a:rPr lang="en-US" sz="1800" dirty="0">
                <a:latin typeface="Arial"/>
                <a:ea typeface="Geneva"/>
                <a:cs typeface="Arial"/>
              </a:rPr>
              <a:t>Following current Client Care Program doctrine </a:t>
            </a:r>
          </a:p>
          <a:p>
            <a:pPr lvl="1">
              <a:buFont typeface="Wingdings"/>
              <a:buChar char="§"/>
            </a:pPr>
            <a:r>
              <a:rPr lang="en-US" sz="1500" b="1" i="1" dirty="0">
                <a:latin typeface="Arial"/>
                <a:ea typeface="Geneva"/>
                <a:cs typeface="Arial"/>
              </a:rPr>
              <a:t>Including client’s control over information sharing</a:t>
            </a:r>
            <a:endParaRPr lang="en-US" sz="1500" b="1" i="1" dirty="0"/>
          </a:p>
          <a:p>
            <a:pPr>
              <a:buFont typeface="Wingdings"/>
              <a:buChar char="§"/>
            </a:pPr>
            <a:endParaRPr lang="en-US" sz="1800" dirty="0"/>
          </a:p>
          <a:p>
            <a:pPr>
              <a:buFont typeface="Arial"/>
              <a:buChar char="•"/>
            </a:pPr>
            <a:endParaRPr lang="en-US" sz="1800" dirty="0"/>
          </a:p>
        </p:txBody>
      </p:sp>
      <p:sp>
        <p:nvSpPr>
          <p:cNvPr id="2" name="Slide Number Placeholder 1">
            <a:extLst>
              <a:ext uri="{FF2B5EF4-FFF2-40B4-BE49-F238E27FC236}">
                <a16:creationId xmlns:a16="http://schemas.microsoft.com/office/drawing/2014/main" id="{42160DFB-F94C-95DF-4A3C-5FE912094B5E}"/>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826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3C58E7-067F-B276-15B8-CAF6E0DC0E08}"/>
              </a:ext>
            </a:extLst>
          </p:cNvPr>
          <p:cNvSpPr>
            <a:spLocks noGrp="1"/>
          </p:cNvSpPr>
          <p:nvPr>
            <p:ph type="title"/>
          </p:nvPr>
        </p:nvSpPr>
        <p:spPr>
          <a:xfrm>
            <a:off x="1485900" y="1196044"/>
            <a:ext cx="6172200" cy="407684"/>
          </a:xfrm>
        </p:spPr>
        <p:txBody>
          <a:bodyPr>
            <a:normAutofit fontScale="90000"/>
          </a:bodyPr>
          <a:lstStyle/>
          <a:p>
            <a:r>
              <a:rPr lang="en-US" b="1">
                <a:latin typeface="Arial" panose="020B0604020202020204" pitchFamily="34" charset="0"/>
                <a:cs typeface="Arial" panose="020B0604020202020204" pitchFamily="34" charset="0"/>
              </a:rPr>
              <a:t>End of Response &amp; Post Response</a:t>
            </a:r>
          </a:p>
        </p:txBody>
      </p:sp>
      <p:pic>
        <p:nvPicPr>
          <p:cNvPr id="5" name="Picture 4" descr="A close up of a map&#10;&#10;Description automatically generated">
            <a:extLst>
              <a:ext uri="{FF2B5EF4-FFF2-40B4-BE49-F238E27FC236}">
                <a16:creationId xmlns:a16="http://schemas.microsoft.com/office/drawing/2014/main" id="{18A03781-E04A-C0D0-06BC-AACF6B6956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6490" y="2557146"/>
            <a:ext cx="2624959" cy="2301665"/>
          </a:xfrm>
          <a:prstGeom prst="rect">
            <a:avLst/>
          </a:prstGeom>
        </p:spPr>
      </p:pic>
      <p:sp>
        <p:nvSpPr>
          <p:cNvPr id="6" name="Oval 5">
            <a:extLst>
              <a:ext uri="{FF2B5EF4-FFF2-40B4-BE49-F238E27FC236}">
                <a16:creationId xmlns:a16="http://schemas.microsoft.com/office/drawing/2014/main" id="{8673F26C-D322-CD3C-6500-483069B42DFE}"/>
              </a:ext>
            </a:extLst>
          </p:cNvPr>
          <p:cNvSpPr/>
          <p:nvPr/>
        </p:nvSpPr>
        <p:spPr>
          <a:xfrm>
            <a:off x="1446490" y="3939718"/>
            <a:ext cx="912055" cy="417110"/>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0EC4D2D-632C-12F5-1D23-7BB3BE64E2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9798" y="2263403"/>
            <a:ext cx="2624959" cy="1968719"/>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EBD9737E-DE3C-6030-8169-6DB8D33E0A38}"/>
              </a:ext>
            </a:extLst>
          </p:cNvPr>
          <p:cNvSpPr/>
          <p:nvPr/>
        </p:nvSpPr>
        <p:spPr>
          <a:xfrm>
            <a:off x="1360155" y="3045901"/>
            <a:ext cx="912055" cy="417110"/>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6290379-B11D-A533-53B4-F300538EEBA5}"/>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853489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21C9-4FFC-4EE6-917C-D6FFBF4BC684}"/>
              </a:ext>
            </a:extLst>
          </p:cNvPr>
          <p:cNvSpPr>
            <a:spLocks noGrp="1"/>
          </p:cNvSpPr>
          <p:nvPr>
            <p:ph type="body" sz="quarter" idx="12"/>
          </p:nvPr>
        </p:nvSpPr>
        <p:spPr>
          <a:xfrm>
            <a:off x="2658536" y="1975247"/>
            <a:ext cx="4686300" cy="3067050"/>
          </a:xfrm>
          <a:effectLst/>
        </p:spPr>
        <p:txBody>
          <a:bodyPr>
            <a:normAutofit fontScale="70000" lnSpcReduction="20000"/>
          </a:bodyPr>
          <a:lstStyle/>
          <a:p>
            <a:pPr marL="0" indent="0">
              <a:spcBef>
                <a:spcPts val="0"/>
              </a:spcBef>
              <a:spcAft>
                <a:spcPts val="1350"/>
              </a:spcAft>
              <a:buNone/>
            </a:pPr>
            <a:r>
              <a:rPr lang="en-US" dirty="0">
                <a:ea typeface="Geneva"/>
              </a:rPr>
              <a:t>Ensure you are marked by the DAT Duty Officer as “Off Scene” when you leave the scene and "Complete" when you are off the response </a:t>
            </a:r>
          </a:p>
          <a:p>
            <a:pPr marL="0" indent="0">
              <a:spcBef>
                <a:spcPts val="0"/>
              </a:spcBef>
              <a:spcAft>
                <a:spcPts val="1350"/>
              </a:spcAft>
              <a:buNone/>
            </a:pPr>
            <a:r>
              <a:rPr lang="en-US" dirty="0">
                <a:ea typeface="Geneva"/>
              </a:rPr>
              <a:t>Remember: Client details are confidential</a:t>
            </a:r>
          </a:p>
          <a:p>
            <a:pPr marL="0" indent="0">
              <a:spcBef>
                <a:spcPts val="0"/>
              </a:spcBef>
              <a:spcAft>
                <a:spcPts val="1350"/>
              </a:spcAft>
              <a:buNone/>
            </a:pPr>
            <a:r>
              <a:rPr lang="en-US" dirty="0">
                <a:ea typeface="Geneva"/>
              </a:rPr>
              <a:t>If you have concerns, reach out to the DAT Coordinator or Disaster Program Manager/Specialist </a:t>
            </a:r>
          </a:p>
          <a:p>
            <a:pPr marL="0" indent="0">
              <a:spcBef>
                <a:spcPts val="0"/>
              </a:spcBef>
              <a:spcAft>
                <a:spcPts val="1350"/>
              </a:spcAft>
              <a:buNone/>
            </a:pPr>
            <a:r>
              <a:rPr lang="en-US" dirty="0">
                <a:ea typeface="Geneva"/>
              </a:rPr>
              <a:t>Disaster Mental Health and Health services are also available for volunteers</a:t>
            </a:r>
          </a:p>
        </p:txBody>
      </p:sp>
      <p:cxnSp>
        <p:nvCxnSpPr>
          <p:cNvPr id="21" name="Straight Connector 20">
            <a:extLst>
              <a:ext uri="{FF2B5EF4-FFF2-40B4-BE49-F238E27FC236}">
                <a16:creationId xmlns:a16="http://schemas.microsoft.com/office/drawing/2014/main" id="{12EC2452-1F4F-E04F-8F30-487372F04B86}"/>
              </a:ext>
            </a:extLst>
          </p:cNvPr>
          <p:cNvCxnSpPr>
            <a:cxnSpLocks/>
          </p:cNvCxnSpPr>
          <p:nvPr/>
        </p:nvCxnSpPr>
        <p:spPr>
          <a:xfrm>
            <a:off x="2715684" y="3061996"/>
            <a:ext cx="4572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B7F4574-1724-EC43-AAE7-CCF623342D37}"/>
              </a:ext>
            </a:extLst>
          </p:cNvPr>
          <p:cNvCxnSpPr>
            <a:cxnSpLocks/>
          </p:cNvCxnSpPr>
          <p:nvPr/>
        </p:nvCxnSpPr>
        <p:spPr>
          <a:xfrm>
            <a:off x="2715684" y="3429000"/>
            <a:ext cx="4572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4BACF40-1CD0-ED49-AB57-DCEA63CC6F69}"/>
              </a:ext>
            </a:extLst>
          </p:cNvPr>
          <p:cNvCxnSpPr>
            <a:cxnSpLocks/>
          </p:cNvCxnSpPr>
          <p:nvPr/>
        </p:nvCxnSpPr>
        <p:spPr>
          <a:xfrm>
            <a:off x="2658536" y="4239057"/>
            <a:ext cx="4572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00CCEF3-2C6A-4688-97DE-388DD1CA6217}"/>
              </a:ext>
            </a:extLst>
          </p:cNvPr>
          <p:cNvSpPr>
            <a:spLocks noGrp="1"/>
          </p:cNvSpPr>
          <p:nvPr>
            <p:ph type="title"/>
          </p:nvPr>
        </p:nvSpPr>
        <p:spPr>
          <a:xfrm>
            <a:off x="1485900" y="933449"/>
            <a:ext cx="6172200" cy="857250"/>
          </a:xfrm>
        </p:spPr>
        <p:txBody>
          <a:bodyPr/>
          <a:lstStyle/>
          <a:p>
            <a:r>
              <a:rPr lang="en-US" sz="2700">
                <a:ea typeface="Geneva"/>
              </a:rPr>
              <a:t>After the Response</a:t>
            </a:r>
            <a:endParaRPr lang="en-US" sz="2700"/>
          </a:p>
        </p:txBody>
      </p:sp>
      <p:pic>
        <p:nvPicPr>
          <p:cNvPr id="11" name="Graphic 10" descr="Checkbox Checked with solid fill">
            <a:extLst>
              <a:ext uri="{FF2B5EF4-FFF2-40B4-BE49-F238E27FC236}">
                <a16:creationId xmlns:a16="http://schemas.microsoft.com/office/drawing/2014/main" id="{F79B5AB1-0A32-244C-B275-1A3CF0BF43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9625" y="1962547"/>
            <a:ext cx="863598" cy="863598"/>
          </a:xfrm>
          <a:prstGeom prst="rect">
            <a:avLst/>
          </a:prstGeom>
        </p:spPr>
      </p:pic>
      <p:pic>
        <p:nvPicPr>
          <p:cNvPr id="13" name="Graphic 12" descr="Warning with solid fill">
            <a:extLst>
              <a:ext uri="{FF2B5EF4-FFF2-40B4-BE49-F238E27FC236}">
                <a16:creationId xmlns:a16="http://schemas.microsoft.com/office/drawing/2014/main" id="{80A39C3F-D3F3-1B4E-A3B5-5D305B8C129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13777" y="2989429"/>
            <a:ext cx="495299" cy="495299"/>
          </a:xfrm>
          <a:prstGeom prst="rect">
            <a:avLst/>
          </a:prstGeom>
        </p:spPr>
      </p:pic>
      <p:pic>
        <p:nvPicPr>
          <p:cNvPr id="15" name="Graphic 14" descr="Speaker phone with solid fill">
            <a:extLst>
              <a:ext uri="{FF2B5EF4-FFF2-40B4-BE49-F238E27FC236}">
                <a16:creationId xmlns:a16="http://schemas.microsoft.com/office/drawing/2014/main" id="{F6DE2AFB-A2CD-924F-9433-7CADE49EFA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52742" y="3577773"/>
            <a:ext cx="617369" cy="617369"/>
          </a:xfrm>
          <a:prstGeom prst="rect">
            <a:avLst/>
          </a:prstGeom>
        </p:spPr>
      </p:pic>
      <p:pic>
        <p:nvPicPr>
          <p:cNvPr id="30" name="Graphic 29" descr="Chat with solid fill">
            <a:extLst>
              <a:ext uri="{FF2B5EF4-FFF2-40B4-BE49-F238E27FC236}">
                <a16:creationId xmlns:a16="http://schemas.microsoft.com/office/drawing/2014/main" id="{E4AE2A21-BECE-6D40-B4E8-7E75FC15BE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91427" y="4292803"/>
            <a:ext cx="739999" cy="739999"/>
          </a:xfrm>
          <a:prstGeom prst="rect">
            <a:avLst/>
          </a:prstGeom>
        </p:spPr>
      </p:pic>
      <p:sp>
        <p:nvSpPr>
          <p:cNvPr id="4" name="Slide Number Placeholder 3">
            <a:extLst>
              <a:ext uri="{FF2B5EF4-FFF2-40B4-BE49-F238E27FC236}">
                <a16:creationId xmlns:a16="http://schemas.microsoft.com/office/drawing/2014/main" id="{3DD9429B-0BCD-AF09-0CC0-FE4CAF80A608}"/>
              </a:ext>
            </a:extLst>
          </p:cNvPr>
          <p:cNvSpPr>
            <a:spLocks noGrp="1"/>
          </p:cNvSpPr>
          <p:nvPr>
            <p:ph type="sldNum" sz="quarter" idx="14"/>
          </p:nvPr>
        </p:nvSpPr>
        <p:spPr/>
        <p:txBody>
          <a:bodyPr/>
          <a:lstStyle/>
          <a:p>
            <a:fld id="{28651880-CFEA-4FF5-84E7-8DA858A2CABC}" type="slidenum">
              <a:rPr lang="en-US" smtClean="0"/>
              <a:t>34</a:t>
            </a:fld>
            <a:endParaRPr lang="en-US"/>
          </a:p>
        </p:txBody>
      </p:sp>
    </p:spTree>
    <p:extLst>
      <p:ext uri="{BB962C8B-B14F-4D97-AF65-F5344CB8AC3E}">
        <p14:creationId xmlns:p14="http://schemas.microsoft.com/office/powerpoint/2010/main" val="1524193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F1F42-98A7-B2A0-803C-33015904F402}"/>
              </a:ext>
            </a:extLst>
          </p:cNvPr>
          <p:cNvSpPr>
            <a:spLocks noGrp="1"/>
          </p:cNvSpPr>
          <p:nvPr>
            <p:ph type="title"/>
          </p:nvPr>
        </p:nvSpPr>
        <p:spPr/>
        <p:txBody>
          <a:bodyPr/>
          <a:lstStyle/>
          <a:p>
            <a:r>
              <a:rPr lang="en-US" sz="2700"/>
              <a:t>Scaling Up a DAT Response</a:t>
            </a:r>
          </a:p>
        </p:txBody>
      </p:sp>
      <p:sp>
        <p:nvSpPr>
          <p:cNvPr id="5" name="Text Placeholder 4">
            <a:extLst>
              <a:ext uri="{FF2B5EF4-FFF2-40B4-BE49-F238E27FC236}">
                <a16:creationId xmlns:a16="http://schemas.microsoft.com/office/drawing/2014/main" id="{672FB485-D80F-75F2-550E-DF35BCABDEE1}"/>
              </a:ext>
            </a:extLst>
          </p:cNvPr>
          <p:cNvSpPr>
            <a:spLocks noGrp="1"/>
          </p:cNvSpPr>
          <p:nvPr>
            <p:ph type="body" sz="quarter" idx="12"/>
          </p:nvPr>
        </p:nvSpPr>
        <p:spPr/>
        <p:txBody>
          <a:bodyPr>
            <a:normAutofit/>
          </a:bodyPr>
          <a:lstStyle/>
          <a:p>
            <a:r>
              <a:rPr lang="en-US" altLang="en-US" sz="1800" dirty="0">
                <a:latin typeface="Arial" panose="020B0604020202020204" pitchFamily="34" charset="0"/>
                <a:ea typeface="Geneva" pitchFamily="-127" charset="-128"/>
                <a:cs typeface="Arial" panose="020B0604020202020204" pitchFamily="34" charset="0"/>
              </a:rPr>
              <a:t>Disaster Action Teams are the first line of response for almost all local disasters. </a:t>
            </a:r>
          </a:p>
          <a:p>
            <a:pPr lvl="1"/>
            <a:r>
              <a:rPr lang="en-US" altLang="en-US" sz="1650" dirty="0">
                <a:latin typeface="Arial" panose="020B0604020202020204" pitchFamily="34" charset="0"/>
                <a:ea typeface="Geneva" pitchFamily="-127" charset="-128"/>
                <a:cs typeface="Arial" panose="020B0604020202020204" pitchFamily="34" charset="0"/>
              </a:rPr>
              <a:t>DAT must be prepared to scale up and/or hand off activities when larger or more complex disasters occur. </a:t>
            </a:r>
          </a:p>
          <a:p>
            <a:r>
              <a:rPr lang="en-US" altLang="en-US" sz="1800" dirty="0">
                <a:latin typeface="Arial" panose="020B0604020202020204" pitchFamily="34" charset="0"/>
                <a:ea typeface="Geneva" pitchFamily="-127" charset="-128"/>
                <a:cs typeface="Arial" panose="020B0604020202020204" pitchFamily="34" charset="0"/>
              </a:rPr>
              <a:t>Additional elements to be considered</a:t>
            </a:r>
          </a:p>
          <a:p>
            <a:pPr lvl="1"/>
            <a:r>
              <a:rPr lang="en-US" altLang="en-US" sz="1650" dirty="0">
                <a:latin typeface="Arial" panose="020B0604020202020204" pitchFamily="34" charset="0"/>
                <a:ea typeface="Geneva" pitchFamily="-127" charset="-128"/>
                <a:cs typeface="Arial" panose="020B0604020202020204" pitchFamily="34" charset="0"/>
              </a:rPr>
              <a:t>Workforce – additional responders</a:t>
            </a:r>
          </a:p>
          <a:p>
            <a:pPr lvl="1"/>
            <a:r>
              <a:rPr lang="en-US" altLang="en-US" sz="1650" dirty="0">
                <a:latin typeface="Arial" panose="020B0604020202020204" pitchFamily="34" charset="0"/>
                <a:ea typeface="Geneva" pitchFamily="-127" charset="-128"/>
                <a:cs typeface="Arial" panose="020B0604020202020204" pitchFamily="34" charset="0"/>
              </a:rPr>
              <a:t>Distribution of Emergency Supplies (DES) including comfort kits, stuffed animals, etc..</a:t>
            </a:r>
          </a:p>
          <a:p>
            <a:pPr lvl="1"/>
            <a:r>
              <a:rPr lang="en-US" altLang="en-US" sz="1650" dirty="0">
                <a:latin typeface="Arial" panose="020B0604020202020204" pitchFamily="34" charset="0"/>
                <a:ea typeface="Geneva" pitchFamily="-127" charset="-128"/>
                <a:cs typeface="Arial" panose="020B0604020202020204" pitchFamily="34" charset="0"/>
              </a:rPr>
              <a:t>Feeding or </a:t>
            </a:r>
            <a:r>
              <a:rPr lang="en-US" altLang="en-US" sz="1650" dirty="0" err="1">
                <a:latin typeface="Arial" panose="020B0604020202020204" pitchFamily="34" charset="0"/>
                <a:ea typeface="Geneva" pitchFamily="-127" charset="-128"/>
                <a:cs typeface="Arial" panose="020B0604020202020204" pitchFamily="34" charset="0"/>
              </a:rPr>
              <a:t>Canteening</a:t>
            </a:r>
            <a:endParaRPr lang="en-US" altLang="en-US" sz="1650" dirty="0">
              <a:latin typeface="Arial" panose="020B0604020202020204" pitchFamily="34" charset="0"/>
              <a:ea typeface="Geneva" pitchFamily="-127" charset="-128"/>
              <a:cs typeface="Arial" panose="020B0604020202020204" pitchFamily="34" charset="0"/>
            </a:endParaRPr>
          </a:p>
          <a:p>
            <a:pPr lvl="1"/>
            <a:r>
              <a:rPr lang="en-US" altLang="en-US" sz="1650" dirty="0">
                <a:latin typeface="Arial" panose="020B0604020202020204" pitchFamily="34" charset="0"/>
                <a:ea typeface="Geneva" pitchFamily="-127" charset="-128"/>
                <a:cs typeface="Arial" panose="020B0604020202020204" pitchFamily="34" charset="0"/>
              </a:rPr>
              <a:t>More technology resources at the scene</a:t>
            </a:r>
          </a:p>
          <a:p>
            <a:pPr lvl="1"/>
            <a:r>
              <a:rPr lang="en-US" altLang="en-US" sz="1650" dirty="0">
                <a:latin typeface="Arial" panose="020B0604020202020204" pitchFamily="34" charset="0"/>
                <a:ea typeface="Geneva" pitchFamily="-127" charset="-128"/>
                <a:cs typeface="Arial" panose="020B0604020202020204" pitchFamily="34" charset="0"/>
              </a:rPr>
              <a:t>Sheltering for larger displaced populations</a:t>
            </a:r>
          </a:p>
          <a:p>
            <a:pPr lvl="1"/>
            <a:r>
              <a:rPr lang="en-US" altLang="en-US" sz="1650" dirty="0">
                <a:latin typeface="Arial" panose="020B0604020202020204" pitchFamily="34" charset="0"/>
                <a:ea typeface="Geneva" pitchFamily="-127" charset="-128"/>
                <a:cs typeface="Arial" panose="020B0604020202020204" pitchFamily="34" charset="0"/>
              </a:rPr>
              <a:t>Activating Public Affairs (PA) as necessary</a:t>
            </a:r>
          </a:p>
          <a:p>
            <a:pPr lvl="1"/>
            <a:r>
              <a:rPr lang="en-US" altLang="en-US" sz="1650" dirty="0">
                <a:latin typeface="Arial" panose="020B0604020202020204" pitchFamily="34" charset="0"/>
                <a:ea typeface="Geneva" pitchFamily="-127" charset="-128"/>
                <a:cs typeface="Arial" panose="020B0604020202020204" pitchFamily="34" charset="0"/>
              </a:rPr>
              <a:t>Safety precautions</a:t>
            </a:r>
          </a:p>
        </p:txBody>
      </p:sp>
      <p:sp>
        <p:nvSpPr>
          <p:cNvPr id="2" name="Slide Number Placeholder 1">
            <a:extLst>
              <a:ext uri="{FF2B5EF4-FFF2-40B4-BE49-F238E27FC236}">
                <a16:creationId xmlns:a16="http://schemas.microsoft.com/office/drawing/2014/main" id="{C45BA9E4-41AD-ACD1-DF1D-A6A0A35B9F9F}"/>
              </a:ext>
            </a:extLst>
          </p:cNvPr>
          <p:cNvSpPr>
            <a:spLocks noGrp="1"/>
          </p:cNvSpPr>
          <p:nvPr>
            <p:ph type="sldNum" sz="quarter" idx="14"/>
          </p:nvPr>
        </p:nvSpPr>
        <p:spPr/>
        <p:txBody>
          <a:bodyPr/>
          <a:lstStyle/>
          <a:p>
            <a:fld id="{28651880-CFEA-4FF5-84E7-8DA858A2CABC}" type="slidenum">
              <a:rPr lang="en-US" smtClean="0"/>
              <a:t>35</a:t>
            </a:fld>
            <a:endParaRPr lang="en-US"/>
          </a:p>
        </p:txBody>
      </p:sp>
    </p:spTree>
    <p:extLst>
      <p:ext uri="{BB962C8B-B14F-4D97-AF65-F5344CB8AC3E}">
        <p14:creationId xmlns:p14="http://schemas.microsoft.com/office/powerpoint/2010/main" val="55408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EF5EF-2309-3DB9-4A38-4326EA7066F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005F6CA-91B2-8714-E3C5-BE5273320AF2}"/>
              </a:ext>
            </a:extLst>
          </p:cNvPr>
          <p:cNvSpPr>
            <a:spLocks noGrp="1"/>
          </p:cNvSpPr>
          <p:nvPr>
            <p:ph type="body" sz="quarter" idx="12"/>
          </p:nvPr>
        </p:nvSpPr>
        <p:spPr>
          <a:xfrm>
            <a:off x="546489" y="3258859"/>
            <a:ext cx="7683111" cy="1797844"/>
          </a:xfrm>
        </p:spPr>
        <p:txBody>
          <a:bodyPr>
            <a:normAutofit/>
          </a:bodyPr>
          <a:lstStyle/>
          <a:p>
            <a:r>
              <a:rPr lang="en-US" dirty="0"/>
              <a:t>Session 2:</a:t>
            </a:r>
            <a:br>
              <a:rPr lang="en-US" dirty="0"/>
            </a:br>
            <a:br>
              <a:rPr lang="en-US" dirty="0"/>
            </a:br>
            <a:r>
              <a:rPr lang="en-US" dirty="0"/>
              <a:t>Duty Officer Fundamentals</a:t>
            </a:r>
          </a:p>
        </p:txBody>
      </p:sp>
    </p:spTree>
    <p:extLst>
      <p:ext uri="{BB962C8B-B14F-4D97-AF65-F5344CB8AC3E}">
        <p14:creationId xmlns:p14="http://schemas.microsoft.com/office/powerpoint/2010/main" val="1705057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457200" y="136525"/>
            <a:ext cx="8229600" cy="1143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a:defRPr sz="3200">
                <a:solidFill>
                  <a:srgbClr val="ED1B2E"/>
                </a:solidFill>
                <a:latin typeface="Arial" panose="020B0604020202020204" pitchFamily="34" charset="0"/>
                <a:ea typeface="Geneva" charset="0"/>
                <a:cs typeface="Arial"/>
              </a:defRPr>
            </a:lvl1pPr>
            <a:lvl2pPr algn="ctr">
              <a:defRPr sz="3200">
                <a:solidFill>
                  <a:srgbClr val="ED1B2E"/>
                </a:solidFill>
                <a:latin typeface="Arial" charset="0"/>
                <a:ea typeface="Geneva" charset="0"/>
                <a:cs typeface="Arial" panose="020B0604020202020204" pitchFamily="34" charset="0"/>
              </a:defRPr>
            </a:lvl2pPr>
            <a:lvl3pPr algn="ctr">
              <a:defRPr sz="3200">
                <a:solidFill>
                  <a:srgbClr val="ED1B2E"/>
                </a:solidFill>
                <a:latin typeface="Arial" charset="0"/>
                <a:ea typeface="Geneva" charset="0"/>
                <a:cs typeface="Arial" panose="020B0604020202020204" pitchFamily="34" charset="0"/>
              </a:defRPr>
            </a:lvl3pPr>
            <a:lvl4pPr algn="ctr">
              <a:defRPr sz="3200">
                <a:solidFill>
                  <a:srgbClr val="ED1B2E"/>
                </a:solidFill>
                <a:latin typeface="Arial" charset="0"/>
                <a:ea typeface="Geneva" charset="0"/>
                <a:cs typeface="Arial" panose="020B0604020202020204" pitchFamily="34" charset="0"/>
              </a:defRPr>
            </a:lvl4pPr>
            <a:lvl5pPr algn="ctr">
              <a:defRPr sz="3200">
                <a:solidFill>
                  <a:srgbClr val="ED1B2E"/>
                </a:solidFill>
                <a:latin typeface="Arial" charset="0"/>
                <a:ea typeface="Geneva" charset="0"/>
                <a:cs typeface="Arial" panose="020B0604020202020204" pitchFamily="34" charset="0"/>
              </a:defRPr>
            </a:lvl5pPr>
            <a:lvl6pPr marL="457200" algn="ctr" defTabSz="457200" fontAlgn="base">
              <a:spcBef>
                <a:spcPct val="0"/>
              </a:spcBef>
              <a:spcAft>
                <a:spcPct val="0"/>
              </a:spcAft>
              <a:defRPr sz="3200">
                <a:solidFill>
                  <a:srgbClr val="ED1B2E"/>
                </a:solidFill>
                <a:latin typeface="Arial" charset="0"/>
                <a:ea typeface="Geneva" charset="0"/>
              </a:defRPr>
            </a:lvl6pPr>
            <a:lvl7pPr marL="914400" algn="ctr" defTabSz="457200" fontAlgn="base">
              <a:spcBef>
                <a:spcPct val="0"/>
              </a:spcBef>
              <a:spcAft>
                <a:spcPct val="0"/>
              </a:spcAft>
              <a:defRPr sz="3200">
                <a:solidFill>
                  <a:srgbClr val="ED1B2E"/>
                </a:solidFill>
                <a:latin typeface="Arial" charset="0"/>
                <a:ea typeface="Geneva" charset="0"/>
              </a:defRPr>
            </a:lvl7pPr>
            <a:lvl8pPr marL="1371600" algn="ctr" defTabSz="457200" fontAlgn="base">
              <a:spcBef>
                <a:spcPct val="0"/>
              </a:spcBef>
              <a:spcAft>
                <a:spcPct val="0"/>
              </a:spcAft>
              <a:defRPr sz="3200">
                <a:solidFill>
                  <a:srgbClr val="ED1B2E"/>
                </a:solidFill>
                <a:latin typeface="Arial" charset="0"/>
                <a:ea typeface="Geneva" charset="0"/>
              </a:defRPr>
            </a:lvl8pPr>
            <a:lvl9pPr marL="1828800" algn="ctr" defTabSz="457200" fontAlgn="base">
              <a:spcBef>
                <a:spcPct val="0"/>
              </a:spcBef>
              <a:spcAft>
                <a:spcPct val="0"/>
              </a:spcAft>
              <a:defRPr sz="3200">
                <a:solidFill>
                  <a:srgbClr val="ED1B2E"/>
                </a:solidFill>
                <a:latin typeface="Arial" charset="0"/>
                <a:ea typeface="Geneva" charset="0"/>
              </a:defRPr>
            </a:lvl9pPr>
          </a:lstStyle>
          <a:p>
            <a:pPr>
              <a:spcAft>
                <a:spcPts val="600"/>
              </a:spcAft>
            </a:pPr>
            <a:r>
              <a:rPr lang="en-US" sz="3600" b="1" kern="1200">
                <a:latin typeface="Arial"/>
                <a:ea typeface="Geneva" charset="0"/>
                <a:cs typeface="Arial"/>
              </a:rPr>
              <a:t>DAT Duty Officer (DDO)</a:t>
            </a:r>
          </a:p>
        </p:txBody>
      </p:sp>
      <p:sp>
        <p:nvSpPr>
          <p:cNvPr id="62465" name="Content Placeholder 11"/>
          <p:cNvSpPr>
            <a:spLocks noGrp="1" noChangeArrowheads="1"/>
          </p:cNvSpPr>
          <p:nvPr>
            <p:ph sz="half" idx="1"/>
          </p:nvPr>
        </p:nvSpPr>
        <p:spPr bwMode="auto">
          <a:xfrm>
            <a:off x="457200" y="1279525"/>
            <a:ext cx="5153186" cy="455650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90000"/>
              </a:lnSpc>
            </a:pPr>
            <a:r>
              <a:rPr lang="en-US" sz="2000"/>
              <a:t>Receives local disaster event notifications</a:t>
            </a:r>
          </a:p>
          <a:p>
            <a:pPr>
              <a:lnSpc>
                <a:spcPct val="90000"/>
              </a:lnSpc>
            </a:pPr>
            <a:r>
              <a:rPr lang="en-US" sz="2000"/>
              <a:t>Evaluates notification and determines Red Cross response</a:t>
            </a:r>
          </a:p>
          <a:p>
            <a:pPr>
              <a:lnSpc>
                <a:spcPct val="90000"/>
              </a:lnSpc>
            </a:pPr>
            <a:r>
              <a:rPr lang="en-US" sz="2000"/>
              <a:t>Is single point of contact for the on-scene DAT responders</a:t>
            </a:r>
          </a:p>
          <a:p>
            <a:pPr>
              <a:lnSpc>
                <a:spcPct val="90000"/>
              </a:lnSpc>
            </a:pPr>
            <a:r>
              <a:rPr lang="en-US" sz="2000"/>
              <a:t>Monitors safety of DAT members throughout a response</a:t>
            </a:r>
          </a:p>
          <a:p>
            <a:pPr>
              <a:lnSpc>
                <a:spcPct val="90000"/>
              </a:lnSpc>
            </a:pPr>
            <a:r>
              <a:rPr lang="en-US" sz="2000"/>
              <a:t>Monitors and supports DAT members:</a:t>
            </a:r>
          </a:p>
          <a:p>
            <a:pPr>
              <a:lnSpc>
                <a:spcPct val="90000"/>
              </a:lnSpc>
            </a:pPr>
            <a:r>
              <a:rPr lang="en-US" sz="2000"/>
              <a:t>Facilitates notifications and escalations to regional leadership</a:t>
            </a:r>
          </a:p>
          <a:p>
            <a:pPr>
              <a:lnSpc>
                <a:spcPct val="90000"/>
              </a:lnSpc>
            </a:pPr>
            <a:r>
              <a:rPr lang="en-US" sz="2000"/>
              <a:t>Uses RC Respond to manage and track ALL key aspects of the event-response</a:t>
            </a:r>
          </a:p>
        </p:txBody>
      </p:sp>
      <p:pic>
        <p:nvPicPr>
          <p:cNvPr id="2" name="Picture 1">
            <a:extLst>
              <a:ext uri="{FF2B5EF4-FFF2-40B4-BE49-F238E27FC236}">
                <a16:creationId xmlns:a16="http://schemas.microsoft.com/office/drawing/2014/main" id="{17FA72FB-2CC6-7EB3-4771-C5E3ED15F8A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724598" y="1919852"/>
            <a:ext cx="2962202" cy="3018295"/>
          </a:xfrm>
          <a:prstGeom prst="rect">
            <a:avLst/>
          </a:prstGeom>
          <a:noFill/>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018B921A-5838-5350-D6D5-19DDD0C9740E}"/>
              </a:ext>
            </a:extLst>
          </p:cNvPr>
          <p:cNvSpPr>
            <a:spLocks noGrp="1"/>
          </p:cNvSpPr>
          <p:nvPr>
            <p:ph type="sldNum" sz="quarter" idx="10"/>
          </p:nvPr>
        </p:nvSpPr>
        <p:spPr/>
        <p:txBody>
          <a:bodyPr/>
          <a:lstStyle/>
          <a:p>
            <a:fld id="{E4666CC5-9B12-D84B-9C9B-9E63B7EE2D74}" type="slidenum">
              <a:rPr lang="en-US" smtClean="0"/>
              <a:t>37</a:t>
            </a:fld>
            <a:endParaRPr lang="en-US"/>
          </a:p>
        </p:txBody>
      </p:sp>
    </p:spTree>
    <p:extLst>
      <p:ext uri="{BB962C8B-B14F-4D97-AF65-F5344CB8AC3E}">
        <p14:creationId xmlns:p14="http://schemas.microsoft.com/office/powerpoint/2010/main" val="42013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4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46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4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FB11-D4CB-7047-3BA3-FD6606F88D83}"/>
              </a:ext>
            </a:extLst>
          </p:cNvPr>
          <p:cNvSpPr>
            <a:spLocks noGrp="1"/>
          </p:cNvSpPr>
          <p:nvPr>
            <p:ph type="title"/>
          </p:nvPr>
        </p:nvSpPr>
        <p:spPr/>
        <p:txBody>
          <a:bodyPr/>
          <a:lstStyle/>
          <a:p>
            <a:r>
              <a:rPr lang="en-US" sz="3600" b="1"/>
              <a:t>Tools and Systems</a:t>
            </a:r>
          </a:p>
        </p:txBody>
      </p:sp>
      <p:sp>
        <p:nvSpPr>
          <p:cNvPr id="3" name="Text Placeholder 2">
            <a:extLst>
              <a:ext uri="{FF2B5EF4-FFF2-40B4-BE49-F238E27FC236}">
                <a16:creationId xmlns:a16="http://schemas.microsoft.com/office/drawing/2014/main" id="{93E7E4B5-FD98-CC15-889B-D422B2A030F4}"/>
              </a:ext>
            </a:extLst>
          </p:cNvPr>
          <p:cNvSpPr>
            <a:spLocks noGrp="1"/>
          </p:cNvSpPr>
          <p:nvPr>
            <p:ph type="body" sz="quarter" idx="12"/>
          </p:nvPr>
        </p:nvSpPr>
        <p:spPr>
          <a:xfrm>
            <a:off x="500062" y="1263650"/>
            <a:ext cx="8229600" cy="4089400"/>
          </a:xfrm>
        </p:spPr>
        <p:txBody>
          <a:bodyPr>
            <a:normAutofit fontScale="70000" lnSpcReduction="20000"/>
          </a:bodyPr>
          <a:lstStyle/>
          <a:p>
            <a:r>
              <a:rPr lang="en-US">
                <a:solidFill>
                  <a:schemeClr val="tx1"/>
                </a:solidFill>
              </a:rPr>
              <a:t>RC Respond</a:t>
            </a:r>
          </a:p>
          <a:p>
            <a:pPr lvl="1"/>
            <a:r>
              <a:rPr lang="en-US" sz="2400">
                <a:solidFill>
                  <a:schemeClr val="tx1"/>
                </a:solidFill>
                <a:ea typeface="Geneva"/>
              </a:rPr>
              <a:t>Red Cross event management system used to track resources assigned to DAT responses </a:t>
            </a:r>
          </a:p>
          <a:p>
            <a:pPr lvl="1"/>
            <a:r>
              <a:rPr lang="en-US">
                <a:solidFill>
                  <a:schemeClr val="tx1"/>
                </a:solidFill>
                <a:ea typeface="Geneva"/>
              </a:rPr>
              <a:t>Used by DDO  at all stages of the response including recruiting and assigning DAT response </a:t>
            </a:r>
            <a:r>
              <a:rPr lang="en-US">
                <a:solidFill>
                  <a:schemeClr val="tx1"/>
                </a:solidFill>
              </a:rPr>
              <a:t>team members and closing events when complete</a:t>
            </a:r>
          </a:p>
          <a:p>
            <a:pPr lvl="1"/>
            <a:r>
              <a:rPr lang="en-US">
                <a:solidFill>
                  <a:schemeClr val="tx1"/>
                </a:solidFill>
              </a:rPr>
              <a:t>Sign up for DDO shifts</a:t>
            </a:r>
          </a:p>
          <a:p>
            <a:r>
              <a:rPr lang="en-US">
                <a:solidFill>
                  <a:schemeClr val="tx1"/>
                </a:solidFill>
              </a:rPr>
              <a:t>RC Care</a:t>
            </a:r>
          </a:p>
          <a:p>
            <a:pPr lvl="1"/>
            <a:r>
              <a:rPr lang="en-US">
                <a:solidFill>
                  <a:schemeClr val="tx1"/>
                </a:solidFill>
              </a:rPr>
              <a:t>Red Cross Client management system</a:t>
            </a:r>
          </a:p>
          <a:p>
            <a:pPr lvl="1"/>
            <a:r>
              <a:rPr lang="en-US">
                <a:solidFill>
                  <a:schemeClr val="tx1"/>
                </a:solidFill>
              </a:rPr>
              <a:t>Used by DAT responders to open client cases, provide assistance and record event information and client immediate needs</a:t>
            </a:r>
          </a:p>
          <a:p>
            <a:r>
              <a:rPr lang="en-US">
                <a:solidFill>
                  <a:schemeClr val="tx1"/>
                </a:solidFill>
              </a:rPr>
              <a:t>Volunteer Connection and OneSource</a:t>
            </a:r>
          </a:p>
          <a:p>
            <a:pPr lvl="1"/>
            <a:r>
              <a:rPr lang="en-US">
                <a:solidFill>
                  <a:schemeClr val="tx1"/>
                </a:solidFill>
              </a:rPr>
              <a:t>Sources of useful reference information including relevant doctrine and training information (see DAT, RC Respond and RC Care Toolkits on The Exchange)</a:t>
            </a:r>
          </a:p>
          <a:p>
            <a:r>
              <a:rPr lang="en-US">
                <a:solidFill>
                  <a:schemeClr val="tx1"/>
                </a:solidFill>
              </a:rPr>
              <a:t>Your local stored* and printed copies of key documents</a:t>
            </a:r>
          </a:p>
          <a:p>
            <a:pPr lvl="1"/>
            <a:r>
              <a:rPr lang="en-US">
                <a:solidFill>
                  <a:schemeClr val="tx1"/>
                </a:solidFill>
              </a:rPr>
              <a:t>Backup reference information, in case of computer failure</a:t>
            </a:r>
          </a:p>
        </p:txBody>
      </p:sp>
      <p:sp>
        <p:nvSpPr>
          <p:cNvPr id="4" name="Slide Number Placeholder 3">
            <a:extLst>
              <a:ext uri="{FF2B5EF4-FFF2-40B4-BE49-F238E27FC236}">
                <a16:creationId xmlns:a16="http://schemas.microsoft.com/office/drawing/2014/main" id="{F03B776F-DCDA-7282-B73F-7CED38AC7F92}"/>
              </a:ext>
            </a:extLst>
          </p:cNvPr>
          <p:cNvSpPr>
            <a:spLocks noGrp="1"/>
          </p:cNvSpPr>
          <p:nvPr>
            <p:ph type="sldNum" sz="quarter" idx="13"/>
          </p:nvPr>
        </p:nvSpPr>
        <p:spPr/>
        <p:txBody>
          <a:bodyPr/>
          <a:lstStyle/>
          <a:p>
            <a:fld id="{E4666CC5-9B12-D84B-9C9B-9E63B7EE2D74}" type="slidenum">
              <a:rPr lang="en-US" smtClean="0"/>
              <a:t>38</a:t>
            </a:fld>
            <a:endParaRPr lang="en-US"/>
          </a:p>
        </p:txBody>
      </p:sp>
      <p:sp>
        <p:nvSpPr>
          <p:cNvPr id="5" name="TextBox 4">
            <a:extLst>
              <a:ext uri="{FF2B5EF4-FFF2-40B4-BE49-F238E27FC236}">
                <a16:creationId xmlns:a16="http://schemas.microsoft.com/office/drawing/2014/main" id="{1A655650-6497-F7D7-9B4F-41DA2CF04276}"/>
              </a:ext>
            </a:extLst>
          </p:cNvPr>
          <p:cNvSpPr txBox="1"/>
          <p:nvPr/>
        </p:nvSpPr>
        <p:spPr>
          <a:xfrm>
            <a:off x="1594884" y="5499100"/>
            <a:ext cx="3678866" cy="365125"/>
          </a:xfrm>
          <a:prstGeom prst="rect">
            <a:avLst/>
          </a:prstGeom>
        </p:spPr>
        <p:txBody>
          <a:bodyPr vert="horz" wrap="none" lIns="91440" tIns="45720" rIns="91440" bIns="45720" rtlCol="0">
            <a:normAutofit lnSpcReduction="10000"/>
          </a:bodyPr>
          <a:lstStyle/>
          <a:p>
            <a:pPr algn="l"/>
            <a:r>
              <a:rPr lang="en-US">
                <a:latin typeface="Calibri" panose="020F0502020204030204" pitchFamily="34" charset="0"/>
                <a:cs typeface="Calibri" panose="020F0502020204030204" pitchFamily="34" charset="0"/>
              </a:rPr>
              <a:t>* Use a local hard drive or USB stick</a:t>
            </a:r>
          </a:p>
        </p:txBody>
      </p:sp>
    </p:spTree>
    <p:extLst>
      <p:ext uri="{BB962C8B-B14F-4D97-AF65-F5344CB8AC3E}">
        <p14:creationId xmlns:p14="http://schemas.microsoft.com/office/powerpoint/2010/main" val="23475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25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977-7872-4442-B181-1360DCEA9C22}"/>
              </a:ext>
            </a:extLst>
          </p:cNvPr>
          <p:cNvSpPr>
            <a:spLocks noGrp="1"/>
          </p:cNvSpPr>
          <p:nvPr>
            <p:ph type="title"/>
          </p:nvPr>
        </p:nvSpPr>
        <p:spPr/>
        <p:txBody>
          <a:bodyPr/>
          <a:lstStyle/>
          <a:p>
            <a:r>
              <a:rPr lang="en-US" b="1">
                <a:latin typeface="Arial" panose="020B0604020202020204" pitchFamily="34" charset="0"/>
              </a:rPr>
              <a:t>Event Notification Flow Overview</a:t>
            </a:r>
          </a:p>
        </p:txBody>
      </p:sp>
      <p:sp>
        <p:nvSpPr>
          <p:cNvPr id="4" name="Slide Number Placeholder 3">
            <a:extLst>
              <a:ext uri="{FF2B5EF4-FFF2-40B4-BE49-F238E27FC236}">
                <a16:creationId xmlns:a16="http://schemas.microsoft.com/office/drawing/2014/main" id="{E6B3303D-6D54-2C42-B500-38A4BF8D1D04}"/>
              </a:ext>
            </a:extLst>
          </p:cNvPr>
          <p:cNvSpPr>
            <a:spLocks noGrp="1"/>
          </p:cNvSpPr>
          <p:nvPr>
            <p:ph type="sldNum" sz="quarter" idx="10"/>
          </p:nvPr>
        </p:nvSpPr>
        <p:spPr>
          <a:xfrm>
            <a:off x="6553200" y="6356352"/>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900" kern="1200">
                <a:solidFill>
                  <a:schemeClr val="bg1"/>
                </a:solidFill>
                <a:latin typeface="Verdana" pitchFamily="34" charset="0"/>
                <a:ea typeface="Verdana" pitchFamily="34" charset="0"/>
                <a:cs typeface="Verdana" pitchFamily="34" charset="0"/>
              </a:defRPr>
            </a:lvl1pPr>
            <a:lvl2pPr marL="457200" algn="l" defTabSz="457200" rtl="0" fontAlgn="base">
              <a:spcBef>
                <a:spcPct val="0"/>
              </a:spcBef>
              <a:spcAft>
                <a:spcPct val="0"/>
              </a:spcAft>
              <a:defRPr kern="1200">
                <a:solidFill>
                  <a:schemeClr val="tx1"/>
                </a:solidFill>
                <a:latin typeface="Georgia" pitchFamily="18" charset="0"/>
                <a:ea typeface="Geneva" pitchFamily="-127" charset="-128"/>
                <a:cs typeface="+mn-cs"/>
              </a:defRPr>
            </a:lvl2pPr>
            <a:lvl3pPr marL="914400" algn="l" defTabSz="457200" rtl="0" fontAlgn="base">
              <a:spcBef>
                <a:spcPct val="0"/>
              </a:spcBef>
              <a:spcAft>
                <a:spcPct val="0"/>
              </a:spcAft>
              <a:defRPr kern="1200">
                <a:solidFill>
                  <a:schemeClr val="tx1"/>
                </a:solidFill>
                <a:latin typeface="Georgia" pitchFamily="18" charset="0"/>
                <a:ea typeface="Geneva" pitchFamily="-127" charset="-128"/>
                <a:cs typeface="+mn-cs"/>
              </a:defRPr>
            </a:lvl3pPr>
            <a:lvl4pPr marL="1371600" algn="l" defTabSz="457200" rtl="0" fontAlgn="base">
              <a:spcBef>
                <a:spcPct val="0"/>
              </a:spcBef>
              <a:spcAft>
                <a:spcPct val="0"/>
              </a:spcAft>
              <a:defRPr kern="1200">
                <a:solidFill>
                  <a:schemeClr val="tx1"/>
                </a:solidFill>
                <a:latin typeface="Georgia" pitchFamily="18" charset="0"/>
                <a:ea typeface="Geneva" pitchFamily="-127" charset="-128"/>
                <a:cs typeface="+mn-cs"/>
              </a:defRPr>
            </a:lvl4pPr>
            <a:lvl5pPr marL="1828800" algn="l" defTabSz="457200" rtl="0" fontAlgn="base">
              <a:spcBef>
                <a:spcPct val="0"/>
              </a:spcBef>
              <a:spcAft>
                <a:spcPct val="0"/>
              </a:spcAft>
              <a:defRPr kern="1200">
                <a:solidFill>
                  <a:schemeClr val="tx1"/>
                </a:solidFill>
                <a:latin typeface="Georgia" pitchFamily="18" charset="0"/>
                <a:ea typeface="Geneva" pitchFamily="-127" charset="-128"/>
                <a:cs typeface="+mn-cs"/>
              </a:defRPr>
            </a:lvl5pPr>
            <a:lvl6pPr marL="2286000" algn="l" defTabSz="914400" rtl="0" eaLnBrk="1" latinLnBrk="0" hangingPunct="1">
              <a:defRPr kern="1200">
                <a:solidFill>
                  <a:schemeClr val="tx1"/>
                </a:solidFill>
                <a:latin typeface="Georgia" pitchFamily="18" charset="0"/>
                <a:ea typeface="Geneva" pitchFamily="-127" charset="-128"/>
                <a:cs typeface="+mn-cs"/>
              </a:defRPr>
            </a:lvl6pPr>
            <a:lvl7pPr marL="2743200" algn="l" defTabSz="914400" rtl="0" eaLnBrk="1" latinLnBrk="0" hangingPunct="1">
              <a:defRPr kern="1200">
                <a:solidFill>
                  <a:schemeClr val="tx1"/>
                </a:solidFill>
                <a:latin typeface="Georgia" pitchFamily="18" charset="0"/>
                <a:ea typeface="Geneva" pitchFamily="-127" charset="-128"/>
                <a:cs typeface="+mn-cs"/>
              </a:defRPr>
            </a:lvl7pPr>
            <a:lvl8pPr marL="3200400" algn="l" defTabSz="914400" rtl="0" eaLnBrk="1" latinLnBrk="0" hangingPunct="1">
              <a:defRPr kern="1200">
                <a:solidFill>
                  <a:schemeClr val="tx1"/>
                </a:solidFill>
                <a:latin typeface="Georgia" pitchFamily="18" charset="0"/>
                <a:ea typeface="Geneva" pitchFamily="-127" charset="-128"/>
                <a:cs typeface="+mn-cs"/>
              </a:defRPr>
            </a:lvl8pPr>
            <a:lvl9pPr marL="3657600" algn="l" defTabSz="914400" rtl="0" eaLnBrk="1" latinLnBrk="0" hangingPunct="1">
              <a:defRPr kern="1200">
                <a:solidFill>
                  <a:schemeClr val="tx1"/>
                </a:solidFill>
                <a:latin typeface="Georgia" pitchFamily="18" charset="0"/>
                <a:ea typeface="Geneva" pitchFamily="-127" charset="-128"/>
                <a:cs typeface="+mn-cs"/>
              </a:defRPr>
            </a:lvl9pPr>
          </a:lstStyle>
          <a:p>
            <a:pPr defTabSz="685800" fontAlgn="auto">
              <a:spcBef>
                <a:spcPts val="0"/>
              </a:spcBef>
              <a:spcAft>
                <a:spcPts val="0"/>
              </a:spcAft>
              <a:defRPr/>
            </a:pPr>
            <a:fld id="{40D68374-D3CE-43C2-A4C1-D0C5CE619EEF}" type="slidenum">
              <a:rPr lang="en-US" smtClean="0"/>
              <a:pPr defTabSz="685800" fontAlgn="auto">
                <a:spcBef>
                  <a:spcPts val="0"/>
                </a:spcBef>
                <a:spcAft>
                  <a:spcPts val="0"/>
                </a:spcAft>
                <a:defRPr/>
              </a:pPr>
              <a:t>39</a:t>
            </a:fld>
            <a:endParaRPr lang="en-US">
              <a:solidFill>
                <a:prstClr val="white"/>
              </a:solidFill>
            </a:endParaRPr>
          </a:p>
        </p:txBody>
      </p:sp>
      <p:grpSp>
        <p:nvGrpSpPr>
          <p:cNvPr id="5" name="Group 4">
            <a:extLst>
              <a:ext uri="{FF2B5EF4-FFF2-40B4-BE49-F238E27FC236}">
                <a16:creationId xmlns:a16="http://schemas.microsoft.com/office/drawing/2014/main" id="{DE94B8B3-5884-9C63-C1C8-2211AE5E81E5}"/>
              </a:ext>
            </a:extLst>
          </p:cNvPr>
          <p:cNvGrpSpPr/>
          <p:nvPr/>
        </p:nvGrpSpPr>
        <p:grpSpPr>
          <a:xfrm>
            <a:off x="194325" y="1937378"/>
            <a:ext cx="8755350" cy="2814894"/>
            <a:chOff x="194325" y="2372385"/>
            <a:chExt cx="8755350" cy="2814894"/>
          </a:xfrm>
        </p:grpSpPr>
        <p:sp>
          <p:nvSpPr>
            <p:cNvPr id="23" name="Rectangle 22">
              <a:extLst>
                <a:ext uri="{FF2B5EF4-FFF2-40B4-BE49-F238E27FC236}">
                  <a16:creationId xmlns:a16="http://schemas.microsoft.com/office/drawing/2014/main" id="{5B85736F-C175-4236-9083-67440394A420}"/>
                </a:ext>
              </a:extLst>
            </p:cNvPr>
            <p:cNvSpPr/>
            <p:nvPr/>
          </p:nvSpPr>
          <p:spPr>
            <a:xfrm>
              <a:off x="7246018" y="4285124"/>
              <a:ext cx="1504060" cy="90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Regular Event Updates Entered in RC Respond</a:t>
              </a:r>
            </a:p>
            <a:p>
              <a:pPr algn="ctr"/>
              <a:endParaRPr lang="en-US" sz="120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94B2A02-496F-491C-868C-9196FD7BF365}"/>
                </a:ext>
              </a:extLst>
            </p:cNvPr>
            <p:cNvSpPr/>
            <p:nvPr/>
          </p:nvSpPr>
          <p:spPr>
            <a:xfrm>
              <a:off x="5552536" y="4259973"/>
              <a:ext cx="1504060" cy="90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Arial" panose="020B0604020202020204" pitchFamily="34" charset="0"/>
                  <a:cs typeface="Arial" panose="020B0604020202020204" pitchFamily="34" charset="0"/>
                </a:rPr>
                <a:t>DAT Responders and Support Staff Assigned and Dispatched</a:t>
              </a:r>
            </a:p>
          </p:txBody>
        </p:sp>
        <p:sp>
          <p:nvSpPr>
            <p:cNvPr id="21" name="Rectangle 20">
              <a:extLst>
                <a:ext uri="{FF2B5EF4-FFF2-40B4-BE49-F238E27FC236}">
                  <a16:creationId xmlns:a16="http://schemas.microsoft.com/office/drawing/2014/main" id="{014D4DAA-42BE-46EF-92DC-461729CB4E6E}"/>
                </a:ext>
              </a:extLst>
            </p:cNvPr>
            <p:cNvSpPr/>
            <p:nvPr/>
          </p:nvSpPr>
          <p:spPr>
            <a:xfrm>
              <a:off x="3819970" y="4257190"/>
              <a:ext cx="1504060" cy="90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DDO makes response decision</a:t>
              </a:r>
            </a:p>
          </p:txBody>
        </p:sp>
        <p:sp>
          <p:nvSpPr>
            <p:cNvPr id="20" name="Rectangle 19">
              <a:extLst>
                <a:ext uri="{FF2B5EF4-FFF2-40B4-BE49-F238E27FC236}">
                  <a16:creationId xmlns:a16="http://schemas.microsoft.com/office/drawing/2014/main" id="{0CB2E7D8-27AD-4A98-ACE6-375ED97D6495}"/>
                </a:ext>
              </a:extLst>
            </p:cNvPr>
            <p:cNvSpPr/>
            <p:nvPr/>
          </p:nvSpPr>
          <p:spPr>
            <a:xfrm>
              <a:off x="2051521" y="4259972"/>
              <a:ext cx="1504060" cy="90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Event Entered into RC Respond and Notified to DDO**</a:t>
              </a:r>
            </a:p>
          </p:txBody>
        </p:sp>
        <p:sp>
          <p:nvSpPr>
            <p:cNvPr id="19" name="Rectangle 18">
              <a:extLst>
                <a:ext uri="{FF2B5EF4-FFF2-40B4-BE49-F238E27FC236}">
                  <a16:creationId xmlns:a16="http://schemas.microsoft.com/office/drawing/2014/main" id="{D6B8E536-FD3C-4098-916A-FD2A353884E5}"/>
                </a:ext>
              </a:extLst>
            </p:cNvPr>
            <p:cNvSpPr/>
            <p:nvPr/>
          </p:nvSpPr>
          <p:spPr>
            <a:xfrm>
              <a:off x="331445" y="4257190"/>
              <a:ext cx="1504060" cy="902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Arial" panose="020B0604020202020204" pitchFamily="34" charset="0"/>
                  <a:cs typeface="Arial" panose="020B0604020202020204" pitchFamily="34" charset="0"/>
                </a:rPr>
                <a:t>Event Occurs</a:t>
              </a:r>
            </a:p>
          </p:txBody>
        </p:sp>
        <p:pic>
          <p:nvPicPr>
            <p:cNvPr id="8" name="Picture 7">
              <a:extLst>
                <a:ext uri="{FF2B5EF4-FFF2-40B4-BE49-F238E27FC236}">
                  <a16:creationId xmlns:a16="http://schemas.microsoft.com/office/drawing/2014/main" id="{620AE0A3-29E2-4F9C-871D-56A29FF6C501}"/>
                </a:ext>
              </a:extLst>
            </p:cNvPr>
            <p:cNvPicPr>
              <a:picLocks noChangeAspect="1"/>
            </p:cNvPicPr>
            <p:nvPr/>
          </p:nvPicPr>
          <p:blipFill>
            <a:blip r:embed="rId3"/>
            <a:stretch>
              <a:fillRect/>
            </a:stretch>
          </p:blipFill>
          <p:spPr>
            <a:xfrm>
              <a:off x="194325" y="2372385"/>
              <a:ext cx="8755350" cy="2031057"/>
            </a:xfrm>
            <a:prstGeom prst="rect">
              <a:avLst/>
            </a:prstGeom>
          </p:spPr>
        </p:pic>
        <p:sp>
          <p:nvSpPr>
            <p:cNvPr id="14" name="Rectangle 13">
              <a:extLst>
                <a:ext uri="{FF2B5EF4-FFF2-40B4-BE49-F238E27FC236}">
                  <a16:creationId xmlns:a16="http://schemas.microsoft.com/office/drawing/2014/main" id="{5D60EA17-9D93-4277-A19F-7DD04332954A}"/>
                </a:ext>
              </a:extLst>
            </p:cNvPr>
            <p:cNvSpPr/>
            <p:nvPr/>
          </p:nvSpPr>
          <p:spPr>
            <a:xfrm>
              <a:off x="386604" y="3659220"/>
              <a:ext cx="961402" cy="410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271AD8-E0B8-492D-BF99-11E8921FA3E5}"/>
                </a:ext>
              </a:extLst>
            </p:cNvPr>
            <p:cNvSpPr/>
            <p:nvPr/>
          </p:nvSpPr>
          <p:spPr>
            <a:xfrm>
              <a:off x="2071552" y="3622887"/>
              <a:ext cx="1053981" cy="447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4DE878-4A34-4178-BB23-4B1B544FC5BF}"/>
                </a:ext>
              </a:extLst>
            </p:cNvPr>
            <p:cNvSpPr/>
            <p:nvPr/>
          </p:nvSpPr>
          <p:spPr>
            <a:xfrm>
              <a:off x="3835541" y="3677387"/>
              <a:ext cx="1105786" cy="410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C83441-601D-48C9-AA7D-0C02309BB3F3}"/>
                </a:ext>
              </a:extLst>
            </p:cNvPr>
            <p:cNvSpPr/>
            <p:nvPr/>
          </p:nvSpPr>
          <p:spPr>
            <a:xfrm>
              <a:off x="5552536" y="3659220"/>
              <a:ext cx="961403" cy="410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C9A230-DB4D-4452-BF2D-42A4F70B4815}"/>
                </a:ext>
              </a:extLst>
            </p:cNvPr>
            <p:cNvSpPr/>
            <p:nvPr/>
          </p:nvSpPr>
          <p:spPr>
            <a:xfrm>
              <a:off x="7287332" y="3659220"/>
              <a:ext cx="1051134" cy="447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CBC15F9C-5FBB-0E20-78B4-5F86E91FC1A4}"/>
              </a:ext>
            </a:extLst>
          </p:cNvPr>
          <p:cNvGrpSpPr/>
          <p:nvPr/>
        </p:nvGrpSpPr>
        <p:grpSpPr>
          <a:xfrm>
            <a:off x="2051521" y="4817366"/>
            <a:ext cx="6708870" cy="613091"/>
            <a:chOff x="2051521" y="5234621"/>
            <a:chExt cx="6708870" cy="613091"/>
          </a:xfrm>
        </p:grpSpPr>
        <p:sp>
          <p:nvSpPr>
            <p:cNvPr id="26" name="Right Brace 25">
              <a:extLst>
                <a:ext uri="{FF2B5EF4-FFF2-40B4-BE49-F238E27FC236}">
                  <a16:creationId xmlns:a16="http://schemas.microsoft.com/office/drawing/2014/main" id="{1D6AF5C4-2F15-4DBB-AC0A-53DBE75B6764}"/>
                </a:ext>
              </a:extLst>
            </p:cNvPr>
            <p:cNvSpPr/>
            <p:nvPr/>
          </p:nvSpPr>
          <p:spPr>
            <a:xfrm rot="16200000" flipH="1">
              <a:off x="5264756" y="2021386"/>
              <a:ext cx="282399" cy="6708870"/>
            </a:xfrm>
            <a:prstGeom prst="rightBrace">
              <a:avLst>
                <a:gd name="adj1" fmla="val 8333"/>
                <a:gd name="adj2" fmla="val 51783"/>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22B159D-B08D-4877-BD67-3AE4BEE214F8}"/>
                </a:ext>
              </a:extLst>
            </p:cNvPr>
            <p:cNvSpPr txBox="1"/>
            <p:nvPr/>
          </p:nvSpPr>
          <p:spPr>
            <a:xfrm>
              <a:off x="3455056" y="5478380"/>
              <a:ext cx="4153701" cy="369332"/>
            </a:xfrm>
            <a:prstGeom prst="rect">
              <a:avLst/>
            </a:prstGeom>
            <a:noFill/>
          </p:spPr>
          <p:txBody>
            <a:bodyPr wrap="none" rtlCol="0">
              <a:spAutoFit/>
            </a:bodyPr>
            <a:lstStyle/>
            <a:p>
              <a:r>
                <a:rPr lang="en-US">
                  <a:solidFill>
                    <a:srgbClr val="0070C0"/>
                  </a:solidFill>
                  <a:latin typeface="Arial" panose="020B0604020202020204" pitchFamily="34" charset="0"/>
                  <a:cs typeface="Arial" panose="020B0604020202020204" pitchFamily="34" charset="0"/>
                </a:rPr>
                <a:t>Activities undertaken by a Duty Officer</a:t>
              </a:r>
            </a:p>
          </p:txBody>
        </p:sp>
      </p:grpSp>
      <p:sp>
        <p:nvSpPr>
          <p:cNvPr id="3" name="Rectangle 2">
            <a:extLst>
              <a:ext uri="{FF2B5EF4-FFF2-40B4-BE49-F238E27FC236}">
                <a16:creationId xmlns:a16="http://schemas.microsoft.com/office/drawing/2014/main" id="{0CD0513D-33A6-BF96-958A-4C1769096A34}"/>
              </a:ext>
            </a:extLst>
          </p:cNvPr>
          <p:cNvSpPr/>
          <p:nvPr/>
        </p:nvSpPr>
        <p:spPr>
          <a:xfrm>
            <a:off x="1782832" y="5164860"/>
            <a:ext cx="1504060" cy="9021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 Events are usually entered into RC Respond by Call Center</a:t>
            </a:r>
          </a:p>
        </p:txBody>
      </p:sp>
      <p:sp>
        <p:nvSpPr>
          <p:cNvPr id="9" name="Slide Number Placeholder 2">
            <a:extLst>
              <a:ext uri="{FF2B5EF4-FFF2-40B4-BE49-F238E27FC236}">
                <a16:creationId xmlns:a16="http://schemas.microsoft.com/office/drawing/2014/main" id="{78278D97-AC15-525C-639B-00372590F9AD}"/>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a:lstStyle>
          <a:p>
            <a:fld id="{E4666CC5-9B12-D84B-9C9B-9E63B7EE2D74}" type="slidenum">
              <a:rPr lang="en-US" smtClean="0"/>
              <a:pPr/>
              <a:t>39</a:t>
            </a:fld>
            <a:endParaRPr lang="en-US"/>
          </a:p>
        </p:txBody>
      </p:sp>
    </p:spTree>
    <p:extLst>
      <p:ext uri="{BB962C8B-B14F-4D97-AF65-F5344CB8AC3E}">
        <p14:creationId xmlns:p14="http://schemas.microsoft.com/office/powerpoint/2010/main" val="266312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F197-E7C1-434C-B9D9-AAFCB7D94F16}"/>
              </a:ext>
            </a:extLst>
          </p:cNvPr>
          <p:cNvSpPr>
            <a:spLocks noGrp="1"/>
          </p:cNvSpPr>
          <p:nvPr>
            <p:ph type="title"/>
          </p:nvPr>
        </p:nvSpPr>
        <p:spPr>
          <a:xfrm>
            <a:off x="1556238" y="962579"/>
            <a:ext cx="6172200" cy="857250"/>
          </a:xfrm>
        </p:spPr>
        <p:txBody>
          <a:bodyPr/>
          <a:lstStyle/>
          <a:p>
            <a:r>
              <a:rPr lang="en-US" sz="2700">
                <a:ea typeface="Geneva"/>
              </a:rPr>
              <a:t>Disaster Action Team (DAT)</a:t>
            </a:r>
            <a:endParaRPr lang="en-US" sz="2700"/>
          </a:p>
        </p:txBody>
      </p:sp>
      <p:pic>
        <p:nvPicPr>
          <p:cNvPr id="5" name="Picture 4" descr="A picture containing person, outdoor&#10;&#10;Description automatically generated">
            <a:extLst>
              <a:ext uri="{FF2B5EF4-FFF2-40B4-BE49-F238E27FC236}">
                <a16:creationId xmlns:a16="http://schemas.microsoft.com/office/drawing/2014/main" id="{B9CBAA33-D301-FC25-92D8-58B6B7481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3323" y="2331680"/>
            <a:ext cx="2695118" cy="2450015"/>
          </a:xfrm>
          <a:prstGeom prst="rect">
            <a:avLst/>
          </a:prstGeom>
        </p:spPr>
      </p:pic>
      <p:sp>
        <p:nvSpPr>
          <p:cNvPr id="4" name="Content Placeholder 3">
            <a:extLst>
              <a:ext uri="{FF2B5EF4-FFF2-40B4-BE49-F238E27FC236}">
                <a16:creationId xmlns:a16="http://schemas.microsoft.com/office/drawing/2014/main" id="{0469FBE2-A058-4826-80A3-2D6181FA3F24}"/>
              </a:ext>
            </a:extLst>
          </p:cNvPr>
          <p:cNvSpPr>
            <a:spLocks noGrp="1"/>
          </p:cNvSpPr>
          <p:nvPr>
            <p:ph type="body" sz="quarter" idx="12"/>
          </p:nvPr>
        </p:nvSpPr>
        <p:spPr>
          <a:xfrm>
            <a:off x="1335882" y="1819831"/>
            <a:ext cx="3697441" cy="3302240"/>
          </a:xfrm>
          <a:solidFill>
            <a:schemeClr val="bg1"/>
          </a:solidFill>
        </p:spPr>
        <p:txBody>
          <a:bodyPr>
            <a:normAutofit lnSpcReduction="10000"/>
          </a:bodyPr>
          <a:lstStyle/>
          <a:p>
            <a:r>
              <a:rPr lang="en-US" sz="1800">
                <a:ea typeface="Geneva"/>
              </a:rPr>
              <a:t>Red Cross responds to local disasters 24/7/365:</a:t>
            </a:r>
          </a:p>
          <a:p>
            <a:r>
              <a:rPr lang="en-US" sz="1800">
                <a:ea typeface="Geneva"/>
              </a:rPr>
              <a:t>DATs:</a:t>
            </a:r>
          </a:p>
          <a:p>
            <a:pPr lvl="1"/>
            <a:r>
              <a:rPr lang="en-US" sz="1500">
                <a:ea typeface="Geneva"/>
              </a:rPr>
              <a:t>Go to the scene of a disaster to meet with and interview those affected (“clients”)</a:t>
            </a:r>
          </a:p>
          <a:p>
            <a:pPr lvl="1"/>
            <a:r>
              <a:rPr lang="en-US" sz="1500">
                <a:ea typeface="Geneva"/>
              </a:rPr>
              <a:t>Help clients feel that the Red Cross cares and can help them begin their recovery</a:t>
            </a:r>
            <a:endParaRPr lang="en-US" sz="2100"/>
          </a:p>
          <a:p>
            <a:pPr lvl="1"/>
            <a:r>
              <a:rPr lang="en-US" sz="1500">
                <a:ea typeface="Geneva"/>
              </a:rPr>
              <a:t>Provide access to recovery resources for immediate needs through the Client Care Program</a:t>
            </a:r>
          </a:p>
          <a:p>
            <a:pPr lvl="2"/>
            <a:r>
              <a:rPr lang="en-US" sz="1350">
                <a:ea typeface="Geneva"/>
              </a:rPr>
              <a:t>Includes financial assistance for eligible clients</a:t>
            </a:r>
          </a:p>
        </p:txBody>
      </p:sp>
      <p:sp>
        <p:nvSpPr>
          <p:cNvPr id="3" name="Slide Number Placeholder 2">
            <a:extLst>
              <a:ext uri="{FF2B5EF4-FFF2-40B4-BE49-F238E27FC236}">
                <a16:creationId xmlns:a16="http://schemas.microsoft.com/office/drawing/2014/main" id="{63E90259-1506-7127-E538-6F3B0EF01EB9}"/>
              </a:ext>
            </a:extLst>
          </p:cNvPr>
          <p:cNvSpPr>
            <a:spLocks noGrp="1"/>
          </p:cNvSpPr>
          <p:nvPr>
            <p:ph type="sldNum" sz="quarter" idx="14"/>
          </p:nvPr>
        </p:nvSpPr>
        <p:spPr/>
        <p:txBody>
          <a:bodyPr/>
          <a:lstStyle/>
          <a:p>
            <a:fld id="{28651880-CFEA-4FF5-84E7-8DA858A2CABC}" type="slidenum">
              <a:rPr lang="en-US" smtClean="0"/>
              <a:t>4</a:t>
            </a:fld>
            <a:endParaRPr lang="en-US"/>
          </a:p>
        </p:txBody>
      </p:sp>
    </p:spTree>
    <p:extLst>
      <p:ext uri="{BB962C8B-B14F-4D97-AF65-F5344CB8AC3E}">
        <p14:creationId xmlns:p14="http://schemas.microsoft.com/office/powerpoint/2010/main" val="403987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C05CB8-677C-4D48-85F3-11EB74A8DC49}"/>
              </a:ext>
            </a:extLst>
          </p:cNvPr>
          <p:cNvSpPr>
            <a:spLocks noGrp="1"/>
          </p:cNvSpPr>
          <p:nvPr>
            <p:ph type="body" sz="quarter" idx="12"/>
          </p:nvPr>
        </p:nvSpPr>
        <p:spPr>
          <a:xfrm>
            <a:off x="662197" y="64625"/>
            <a:ext cx="8014350" cy="914400"/>
          </a:xfrm>
        </p:spPr>
        <p:txBody>
          <a:bodyPr>
            <a:noAutofit/>
          </a:bodyPr>
          <a:lstStyle/>
          <a:p>
            <a:r>
              <a:rPr lang="en-US" sz="3600" b="1">
                <a:solidFill>
                  <a:srgbClr val="FF0000"/>
                </a:solidFill>
                <a:latin typeface="Arial" panose="020B0604020202020204" pitchFamily="34" charset="0"/>
                <a:cs typeface="Arial" panose="020B0604020202020204" pitchFamily="34" charset="0"/>
              </a:rPr>
              <a:t>Key Response Activities of the DAT Duty Officer</a:t>
            </a:r>
          </a:p>
        </p:txBody>
      </p:sp>
      <p:grpSp>
        <p:nvGrpSpPr>
          <p:cNvPr id="22" name="Group 21">
            <a:extLst>
              <a:ext uri="{FF2B5EF4-FFF2-40B4-BE49-F238E27FC236}">
                <a16:creationId xmlns:a16="http://schemas.microsoft.com/office/drawing/2014/main" id="{B107F0D8-7A81-3D58-1FEF-7EF3CD94070E}"/>
              </a:ext>
            </a:extLst>
          </p:cNvPr>
          <p:cNvGrpSpPr/>
          <p:nvPr/>
        </p:nvGrpSpPr>
        <p:grpSpPr>
          <a:xfrm>
            <a:off x="3191114" y="2155516"/>
            <a:ext cx="3031380" cy="2666009"/>
            <a:chOff x="3191114" y="2079316"/>
            <a:chExt cx="3031380" cy="2666009"/>
          </a:xfrm>
        </p:grpSpPr>
        <p:sp>
          <p:nvSpPr>
            <p:cNvPr id="18" name="Arrow: Curved Left 17">
              <a:extLst>
                <a:ext uri="{FF2B5EF4-FFF2-40B4-BE49-F238E27FC236}">
                  <a16:creationId xmlns:a16="http://schemas.microsoft.com/office/drawing/2014/main" id="{4F2A3328-DCB1-4149-A6CF-6EF27A76E6B7}"/>
                </a:ext>
              </a:extLst>
            </p:cNvPr>
            <p:cNvSpPr/>
            <p:nvPr/>
          </p:nvSpPr>
          <p:spPr>
            <a:xfrm>
              <a:off x="4809479" y="2215088"/>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1" name="Arrow: Curved Left 40">
              <a:extLst>
                <a:ext uri="{FF2B5EF4-FFF2-40B4-BE49-F238E27FC236}">
                  <a16:creationId xmlns:a16="http://schemas.microsoft.com/office/drawing/2014/main" id="{66BA0131-0394-4F27-A17E-0C0D97B1BB96}"/>
                </a:ext>
              </a:extLst>
            </p:cNvPr>
            <p:cNvSpPr/>
            <p:nvPr/>
          </p:nvSpPr>
          <p:spPr>
            <a:xfrm rot="10980000">
              <a:off x="3191114" y="2079316"/>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7C5EA9E9-2E88-B2C9-78A6-37299480722F}"/>
              </a:ext>
            </a:extLst>
          </p:cNvPr>
          <p:cNvGrpSpPr/>
          <p:nvPr/>
        </p:nvGrpSpPr>
        <p:grpSpPr>
          <a:xfrm>
            <a:off x="1827632" y="2046605"/>
            <a:ext cx="1225901" cy="914400"/>
            <a:chOff x="1827632" y="1970405"/>
            <a:chExt cx="1225901" cy="914400"/>
          </a:xfrm>
        </p:grpSpPr>
        <p:sp>
          <p:nvSpPr>
            <p:cNvPr id="12" name="TextBox 11">
              <a:extLst>
                <a:ext uri="{FF2B5EF4-FFF2-40B4-BE49-F238E27FC236}">
                  <a16:creationId xmlns:a16="http://schemas.microsoft.com/office/drawing/2014/main" id="{617C3C81-9FB6-4498-8CE5-869DC58378E1}"/>
                </a:ext>
              </a:extLst>
            </p:cNvPr>
            <p:cNvSpPr txBox="1"/>
            <p:nvPr/>
          </p:nvSpPr>
          <p:spPr>
            <a:xfrm>
              <a:off x="1827632" y="2034989"/>
              <a:ext cx="1225901"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Ensure that all responders are safe; close event</a:t>
              </a:r>
            </a:p>
          </p:txBody>
        </p:sp>
        <p:sp>
          <p:nvSpPr>
            <p:cNvPr id="15" name="Rectangle 14">
              <a:extLst>
                <a:ext uri="{FF2B5EF4-FFF2-40B4-BE49-F238E27FC236}">
                  <a16:creationId xmlns:a16="http://schemas.microsoft.com/office/drawing/2014/main" id="{BEC42EF5-6366-420F-8BDA-D07B23B459F8}"/>
                </a:ext>
              </a:extLst>
            </p:cNvPr>
            <p:cNvSpPr/>
            <p:nvPr/>
          </p:nvSpPr>
          <p:spPr>
            <a:xfrm>
              <a:off x="1865884" y="1970405"/>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9883BF2A-05F2-6EE2-6E05-50EC80778661}"/>
              </a:ext>
            </a:extLst>
          </p:cNvPr>
          <p:cNvGrpSpPr/>
          <p:nvPr/>
        </p:nvGrpSpPr>
        <p:grpSpPr>
          <a:xfrm>
            <a:off x="1904135" y="3638261"/>
            <a:ext cx="1149398" cy="914400"/>
            <a:chOff x="1904135" y="3562061"/>
            <a:chExt cx="1149398" cy="914400"/>
          </a:xfrm>
        </p:grpSpPr>
        <p:sp>
          <p:nvSpPr>
            <p:cNvPr id="10" name="TextBox 9">
              <a:extLst>
                <a:ext uri="{FF2B5EF4-FFF2-40B4-BE49-F238E27FC236}">
                  <a16:creationId xmlns:a16="http://schemas.microsoft.com/office/drawing/2014/main" id="{0CB5A2F8-07BA-4B2E-8871-DFC4AE45DABB}"/>
                </a:ext>
              </a:extLst>
            </p:cNvPr>
            <p:cNvSpPr txBox="1"/>
            <p:nvPr/>
          </p:nvSpPr>
          <p:spPr>
            <a:xfrm>
              <a:off x="2002463" y="3808008"/>
              <a:ext cx="98330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Monitor </a:t>
              </a:r>
            </a:p>
            <a:p>
              <a:pPr algn="ctr"/>
              <a:r>
                <a:rPr lang="en-US" sz="1200">
                  <a:latin typeface="Arial" panose="020B0604020202020204" pitchFamily="34" charset="0"/>
                  <a:cs typeface="Arial" panose="020B0604020202020204" pitchFamily="34" charset="0"/>
                </a:rPr>
                <a:t>event</a:t>
              </a:r>
            </a:p>
          </p:txBody>
        </p:sp>
        <p:sp>
          <p:nvSpPr>
            <p:cNvPr id="40" name="Rectangle 39">
              <a:extLst>
                <a:ext uri="{FF2B5EF4-FFF2-40B4-BE49-F238E27FC236}">
                  <a16:creationId xmlns:a16="http://schemas.microsoft.com/office/drawing/2014/main" id="{0990DC9D-29D1-4936-8472-40BBE0E7C679}"/>
                </a:ext>
              </a:extLst>
            </p:cNvPr>
            <p:cNvSpPr/>
            <p:nvPr/>
          </p:nvSpPr>
          <p:spPr>
            <a:xfrm>
              <a:off x="1904135" y="3562061"/>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7ADD9F3C-DDAB-4615-A55F-92391FE94506}"/>
              </a:ext>
            </a:extLst>
          </p:cNvPr>
          <p:cNvGrpSpPr/>
          <p:nvPr/>
        </p:nvGrpSpPr>
        <p:grpSpPr>
          <a:xfrm>
            <a:off x="2949785" y="5009017"/>
            <a:ext cx="1103674" cy="914400"/>
            <a:chOff x="2949785" y="4932817"/>
            <a:chExt cx="1103674" cy="914400"/>
          </a:xfrm>
        </p:grpSpPr>
        <p:sp>
          <p:nvSpPr>
            <p:cNvPr id="8" name="TextBox 7">
              <a:extLst>
                <a:ext uri="{FF2B5EF4-FFF2-40B4-BE49-F238E27FC236}">
                  <a16:creationId xmlns:a16="http://schemas.microsoft.com/office/drawing/2014/main" id="{2CEE20EF-E978-477E-A2B5-7AD3C3F66DF3}"/>
                </a:ext>
              </a:extLst>
            </p:cNvPr>
            <p:cNvSpPr txBox="1"/>
            <p:nvPr/>
          </p:nvSpPr>
          <p:spPr>
            <a:xfrm>
              <a:off x="2985764" y="5176088"/>
              <a:ext cx="10571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Support</a:t>
              </a:r>
            </a:p>
            <a:p>
              <a:pPr algn="ctr"/>
              <a:r>
                <a:rPr lang="en-US" sz="1200">
                  <a:latin typeface="Arial" panose="020B0604020202020204" pitchFamily="34" charset="0"/>
                  <a:cs typeface="Arial" panose="020B0604020202020204" pitchFamily="34" charset="0"/>
                </a:rPr>
                <a:t>DAT</a:t>
              </a:r>
            </a:p>
          </p:txBody>
        </p:sp>
        <p:sp>
          <p:nvSpPr>
            <p:cNvPr id="42" name="Rectangle 41">
              <a:extLst>
                <a:ext uri="{FF2B5EF4-FFF2-40B4-BE49-F238E27FC236}">
                  <a16:creationId xmlns:a16="http://schemas.microsoft.com/office/drawing/2014/main" id="{E8FF763D-3553-4BD8-BE82-5559AF234F6B}"/>
                </a:ext>
              </a:extLst>
            </p:cNvPr>
            <p:cNvSpPr/>
            <p:nvPr/>
          </p:nvSpPr>
          <p:spPr>
            <a:xfrm>
              <a:off x="2949785" y="4932817"/>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3865F4BB-A7A8-D0B6-278C-06675565262C}"/>
              </a:ext>
            </a:extLst>
          </p:cNvPr>
          <p:cNvGrpSpPr/>
          <p:nvPr/>
        </p:nvGrpSpPr>
        <p:grpSpPr>
          <a:xfrm>
            <a:off x="4909888" y="5009016"/>
            <a:ext cx="1103674" cy="914400"/>
            <a:chOff x="4909888" y="4932816"/>
            <a:chExt cx="1103674" cy="914400"/>
          </a:xfrm>
        </p:grpSpPr>
        <p:sp>
          <p:nvSpPr>
            <p:cNvPr id="7" name="TextBox 6">
              <a:extLst>
                <a:ext uri="{FF2B5EF4-FFF2-40B4-BE49-F238E27FC236}">
                  <a16:creationId xmlns:a16="http://schemas.microsoft.com/office/drawing/2014/main" id="{6E114807-EFBD-4C83-9E63-CC91D7E836C8}"/>
                </a:ext>
              </a:extLst>
            </p:cNvPr>
            <p:cNvSpPr txBox="1"/>
            <p:nvPr/>
          </p:nvSpPr>
          <p:spPr>
            <a:xfrm>
              <a:off x="4909888" y="5020759"/>
              <a:ext cx="1098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Activate</a:t>
              </a:r>
            </a:p>
            <a:p>
              <a:pPr algn="ctr"/>
              <a:r>
                <a:rPr lang="en-US" sz="1200">
                  <a:latin typeface="Arial" panose="020B0604020202020204" pitchFamily="34" charset="0"/>
                  <a:cs typeface="Arial" panose="020B0604020202020204" pitchFamily="34" charset="0"/>
                </a:rPr>
                <a:t> DAT in RC Respond</a:t>
              </a:r>
            </a:p>
          </p:txBody>
        </p:sp>
        <p:sp>
          <p:nvSpPr>
            <p:cNvPr id="43" name="Rectangle 42">
              <a:extLst>
                <a:ext uri="{FF2B5EF4-FFF2-40B4-BE49-F238E27FC236}">
                  <a16:creationId xmlns:a16="http://schemas.microsoft.com/office/drawing/2014/main" id="{5679E7F6-4EA8-4899-8A7E-D9ABD3530C9D}"/>
                </a:ext>
              </a:extLst>
            </p:cNvPr>
            <p:cNvSpPr/>
            <p:nvPr/>
          </p:nvSpPr>
          <p:spPr>
            <a:xfrm>
              <a:off x="4909888" y="4932816"/>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EDD9EC3C-49FB-AE47-66B7-A1721CB99232}"/>
              </a:ext>
            </a:extLst>
          </p:cNvPr>
          <p:cNvGrpSpPr/>
          <p:nvPr/>
        </p:nvGrpSpPr>
        <p:grpSpPr>
          <a:xfrm>
            <a:off x="6427380" y="3790447"/>
            <a:ext cx="1120580" cy="914400"/>
            <a:chOff x="6427380" y="3714247"/>
            <a:chExt cx="1120580" cy="914400"/>
          </a:xfrm>
        </p:grpSpPr>
        <p:sp>
          <p:nvSpPr>
            <p:cNvPr id="6" name="TextBox 5">
              <a:extLst>
                <a:ext uri="{FF2B5EF4-FFF2-40B4-BE49-F238E27FC236}">
                  <a16:creationId xmlns:a16="http://schemas.microsoft.com/office/drawing/2014/main" id="{037D13CB-9C9F-4EDF-95D1-B54EDA146091}"/>
                </a:ext>
              </a:extLst>
            </p:cNvPr>
            <p:cNvSpPr txBox="1"/>
            <p:nvPr/>
          </p:nvSpPr>
          <p:spPr>
            <a:xfrm>
              <a:off x="6456628" y="3781114"/>
              <a:ext cx="1055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Confirm event and decide response</a:t>
              </a:r>
            </a:p>
          </p:txBody>
        </p:sp>
        <p:sp>
          <p:nvSpPr>
            <p:cNvPr id="44" name="Rectangle 43">
              <a:extLst>
                <a:ext uri="{FF2B5EF4-FFF2-40B4-BE49-F238E27FC236}">
                  <a16:creationId xmlns:a16="http://schemas.microsoft.com/office/drawing/2014/main" id="{34128FF3-7981-4CC2-AF07-E4C5FF8C1B6A}"/>
                </a:ext>
              </a:extLst>
            </p:cNvPr>
            <p:cNvSpPr/>
            <p:nvPr/>
          </p:nvSpPr>
          <p:spPr>
            <a:xfrm>
              <a:off x="6427380" y="3714247"/>
              <a:ext cx="112058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79975370-0AA8-4D5D-BC6E-693F3D01552B}"/>
              </a:ext>
            </a:extLst>
          </p:cNvPr>
          <p:cNvGrpSpPr/>
          <p:nvPr/>
        </p:nvGrpSpPr>
        <p:grpSpPr>
          <a:xfrm>
            <a:off x="6271819" y="1988567"/>
            <a:ext cx="1330960" cy="914400"/>
            <a:chOff x="6271819" y="1912367"/>
            <a:chExt cx="1330960" cy="914400"/>
          </a:xfrm>
        </p:grpSpPr>
        <p:sp>
          <p:nvSpPr>
            <p:cNvPr id="5" name="TextBox 4">
              <a:extLst>
                <a:ext uri="{FF2B5EF4-FFF2-40B4-BE49-F238E27FC236}">
                  <a16:creationId xmlns:a16="http://schemas.microsoft.com/office/drawing/2014/main" id="{01F3D07D-D2B2-405A-AF8E-A72D859FBA77}"/>
                </a:ext>
              </a:extLst>
            </p:cNvPr>
            <p:cNvSpPr txBox="1"/>
            <p:nvPr/>
          </p:nvSpPr>
          <p:spPr>
            <a:xfrm>
              <a:off x="6271819" y="2034049"/>
              <a:ext cx="1330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Receive </a:t>
              </a:r>
            </a:p>
            <a:p>
              <a:pPr algn="ctr"/>
              <a:r>
                <a:rPr lang="en-US" sz="1200">
                  <a:latin typeface="Arial" panose="020B0604020202020204" pitchFamily="34" charset="0"/>
                  <a:cs typeface="Arial" panose="020B0604020202020204" pitchFamily="34" charset="0"/>
                </a:rPr>
                <a:t>Notification in RC Respond</a:t>
              </a:r>
            </a:p>
          </p:txBody>
        </p:sp>
        <p:sp>
          <p:nvSpPr>
            <p:cNvPr id="45" name="Rectangle 44">
              <a:extLst>
                <a:ext uri="{FF2B5EF4-FFF2-40B4-BE49-F238E27FC236}">
                  <a16:creationId xmlns:a16="http://schemas.microsoft.com/office/drawing/2014/main" id="{FCCAC1B0-56CB-45F4-9984-391180A2E588}"/>
                </a:ext>
              </a:extLst>
            </p:cNvPr>
            <p:cNvSpPr/>
            <p:nvPr/>
          </p:nvSpPr>
          <p:spPr>
            <a:xfrm>
              <a:off x="6362601" y="1912367"/>
              <a:ext cx="1149397"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6C209048-E2A0-5513-565E-F914BC68121D}"/>
              </a:ext>
            </a:extLst>
          </p:cNvPr>
          <p:cNvGrpSpPr/>
          <p:nvPr/>
        </p:nvGrpSpPr>
        <p:grpSpPr>
          <a:xfrm>
            <a:off x="4042949" y="1273968"/>
            <a:ext cx="1098920" cy="914400"/>
            <a:chOff x="4042949" y="1197768"/>
            <a:chExt cx="1098920" cy="914400"/>
          </a:xfrm>
        </p:grpSpPr>
        <p:sp>
          <p:nvSpPr>
            <p:cNvPr id="4" name="TextBox 3">
              <a:extLst>
                <a:ext uri="{FF2B5EF4-FFF2-40B4-BE49-F238E27FC236}">
                  <a16:creationId xmlns:a16="http://schemas.microsoft.com/office/drawing/2014/main" id="{9BE326C6-98D6-4D94-8EA9-984117B88568}"/>
                </a:ext>
              </a:extLst>
            </p:cNvPr>
            <p:cNvSpPr txBox="1"/>
            <p:nvPr/>
          </p:nvSpPr>
          <p:spPr>
            <a:xfrm>
              <a:off x="4131371" y="1330516"/>
              <a:ext cx="94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DAT Duty Officer On Call</a:t>
              </a:r>
              <a:endParaRPr lang="en-US" sz="160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E2E8B51-0ED0-4CB4-9356-70F7D73295DC}"/>
                </a:ext>
              </a:extLst>
            </p:cNvPr>
            <p:cNvSpPr/>
            <p:nvPr/>
          </p:nvSpPr>
          <p:spPr>
            <a:xfrm>
              <a:off x="4042949" y="1197768"/>
              <a:ext cx="109892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B08D2AB0-A885-717C-BE94-E0FF50FE04A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6788" y="4839302"/>
            <a:ext cx="2396315" cy="1599128"/>
          </a:xfrm>
          <a:prstGeom prst="rect">
            <a:avLst/>
          </a:prstGeom>
        </p:spPr>
      </p:pic>
      <p:pic>
        <p:nvPicPr>
          <p:cNvPr id="11" name="Picture 10">
            <a:extLst>
              <a:ext uri="{FF2B5EF4-FFF2-40B4-BE49-F238E27FC236}">
                <a16:creationId xmlns:a16="http://schemas.microsoft.com/office/drawing/2014/main" id="{69E4C367-703E-337A-F260-7C443AA5E8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00899" y="4839303"/>
            <a:ext cx="2397333" cy="1599127"/>
          </a:xfrm>
          <a:prstGeom prst="rect">
            <a:avLst/>
          </a:prstGeom>
        </p:spPr>
      </p:pic>
      <p:sp>
        <p:nvSpPr>
          <p:cNvPr id="13" name="Slide Number Placeholder 12">
            <a:extLst>
              <a:ext uri="{FF2B5EF4-FFF2-40B4-BE49-F238E27FC236}">
                <a16:creationId xmlns:a16="http://schemas.microsoft.com/office/drawing/2014/main" id="{3FF0A19F-6B64-0480-1B59-9C96DFDBAC09}"/>
              </a:ext>
            </a:extLst>
          </p:cNvPr>
          <p:cNvSpPr>
            <a:spLocks noGrp="1"/>
          </p:cNvSpPr>
          <p:nvPr>
            <p:ph type="sldNum" sz="quarter" idx="13"/>
          </p:nvPr>
        </p:nvSpPr>
        <p:spPr/>
        <p:txBody>
          <a:bodyPr/>
          <a:lstStyle/>
          <a:p>
            <a:fld id="{E4666CC5-9B12-D84B-9C9B-9E63B7EE2D74}" type="slidenum">
              <a:rPr lang="en-US" smtClean="0"/>
              <a:t>40</a:t>
            </a:fld>
            <a:endParaRPr lang="en-US"/>
          </a:p>
        </p:txBody>
      </p:sp>
    </p:spTree>
    <p:extLst>
      <p:ext uri="{BB962C8B-B14F-4D97-AF65-F5344CB8AC3E}">
        <p14:creationId xmlns:p14="http://schemas.microsoft.com/office/powerpoint/2010/main" val="14382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C05CB8-677C-4D48-85F3-11EB74A8DC49}"/>
              </a:ext>
            </a:extLst>
          </p:cNvPr>
          <p:cNvSpPr>
            <a:spLocks noGrp="1"/>
          </p:cNvSpPr>
          <p:nvPr>
            <p:ph type="body" sz="quarter" idx="12"/>
          </p:nvPr>
        </p:nvSpPr>
        <p:spPr>
          <a:xfrm>
            <a:off x="662197" y="64625"/>
            <a:ext cx="8014350" cy="914400"/>
          </a:xfrm>
        </p:spPr>
        <p:txBody>
          <a:bodyPr>
            <a:noAutofit/>
          </a:bodyPr>
          <a:lstStyle/>
          <a:p>
            <a:r>
              <a:rPr lang="en-US" sz="3600" b="1">
                <a:solidFill>
                  <a:srgbClr val="FF0000"/>
                </a:solidFill>
                <a:latin typeface="Arial" panose="020B0604020202020204" pitchFamily="34" charset="0"/>
                <a:cs typeface="Arial" panose="020B0604020202020204" pitchFamily="34" charset="0"/>
              </a:rPr>
              <a:t>Key Response Activities of the DAT Duty Officer</a:t>
            </a:r>
          </a:p>
        </p:txBody>
      </p:sp>
      <p:grpSp>
        <p:nvGrpSpPr>
          <p:cNvPr id="2" name="Group 1">
            <a:extLst>
              <a:ext uri="{FF2B5EF4-FFF2-40B4-BE49-F238E27FC236}">
                <a16:creationId xmlns:a16="http://schemas.microsoft.com/office/drawing/2014/main" id="{A399BF57-5429-427C-1AC4-4B070A9F46B2}"/>
              </a:ext>
            </a:extLst>
          </p:cNvPr>
          <p:cNvGrpSpPr/>
          <p:nvPr/>
        </p:nvGrpSpPr>
        <p:grpSpPr>
          <a:xfrm>
            <a:off x="1827632" y="1273968"/>
            <a:ext cx="5775147" cy="4649449"/>
            <a:chOff x="1827632" y="1197768"/>
            <a:chExt cx="5775147" cy="4649449"/>
          </a:xfrm>
        </p:grpSpPr>
        <p:sp>
          <p:nvSpPr>
            <p:cNvPr id="4" name="TextBox 3">
              <a:extLst>
                <a:ext uri="{FF2B5EF4-FFF2-40B4-BE49-F238E27FC236}">
                  <a16:creationId xmlns:a16="http://schemas.microsoft.com/office/drawing/2014/main" id="{9BE326C6-98D6-4D94-8EA9-984117B88568}"/>
                </a:ext>
              </a:extLst>
            </p:cNvPr>
            <p:cNvSpPr txBox="1"/>
            <p:nvPr/>
          </p:nvSpPr>
          <p:spPr>
            <a:xfrm>
              <a:off x="4131371" y="1330516"/>
              <a:ext cx="94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DAT Duty Officer On Call</a:t>
              </a: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F3D07D-D2B2-405A-AF8E-A72D859FBA77}"/>
                </a:ext>
              </a:extLst>
            </p:cNvPr>
            <p:cNvSpPr txBox="1"/>
            <p:nvPr/>
          </p:nvSpPr>
          <p:spPr>
            <a:xfrm>
              <a:off x="6271819" y="2034049"/>
              <a:ext cx="1330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Receive </a:t>
              </a:r>
            </a:p>
            <a:p>
              <a:pPr algn="ctr"/>
              <a:r>
                <a:rPr lang="en-US" sz="1200" b="1">
                  <a:latin typeface="Arial" panose="020B0604020202020204" pitchFamily="34" charset="0"/>
                  <a:cs typeface="Arial" panose="020B0604020202020204" pitchFamily="34" charset="0"/>
                </a:rPr>
                <a:t>Notification in RC Respond</a:t>
              </a:r>
            </a:p>
          </p:txBody>
        </p:sp>
        <p:sp>
          <p:nvSpPr>
            <p:cNvPr id="6" name="TextBox 5">
              <a:extLst>
                <a:ext uri="{FF2B5EF4-FFF2-40B4-BE49-F238E27FC236}">
                  <a16:creationId xmlns:a16="http://schemas.microsoft.com/office/drawing/2014/main" id="{037D13CB-9C9F-4EDF-95D1-B54EDA146091}"/>
                </a:ext>
              </a:extLst>
            </p:cNvPr>
            <p:cNvSpPr txBox="1"/>
            <p:nvPr/>
          </p:nvSpPr>
          <p:spPr>
            <a:xfrm>
              <a:off x="6456628" y="3781114"/>
              <a:ext cx="1055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Confirm event and decide response</a:t>
              </a:r>
            </a:p>
          </p:txBody>
        </p:sp>
        <p:sp>
          <p:nvSpPr>
            <p:cNvPr id="7" name="TextBox 6">
              <a:extLst>
                <a:ext uri="{FF2B5EF4-FFF2-40B4-BE49-F238E27FC236}">
                  <a16:creationId xmlns:a16="http://schemas.microsoft.com/office/drawing/2014/main" id="{6E114807-EFBD-4C83-9E63-CC91D7E836C8}"/>
                </a:ext>
              </a:extLst>
            </p:cNvPr>
            <p:cNvSpPr txBox="1"/>
            <p:nvPr/>
          </p:nvSpPr>
          <p:spPr>
            <a:xfrm>
              <a:off x="4909888" y="5020759"/>
              <a:ext cx="1098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Activate</a:t>
              </a:r>
            </a:p>
            <a:p>
              <a:pPr algn="ctr"/>
              <a:r>
                <a:rPr lang="en-US" sz="1200">
                  <a:latin typeface="Arial" panose="020B0604020202020204" pitchFamily="34" charset="0"/>
                  <a:cs typeface="Arial" panose="020B0604020202020204" pitchFamily="34" charset="0"/>
                </a:rPr>
                <a:t> DAT in RC Respond</a:t>
              </a:r>
            </a:p>
          </p:txBody>
        </p:sp>
        <p:sp>
          <p:nvSpPr>
            <p:cNvPr id="8" name="TextBox 7">
              <a:extLst>
                <a:ext uri="{FF2B5EF4-FFF2-40B4-BE49-F238E27FC236}">
                  <a16:creationId xmlns:a16="http://schemas.microsoft.com/office/drawing/2014/main" id="{2CEE20EF-E978-477E-A2B5-7AD3C3F66DF3}"/>
                </a:ext>
              </a:extLst>
            </p:cNvPr>
            <p:cNvSpPr txBox="1"/>
            <p:nvPr/>
          </p:nvSpPr>
          <p:spPr>
            <a:xfrm>
              <a:off x="2985764" y="5176088"/>
              <a:ext cx="10571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Support</a:t>
              </a:r>
            </a:p>
            <a:p>
              <a:pPr algn="ctr"/>
              <a:r>
                <a:rPr lang="en-US" sz="1200">
                  <a:latin typeface="Arial" panose="020B0604020202020204" pitchFamily="34" charset="0"/>
                  <a:cs typeface="Arial" panose="020B0604020202020204" pitchFamily="34" charset="0"/>
                </a:rPr>
                <a:t>DAT</a:t>
              </a:r>
            </a:p>
          </p:txBody>
        </p:sp>
        <p:sp>
          <p:nvSpPr>
            <p:cNvPr id="10" name="TextBox 9">
              <a:extLst>
                <a:ext uri="{FF2B5EF4-FFF2-40B4-BE49-F238E27FC236}">
                  <a16:creationId xmlns:a16="http://schemas.microsoft.com/office/drawing/2014/main" id="{0CB5A2F8-07BA-4B2E-8871-DFC4AE45DABB}"/>
                </a:ext>
              </a:extLst>
            </p:cNvPr>
            <p:cNvSpPr txBox="1"/>
            <p:nvPr/>
          </p:nvSpPr>
          <p:spPr>
            <a:xfrm>
              <a:off x="2002463" y="3808008"/>
              <a:ext cx="98330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Monitor </a:t>
              </a:r>
            </a:p>
            <a:p>
              <a:pPr algn="ctr"/>
              <a:r>
                <a:rPr lang="en-US" sz="1200">
                  <a:latin typeface="Arial" panose="020B0604020202020204" pitchFamily="34" charset="0"/>
                  <a:cs typeface="Arial" panose="020B0604020202020204" pitchFamily="34" charset="0"/>
                </a:rPr>
                <a:t>event</a:t>
              </a:r>
            </a:p>
          </p:txBody>
        </p:sp>
        <p:sp>
          <p:nvSpPr>
            <p:cNvPr id="12" name="TextBox 11">
              <a:extLst>
                <a:ext uri="{FF2B5EF4-FFF2-40B4-BE49-F238E27FC236}">
                  <a16:creationId xmlns:a16="http://schemas.microsoft.com/office/drawing/2014/main" id="{617C3C81-9FB6-4498-8CE5-869DC58378E1}"/>
                </a:ext>
              </a:extLst>
            </p:cNvPr>
            <p:cNvSpPr txBox="1"/>
            <p:nvPr/>
          </p:nvSpPr>
          <p:spPr>
            <a:xfrm>
              <a:off x="1827632" y="2034989"/>
              <a:ext cx="1225901"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Ensure that all responders are safe; close event</a:t>
              </a:r>
            </a:p>
          </p:txBody>
        </p:sp>
        <p:sp>
          <p:nvSpPr>
            <p:cNvPr id="18" name="Arrow: Curved Left 17">
              <a:extLst>
                <a:ext uri="{FF2B5EF4-FFF2-40B4-BE49-F238E27FC236}">
                  <a16:creationId xmlns:a16="http://schemas.microsoft.com/office/drawing/2014/main" id="{4F2A3328-DCB1-4149-A6CF-6EF27A76E6B7}"/>
                </a:ext>
              </a:extLst>
            </p:cNvPr>
            <p:cNvSpPr/>
            <p:nvPr/>
          </p:nvSpPr>
          <p:spPr>
            <a:xfrm>
              <a:off x="4809479" y="2215088"/>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1" name="Arrow: Curved Left 40">
              <a:extLst>
                <a:ext uri="{FF2B5EF4-FFF2-40B4-BE49-F238E27FC236}">
                  <a16:creationId xmlns:a16="http://schemas.microsoft.com/office/drawing/2014/main" id="{66BA0131-0394-4F27-A17E-0C0D97B1BB96}"/>
                </a:ext>
              </a:extLst>
            </p:cNvPr>
            <p:cNvSpPr/>
            <p:nvPr/>
          </p:nvSpPr>
          <p:spPr>
            <a:xfrm rot="10980000">
              <a:off x="3191114" y="2079316"/>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EC42EF5-6366-420F-8BDA-D07B23B459F8}"/>
                </a:ext>
              </a:extLst>
            </p:cNvPr>
            <p:cNvSpPr/>
            <p:nvPr/>
          </p:nvSpPr>
          <p:spPr>
            <a:xfrm>
              <a:off x="1865884" y="1970405"/>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0990DC9D-29D1-4936-8472-40BBE0E7C679}"/>
                </a:ext>
              </a:extLst>
            </p:cNvPr>
            <p:cNvSpPr/>
            <p:nvPr/>
          </p:nvSpPr>
          <p:spPr>
            <a:xfrm>
              <a:off x="1904135" y="3562061"/>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8FF763D-3553-4BD8-BE82-5559AF234F6B}"/>
                </a:ext>
              </a:extLst>
            </p:cNvPr>
            <p:cNvSpPr/>
            <p:nvPr/>
          </p:nvSpPr>
          <p:spPr>
            <a:xfrm>
              <a:off x="2949785" y="4932817"/>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679E7F6-4EA8-4899-8A7E-D9ABD3530C9D}"/>
                </a:ext>
              </a:extLst>
            </p:cNvPr>
            <p:cNvSpPr/>
            <p:nvPr/>
          </p:nvSpPr>
          <p:spPr>
            <a:xfrm>
              <a:off x="4909888" y="4932816"/>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4128FF3-7981-4CC2-AF07-E4C5FF8C1B6A}"/>
                </a:ext>
              </a:extLst>
            </p:cNvPr>
            <p:cNvSpPr/>
            <p:nvPr/>
          </p:nvSpPr>
          <p:spPr>
            <a:xfrm>
              <a:off x="6427380" y="3714247"/>
              <a:ext cx="112058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FCCAC1B0-56CB-45F4-9984-391180A2E588}"/>
                </a:ext>
              </a:extLst>
            </p:cNvPr>
            <p:cNvSpPr/>
            <p:nvPr/>
          </p:nvSpPr>
          <p:spPr>
            <a:xfrm>
              <a:off x="6362601" y="1912367"/>
              <a:ext cx="1149397"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E2E8B51-0ED0-4CB4-9356-70F7D73295DC}"/>
                </a:ext>
              </a:extLst>
            </p:cNvPr>
            <p:cNvSpPr/>
            <p:nvPr/>
          </p:nvSpPr>
          <p:spPr>
            <a:xfrm>
              <a:off x="4042949" y="1197768"/>
              <a:ext cx="109892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B08D2AB0-A885-717C-BE94-E0FF50FE04A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6788" y="4839302"/>
            <a:ext cx="2396315" cy="1599128"/>
          </a:xfrm>
          <a:prstGeom prst="rect">
            <a:avLst/>
          </a:prstGeom>
        </p:spPr>
      </p:pic>
      <p:pic>
        <p:nvPicPr>
          <p:cNvPr id="11" name="Picture 10">
            <a:extLst>
              <a:ext uri="{FF2B5EF4-FFF2-40B4-BE49-F238E27FC236}">
                <a16:creationId xmlns:a16="http://schemas.microsoft.com/office/drawing/2014/main" id="{69E4C367-703E-337A-F260-7C443AA5E8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00899" y="4839303"/>
            <a:ext cx="2397333" cy="1599127"/>
          </a:xfrm>
          <a:prstGeom prst="rect">
            <a:avLst/>
          </a:prstGeom>
        </p:spPr>
      </p:pic>
      <p:sp>
        <p:nvSpPr>
          <p:cNvPr id="9" name="TextBox 8">
            <a:extLst>
              <a:ext uri="{FF2B5EF4-FFF2-40B4-BE49-F238E27FC236}">
                <a16:creationId xmlns:a16="http://schemas.microsoft.com/office/drawing/2014/main" id="{B22B592C-CCB7-AD0E-3F06-A015C9DC0EB7}"/>
              </a:ext>
            </a:extLst>
          </p:cNvPr>
          <p:cNvSpPr txBox="1"/>
          <p:nvPr/>
        </p:nvSpPr>
        <p:spPr>
          <a:xfrm>
            <a:off x="10635916" y="3364832"/>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665045F3-4A62-2AD2-D26B-B54B0945BB20}"/>
              </a:ext>
            </a:extLst>
          </p:cNvPr>
          <p:cNvSpPr/>
          <p:nvPr/>
        </p:nvSpPr>
        <p:spPr>
          <a:xfrm>
            <a:off x="6056934" y="1744579"/>
            <a:ext cx="1932034" cy="1411705"/>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DAB2FABE-8852-E20E-8012-DC963930B621}"/>
              </a:ext>
            </a:extLst>
          </p:cNvPr>
          <p:cNvSpPr>
            <a:spLocks noGrp="1"/>
          </p:cNvSpPr>
          <p:nvPr>
            <p:ph type="sldNum" sz="quarter" idx="13"/>
          </p:nvPr>
        </p:nvSpPr>
        <p:spPr/>
        <p:txBody>
          <a:bodyPr/>
          <a:lstStyle/>
          <a:p>
            <a:fld id="{E4666CC5-9B12-D84B-9C9B-9E63B7EE2D74}" type="slidenum">
              <a:rPr lang="en-US" smtClean="0"/>
              <a:t>41</a:t>
            </a:fld>
            <a:endParaRPr lang="en-US"/>
          </a:p>
        </p:txBody>
      </p:sp>
    </p:spTree>
    <p:extLst>
      <p:ext uri="{BB962C8B-B14F-4D97-AF65-F5344CB8AC3E}">
        <p14:creationId xmlns:p14="http://schemas.microsoft.com/office/powerpoint/2010/main" val="1717881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977-7872-4442-B181-1360DCEA9C22}"/>
              </a:ext>
            </a:extLst>
          </p:cNvPr>
          <p:cNvSpPr>
            <a:spLocks noGrp="1"/>
          </p:cNvSpPr>
          <p:nvPr>
            <p:ph type="title"/>
          </p:nvPr>
        </p:nvSpPr>
        <p:spPr/>
        <p:txBody>
          <a:bodyPr/>
          <a:lstStyle/>
          <a:p>
            <a:r>
              <a:rPr lang="en-US" b="1">
                <a:latin typeface="Arial" panose="020B0604020202020204" pitchFamily="34" charset="0"/>
              </a:rPr>
              <a:t>The Disaster Notification</a:t>
            </a:r>
          </a:p>
        </p:txBody>
      </p:sp>
      <p:sp>
        <p:nvSpPr>
          <p:cNvPr id="4" name="Slide Number Placeholder 3">
            <a:extLst>
              <a:ext uri="{FF2B5EF4-FFF2-40B4-BE49-F238E27FC236}">
                <a16:creationId xmlns:a16="http://schemas.microsoft.com/office/drawing/2014/main" id="{E6B3303D-6D54-2C42-B500-38A4BF8D1D04}"/>
              </a:ext>
            </a:extLst>
          </p:cNvPr>
          <p:cNvSpPr>
            <a:spLocks noGrp="1"/>
          </p:cNvSpPr>
          <p:nvPr>
            <p:ph type="sldNum" sz="quarter" idx="10"/>
          </p:nvPr>
        </p:nvSpPr>
        <p:spPr>
          <a:xfrm>
            <a:off x="6553200" y="6356352"/>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900" kern="1200">
                <a:solidFill>
                  <a:schemeClr val="bg1"/>
                </a:solidFill>
                <a:latin typeface="Verdana" pitchFamily="34" charset="0"/>
                <a:ea typeface="Verdana" pitchFamily="34" charset="0"/>
                <a:cs typeface="Verdana" pitchFamily="34" charset="0"/>
              </a:defRPr>
            </a:lvl1pPr>
            <a:lvl2pPr marL="457200" algn="l" defTabSz="457200" rtl="0" fontAlgn="base">
              <a:spcBef>
                <a:spcPct val="0"/>
              </a:spcBef>
              <a:spcAft>
                <a:spcPct val="0"/>
              </a:spcAft>
              <a:defRPr kern="1200">
                <a:solidFill>
                  <a:schemeClr val="tx1"/>
                </a:solidFill>
                <a:latin typeface="Georgia" pitchFamily="18" charset="0"/>
                <a:ea typeface="Geneva" pitchFamily="-127" charset="-128"/>
                <a:cs typeface="+mn-cs"/>
              </a:defRPr>
            </a:lvl2pPr>
            <a:lvl3pPr marL="914400" algn="l" defTabSz="457200" rtl="0" fontAlgn="base">
              <a:spcBef>
                <a:spcPct val="0"/>
              </a:spcBef>
              <a:spcAft>
                <a:spcPct val="0"/>
              </a:spcAft>
              <a:defRPr kern="1200">
                <a:solidFill>
                  <a:schemeClr val="tx1"/>
                </a:solidFill>
                <a:latin typeface="Georgia" pitchFamily="18" charset="0"/>
                <a:ea typeface="Geneva" pitchFamily="-127" charset="-128"/>
                <a:cs typeface="+mn-cs"/>
              </a:defRPr>
            </a:lvl3pPr>
            <a:lvl4pPr marL="1371600" algn="l" defTabSz="457200" rtl="0" fontAlgn="base">
              <a:spcBef>
                <a:spcPct val="0"/>
              </a:spcBef>
              <a:spcAft>
                <a:spcPct val="0"/>
              </a:spcAft>
              <a:defRPr kern="1200">
                <a:solidFill>
                  <a:schemeClr val="tx1"/>
                </a:solidFill>
                <a:latin typeface="Georgia" pitchFamily="18" charset="0"/>
                <a:ea typeface="Geneva" pitchFamily="-127" charset="-128"/>
                <a:cs typeface="+mn-cs"/>
              </a:defRPr>
            </a:lvl4pPr>
            <a:lvl5pPr marL="1828800" algn="l" defTabSz="457200" rtl="0" fontAlgn="base">
              <a:spcBef>
                <a:spcPct val="0"/>
              </a:spcBef>
              <a:spcAft>
                <a:spcPct val="0"/>
              </a:spcAft>
              <a:defRPr kern="1200">
                <a:solidFill>
                  <a:schemeClr val="tx1"/>
                </a:solidFill>
                <a:latin typeface="Georgia" pitchFamily="18" charset="0"/>
                <a:ea typeface="Geneva" pitchFamily="-127" charset="-128"/>
                <a:cs typeface="+mn-cs"/>
              </a:defRPr>
            </a:lvl5pPr>
            <a:lvl6pPr marL="2286000" algn="l" defTabSz="914400" rtl="0" eaLnBrk="1" latinLnBrk="0" hangingPunct="1">
              <a:defRPr kern="1200">
                <a:solidFill>
                  <a:schemeClr val="tx1"/>
                </a:solidFill>
                <a:latin typeface="Georgia" pitchFamily="18" charset="0"/>
                <a:ea typeface="Geneva" pitchFamily="-127" charset="-128"/>
                <a:cs typeface="+mn-cs"/>
              </a:defRPr>
            </a:lvl6pPr>
            <a:lvl7pPr marL="2743200" algn="l" defTabSz="914400" rtl="0" eaLnBrk="1" latinLnBrk="0" hangingPunct="1">
              <a:defRPr kern="1200">
                <a:solidFill>
                  <a:schemeClr val="tx1"/>
                </a:solidFill>
                <a:latin typeface="Georgia" pitchFamily="18" charset="0"/>
                <a:ea typeface="Geneva" pitchFamily="-127" charset="-128"/>
                <a:cs typeface="+mn-cs"/>
              </a:defRPr>
            </a:lvl7pPr>
            <a:lvl8pPr marL="3200400" algn="l" defTabSz="914400" rtl="0" eaLnBrk="1" latinLnBrk="0" hangingPunct="1">
              <a:defRPr kern="1200">
                <a:solidFill>
                  <a:schemeClr val="tx1"/>
                </a:solidFill>
                <a:latin typeface="Georgia" pitchFamily="18" charset="0"/>
                <a:ea typeface="Geneva" pitchFamily="-127" charset="-128"/>
                <a:cs typeface="+mn-cs"/>
              </a:defRPr>
            </a:lvl8pPr>
            <a:lvl9pPr marL="3657600" algn="l" defTabSz="914400" rtl="0" eaLnBrk="1" latinLnBrk="0" hangingPunct="1">
              <a:defRPr kern="1200">
                <a:solidFill>
                  <a:schemeClr val="tx1"/>
                </a:solidFill>
                <a:latin typeface="Georgia" pitchFamily="18" charset="0"/>
                <a:ea typeface="Geneva" pitchFamily="-127" charset="-128"/>
                <a:cs typeface="+mn-cs"/>
              </a:defRPr>
            </a:lvl9pPr>
          </a:lstStyle>
          <a:p>
            <a:pPr defTabSz="685800" fontAlgn="auto">
              <a:spcBef>
                <a:spcPts val="0"/>
              </a:spcBef>
              <a:spcAft>
                <a:spcPts val="0"/>
              </a:spcAft>
              <a:defRPr/>
            </a:pPr>
            <a:fld id="{40D68374-D3CE-43C2-A4C1-D0C5CE619EEF}" type="slidenum">
              <a:rPr lang="en-US" smtClean="0"/>
              <a:pPr defTabSz="685800" fontAlgn="auto">
                <a:spcBef>
                  <a:spcPts val="0"/>
                </a:spcBef>
                <a:spcAft>
                  <a:spcPts val="0"/>
                </a:spcAft>
                <a:defRPr/>
              </a:pPr>
              <a:t>42</a:t>
            </a:fld>
            <a:endParaRPr lang="en-US">
              <a:solidFill>
                <a:prstClr val="white"/>
              </a:solidFill>
            </a:endParaRPr>
          </a:p>
        </p:txBody>
      </p:sp>
      <p:sp>
        <p:nvSpPr>
          <p:cNvPr id="5" name="Text Placeholder 4">
            <a:extLst>
              <a:ext uri="{FF2B5EF4-FFF2-40B4-BE49-F238E27FC236}">
                <a16:creationId xmlns:a16="http://schemas.microsoft.com/office/drawing/2014/main" id="{5FC3ADD5-B959-4952-8631-7F2CD87927CF}"/>
              </a:ext>
            </a:extLst>
          </p:cNvPr>
          <p:cNvSpPr txBox="1">
            <a:spLocks/>
          </p:cNvSpPr>
          <p:nvPr/>
        </p:nvSpPr>
        <p:spPr bwMode="auto">
          <a:xfrm>
            <a:off x="457200" y="1534787"/>
            <a:ext cx="8456345" cy="41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spcBef>
                <a:spcPct val="20000"/>
              </a:spcBef>
              <a:buClr>
                <a:srgbClr val="ED1B2E"/>
              </a:buClr>
              <a:buSzPct val="75000"/>
              <a:buFont typeface="Wingdings" panose="05000000000000000000" pitchFamily="2" charset="2"/>
              <a:buChar char="§"/>
              <a:defRPr sz="2600">
                <a:solidFill>
                  <a:srgbClr val="313231"/>
                </a:solidFill>
                <a:latin typeface="Arial"/>
                <a:ea typeface="Geneva" charset="0"/>
                <a:cs typeface="Arial"/>
              </a:defRPr>
            </a:lvl1pPr>
            <a:lvl2pPr marL="742950" lvl="1" indent="-285750">
              <a:spcBef>
                <a:spcPct val="20000"/>
              </a:spcBef>
              <a:buClr>
                <a:srgbClr val="ED1B2E"/>
              </a:buClr>
              <a:buSzPct val="75000"/>
              <a:buFont typeface="Wingdings" panose="05000000000000000000" pitchFamily="2" charset="2"/>
              <a:buChar char="§"/>
              <a:defRPr sz="2400">
                <a:solidFill>
                  <a:srgbClr val="313231"/>
                </a:solidFill>
                <a:latin typeface="Arial"/>
                <a:ea typeface="Geneva" charset="0"/>
                <a:cs typeface="Arial"/>
              </a:defRPr>
            </a:lvl2pPr>
            <a:lvl3pPr marL="1143000" lvl="2" indent="-228600">
              <a:spcBef>
                <a:spcPct val="20000"/>
              </a:spcBef>
              <a:buClr>
                <a:srgbClr val="ED1B2E"/>
              </a:buClr>
              <a:buSzPct val="75000"/>
              <a:buFont typeface="Wingdings" panose="05000000000000000000" pitchFamily="2" charset="2"/>
              <a:buChar char="§"/>
              <a:defRPr sz="2200">
                <a:solidFill>
                  <a:srgbClr val="313231"/>
                </a:solidFill>
                <a:latin typeface="Arial"/>
                <a:ea typeface="Geneva" charset="0"/>
                <a:cs typeface="Arial"/>
              </a:defRPr>
            </a:lvl3pPr>
            <a:lvl4pPr marL="1600200" indent="-228600">
              <a:spcBef>
                <a:spcPct val="20000"/>
              </a:spcBef>
              <a:buClr>
                <a:srgbClr val="ED1B2E"/>
              </a:buClr>
              <a:buSzPct val="75000"/>
              <a:buFont typeface="Wingdings" panose="05000000000000000000" pitchFamily="2" charset="2"/>
              <a:buChar char="§"/>
              <a:defRPr sz="2000">
                <a:solidFill>
                  <a:srgbClr val="313231"/>
                </a:solidFill>
                <a:latin typeface="Arial"/>
                <a:ea typeface="Geneva" charset="0"/>
                <a:cs typeface="Arial"/>
              </a:defRPr>
            </a:lvl4pPr>
            <a:lvl5pPr marL="2057400" indent="-228600">
              <a:spcBef>
                <a:spcPct val="20000"/>
              </a:spcBef>
              <a:buClr>
                <a:srgbClr val="ED1B2E"/>
              </a:buClr>
              <a:buSzPct val="75000"/>
              <a:buFont typeface="Wingdings" panose="05000000000000000000" pitchFamily="2" charset="2"/>
              <a:buChar char="§"/>
              <a:defRPr>
                <a:solidFill>
                  <a:srgbClr val="313231"/>
                </a:solidFill>
                <a:latin typeface="Arial"/>
                <a:ea typeface="Geneva" charset="0"/>
                <a:cs typeface="Arial"/>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US" sz="1800"/>
              <a:t>Typically, the Red Cross is notified of an event by a call to 1-800-RED-CROSS (National Dispatch) by one of the following external sources:</a:t>
            </a:r>
          </a:p>
          <a:p>
            <a:pPr lvl="1"/>
            <a:r>
              <a:rPr lang="en-US" sz="1600"/>
              <a:t>Fire Department</a:t>
            </a:r>
          </a:p>
          <a:p>
            <a:pPr lvl="1"/>
            <a:r>
              <a:rPr lang="en-US" sz="1600"/>
              <a:t>Police Department</a:t>
            </a:r>
          </a:p>
          <a:p>
            <a:pPr lvl="1"/>
            <a:r>
              <a:rPr lang="en-US" sz="1600"/>
              <a:t>Other local officials</a:t>
            </a:r>
          </a:p>
          <a:p>
            <a:pPr lvl="1"/>
            <a:r>
              <a:rPr lang="en-US" sz="1600"/>
              <a:t>A client or someone calling on behalf of the client</a:t>
            </a:r>
          </a:p>
          <a:p>
            <a:r>
              <a:rPr lang="en-US" sz="1800"/>
              <a:t>National Dispatch will create an event in RC Respond</a:t>
            </a:r>
          </a:p>
          <a:p>
            <a:r>
              <a:rPr lang="en-US" sz="1800"/>
              <a:t>RC Respond will then send an e-mail, text, and/or voice phone call* to the DDO on call</a:t>
            </a:r>
          </a:p>
          <a:p>
            <a:r>
              <a:rPr lang="en-US" sz="1800"/>
              <a:t>RC Respond alerts will come from a known number: </a:t>
            </a:r>
            <a:r>
              <a:rPr lang="en-US" sz="1800" b="1" i="1"/>
              <a:t>you should  confirm the most recent number with your supervisor and bookmark it.</a:t>
            </a:r>
          </a:p>
          <a:p>
            <a:pPr marL="0" indent="0">
              <a:buNone/>
            </a:pPr>
            <a:endParaRPr lang="en-US" sz="1800"/>
          </a:p>
          <a:p>
            <a:pPr marL="0" indent="0">
              <a:buNone/>
            </a:pPr>
            <a:r>
              <a:rPr lang="en-US" sz="1800"/>
              <a:t>*Note: in RC Respond, users can and should set their preferences for how to be notified</a:t>
            </a:r>
          </a:p>
          <a:p>
            <a:pPr lvl="1"/>
            <a:endParaRPr lang="en-US" sz="1600"/>
          </a:p>
        </p:txBody>
      </p:sp>
      <p:sp>
        <p:nvSpPr>
          <p:cNvPr id="3" name="Slide Number Placeholder 12">
            <a:extLst>
              <a:ext uri="{FF2B5EF4-FFF2-40B4-BE49-F238E27FC236}">
                <a16:creationId xmlns:a16="http://schemas.microsoft.com/office/drawing/2014/main" id="{83375188-B623-5EFA-D68B-8437E21367F6}"/>
              </a:ext>
            </a:extLst>
          </p:cNvPr>
          <p:cNvSpPr txBox="1">
            <a:spLocks/>
          </p:cNvSpPr>
          <p:nvPr/>
        </p:nvSpPr>
        <p:spPr>
          <a:xfrm>
            <a:off x="6457950" y="6356350"/>
            <a:ext cx="20574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a:lstStyle>
          <a:p>
            <a:pPr algn="r"/>
            <a:fld id="{E4666CC5-9B12-D84B-9C9B-9E63B7EE2D74}" type="slidenum">
              <a:rPr lang="en-US" sz="1100" smtClean="0">
                <a:latin typeface="Arial" panose="020B0604020202020204" pitchFamily="34" charset="0"/>
                <a:cs typeface="Arial" panose="020B0604020202020204" pitchFamily="34" charset="0"/>
              </a:rPr>
              <a:pPr algn="r"/>
              <a:t>42</a:t>
            </a:fld>
            <a:endParaRPr 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98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977-7872-4442-B181-1360DCEA9C22}"/>
              </a:ext>
            </a:extLst>
          </p:cNvPr>
          <p:cNvSpPr>
            <a:spLocks noGrp="1"/>
          </p:cNvSpPr>
          <p:nvPr>
            <p:ph type="title"/>
          </p:nvPr>
        </p:nvSpPr>
        <p:spPr>
          <a:xfrm>
            <a:off x="457200" y="274638"/>
            <a:ext cx="4160086" cy="1143000"/>
          </a:xfrm>
        </p:spPr>
        <p:txBody>
          <a:bodyPr/>
          <a:lstStyle/>
          <a:p>
            <a:pPr algn="l"/>
            <a:r>
              <a:rPr lang="en-US" b="1">
                <a:latin typeface="Arial" panose="020B0604020202020204" pitchFamily="34" charset="0"/>
              </a:rPr>
              <a:t>RC Respond SMS  Event Notification</a:t>
            </a:r>
          </a:p>
        </p:txBody>
      </p:sp>
      <p:sp>
        <p:nvSpPr>
          <p:cNvPr id="4" name="Slide Number Placeholder 3">
            <a:extLst>
              <a:ext uri="{FF2B5EF4-FFF2-40B4-BE49-F238E27FC236}">
                <a16:creationId xmlns:a16="http://schemas.microsoft.com/office/drawing/2014/main" id="{E6B3303D-6D54-2C42-B500-38A4BF8D1D04}"/>
              </a:ext>
            </a:extLst>
          </p:cNvPr>
          <p:cNvSpPr>
            <a:spLocks noGrp="1"/>
          </p:cNvSpPr>
          <p:nvPr>
            <p:ph type="sldNum" sz="quarter" idx="10"/>
          </p:nvPr>
        </p:nvSpPr>
        <p:spPr>
          <a:xfrm>
            <a:off x="6553200" y="6356352"/>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900" kern="1200">
                <a:solidFill>
                  <a:schemeClr val="bg1"/>
                </a:solidFill>
                <a:latin typeface="Verdana" pitchFamily="34" charset="0"/>
                <a:ea typeface="Verdana" pitchFamily="34" charset="0"/>
                <a:cs typeface="Verdana" pitchFamily="34" charset="0"/>
              </a:defRPr>
            </a:lvl1pPr>
            <a:lvl2pPr marL="457200" algn="l" defTabSz="457200" rtl="0" fontAlgn="base">
              <a:spcBef>
                <a:spcPct val="0"/>
              </a:spcBef>
              <a:spcAft>
                <a:spcPct val="0"/>
              </a:spcAft>
              <a:defRPr kern="1200">
                <a:solidFill>
                  <a:schemeClr val="tx1"/>
                </a:solidFill>
                <a:latin typeface="Georgia" pitchFamily="18" charset="0"/>
                <a:ea typeface="Geneva" pitchFamily="-127" charset="-128"/>
                <a:cs typeface="+mn-cs"/>
              </a:defRPr>
            </a:lvl2pPr>
            <a:lvl3pPr marL="914400" algn="l" defTabSz="457200" rtl="0" fontAlgn="base">
              <a:spcBef>
                <a:spcPct val="0"/>
              </a:spcBef>
              <a:spcAft>
                <a:spcPct val="0"/>
              </a:spcAft>
              <a:defRPr kern="1200">
                <a:solidFill>
                  <a:schemeClr val="tx1"/>
                </a:solidFill>
                <a:latin typeface="Georgia" pitchFamily="18" charset="0"/>
                <a:ea typeface="Geneva" pitchFamily="-127" charset="-128"/>
                <a:cs typeface="+mn-cs"/>
              </a:defRPr>
            </a:lvl3pPr>
            <a:lvl4pPr marL="1371600" algn="l" defTabSz="457200" rtl="0" fontAlgn="base">
              <a:spcBef>
                <a:spcPct val="0"/>
              </a:spcBef>
              <a:spcAft>
                <a:spcPct val="0"/>
              </a:spcAft>
              <a:defRPr kern="1200">
                <a:solidFill>
                  <a:schemeClr val="tx1"/>
                </a:solidFill>
                <a:latin typeface="Georgia" pitchFamily="18" charset="0"/>
                <a:ea typeface="Geneva" pitchFamily="-127" charset="-128"/>
                <a:cs typeface="+mn-cs"/>
              </a:defRPr>
            </a:lvl4pPr>
            <a:lvl5pPr marL="1828800" algn="l" defTabSz="457200" rtl="0" fontAlgn="base">
              <a:spcBef>
                <a:spcPct val="0"/>
              </a:spcBef>
              <a:spcAft>
                <a:spcPct val="0"/>
              </a:spcAft>
              <a:defRPr kern="1200">
                <a:solidFill>
                  <a:schemeClr val="tx1"/>
                </a:solidFill>
                <a:latin typeface="Georgia" pitchFamily="18" charset="0"/>
                <a:ea typeface="Geneva" pitchFamily="-127" charset="-128"/>
                <a:cs typeface="+mn-cs"/>
              </a:defRPr>
            </a:lvl5pPr>
            <a:lvl6pPr marL="2286000" algn="l" defTabSz="914400" rtl="0" eaLnBrk="1" latinLnBrk="0" hangingPunct="1">
              <a:defRPr kern="1200">
                <a:solidFill>
                  <a:schemeClr val="tx1"/>
                </a:solidFill>
                <a:latin typeface="Georgia" pitchFamily="18" charset="0"/>
                <a:ea typeface="Geneva" pitchFamily="-127" charset="-128"/>
                <a:cs typeface="+mn-cs"/>
              </a:defRPr>
            </a:lvl6pPr>
            <a:lvl7pPr marL="2743200" algn="l" defTabSz="914400" rtl="0" eaLnBrk="1" latinLnBrk="0" hangingPunct="1">
              <a:defRPr kern="1200">
                <a:solidFill>
                  <a:schemeClr val="tx1"/>
                </a:solidFill>
                <a:latin typeface="Georgia" pitchFamily="18" charset="0"/>
                <a:ea typeface="Geneva" pitchFamily="-127" charset="-128"/>
                <a:cs typeface="+mn-cs"/>
              </a:defRPr>
            </a:lvl7pPr>
            <a:lvl8pPr marL="3200400" algn="l" defTabSz="914400" rtl="0" eaLnBrk="1" latinLnBrk="0" hangingPunct="1">
              <a:defRPr kern="1200">
                <a:solidFill>
                  <a:schemeClr val="tx1"/>
                </a:solidFill>
                <a:latin typeface="Georgia" pitchFamily="18" charset="0"/>
                <a:ea typeface="Geneva" pitchFamily="-127" charset="-128"/>
                <a:cs typeface="+mn-cs"/>
              </a:defRPr>
            </a:lvl8pPr>
            <a:lvl9pPr marL="3657600" algn="l" defTabSz="914400" rtl="0" eaLnBrk="1" latinLnBrk="0" hangingPunct="1">
              <a:defRPr kern="1200">
                <a:solidFill>
                  <a:schemeClr val="tx1"/>
                </a:solidFill>
                <a:latin typeface="Georgia" pitchFamily="18" charset="0"/>
                <a:ea typeface="Geneva" pitchFamily="-127" charset="-128"/>
                <a:cs typeface="+mn-cs"/>
              </a:defRPr>
            </a:lvl9pPr>
          </a:lstStyle>
          <a:p>
            <a:pPr defTabSz="685800" fontAlgn="auto">
              <a:spcBef>
                <a:spcPts val="0"/>
              </a:spcBef>
              <a:spcAft>
                <a:spcPts val="0"/>
              </a:spcAft>
              <a:defRPr/>
            </a:pPr>
            <a:fld id="{40D68374-D3CE-43C2-A4C1-D0C5CE619EEF}" type="slidenum">
              <a:rPr lang="en-US" smtClean="0"/>
              <a:pPr defTabSz="685800" fontAlgn="auto">
                <a:spcBef>
                  <a:spcPts val="0"/>
                </a:spcBef>
                <a:spcAft>
                  <a:spcPts val="0"/>
                </a:spcAft>
                <a:defRPr/>
              </a:pPr>
              <a:t>43</a:t>
            </a:fld>
            <a:endParaRPr lang="en-US">
              <a:solidFill>
                <a:prstClr val="white"/>
              </a:solidFill>
            </a:endParaRPr>
          </a:p>
        </p:txBody>
      </p:sp>
      <p:grpSp>
        <p:nvGrpSpPr>
          <p:cNvPr id="6" name="Group 5">
            <a:extLst>
              <a:ext uri="{FF2B5EF4-FFF2-40B4-BE49-F238E27FC236}">
                <a16:creationId xmlns:a16="http://schemas.microsoft.com/office/drawing/2014/main" id="{BA534B07-74F3-082B-EF5D-3401EC8DACA1}"/>
              </a:ext>
            </a:extLst>
          </p:cNvPr>
          <p:cNvGrpSpPr/>
          <p:nvPr/>
        </p:nvGrpSpPr>
        <p:grpSpPr>
          <a:xfrm>
            <a:off x="4719063" y="274638"/>
            <a:ext cx="3546057" cy="6405562"/>
            <a:chOff x="4874043" y="0"/>
            <a:chExt cx="3556000" cy="6642100"/>
          </a:xfrm>
        </p:grpSpPr>
        <p:pic>
          <p:nvPicPr>
            <p:cNvPr id="7" name="Picture 6" descr="Graphical user interface, text, application&#10;&#10;Description automatically generated">
              <a:extLst>
                <a:ext uri="{FF2B5EF4-FFF2-40B4-BE49-F238E27FC236}">
                  <a16:creationId xmlns:a16="http://schemas.microsoft.com/office/drawing/2014/main" id="{8909F1A1-46F8-70AF-223C-E36054EB6C7A}"/>
                </a:ext>
              </a:extLst>
            </p:cNvPr>
            <p:cNvPicPr>
              <a:picLocks noChangeAspect="1"/>
            </p:cNvPicPr>
            <p:nvPr/>
          </p:nvPicPr>
          <p:blipFill>
            <a:blip r:embed="rId3"/>
            <a:stretch>
              <a:fillRect/>
            </a:stretch>
          </p:blipFill>
          <p:spPr>
            <a:xfrm>
              <a:off x="4874043" y="0"/>
              <a:ext cx="3556000" cy="6642100"/>
            </a:xfrm>
            <a:prstGeom prst="rect">
              <a:avLst/>
            </a:prstGeom>
          </p:spPr>
        </p:pic>
        <p:sp>
          <p:nvSpPr>
            <p:cNvPr id="5" name="Rectangle 4">
              <a:extLst>
                <a:ext uri="{FF2B5EF4-FFF2-40B4-BE49-F238E27FC236}">
                  <a16:creationId xmlns:a16="http://schemas.microsoft.com/office/drawing/2014/main" id="{5EE9AE34-C3F4-EEA8-7609-D923516922A8}"/>
                </a:ext>
              </a:extLst>
            </p:cNvPr>
            <p:cNvSpPr/>
            <p:nvPr/>
          </p:nvSpPr>
          <p:spPr>
            <a:xfrm>
              <a:off x="5905500" y="2832100"/>
              <a:ext cx="1435100" cy="190500"/>
            </a:xfrm>
            <a:prstGeom prst="rect">
              <a:avLst/>
            </a:prstGeom>
            <a:solidFill>
              <a:schemeClr val="bg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12">
            <a:extLst>
              <a:ext uri="{FF2B5EF4-FFF2-40B4-BE49-F238E27FC236}">
                <a16:creationId xmlns:a16="http://schemas.microsoft.com/office/drawing/2014/main" id="{90FCC008-1A8A-A21B-D1BC-E87052562124}"/>
              </a:ext>
            </a:extLst>
          </p:cNvPr>
          <p:cNvSpPr txBox="1">
            <a:spLocks/>
          </p:cNvSpPr>
          <p:nvPr/>
        </p:nvSpPr>
        <p:spPr>
          <a:xfrm>
            <a:off x="6457950" y="6356350"/>
            <a:ext cx="2057400" cy="365125"/>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a:lstStyle>
          <a:p>
            <a:pPr algn="r"/>
            <a:fld id="{E4666CC5-9B12-D84B-9C9B-9E63B7EE2D74}" type="slidenum">
              <a:rPr lang="en-US" sz="1100" smtClean="0">
                <a:latin typeface="Arial" panose="020B0604020202020204" pitchFamily="34" charset="0"/>
                <a:cs typeface="Arial" panose="020B0604020202020204" pitchFamily="34" charset="0"/>
              </a:rPr>
              <a:pPr algn="r"/>
              <a:t>43</a:t>
            </a:fld>
            <a:endParaRPr lang="en-US" sz="1100">
              <a:latin typeface="Arial" panose="020B0604020202020204" pitchFamily="34" charset="0"/>
              <a:cs typeface="Arial" panose="020B0604020202020204" pitchFamily="34" charset="0"/>
            </a:endParaRPr>
          </a:p>
        </p:txBody>
      </p:sp>
      <p:sp>
        <p:nvSpPr>
          <p:cNvPr id="8" name="Right Arrow 7">
            <a:extLst>
              <a:ext uri="{FF2B5EF4-FFF2-40B4-BE49-F238E27FC236}">
                <a16:creationId xmlns:a16="http://schemas.microsoft.com/office/drawing/2014/main" id="{1E3214EC-A283-EB1D-BF16-1F2FC203B543}"/>
              </a:ext>
            </a:extLst>
          </p:cNvPr>
          <p:cNvSpPr/>
          <p:nvPr/>
        </p:nvSpPr>
        <p:spPr>
          <a:xfrm>
            <a:off x="2942705" y="5137265"/>
            <a:ext cx="1482233" cy="700764"/>
          </a:xfrm>
          <a:prstGeom prst="rightArrow">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20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977-7872-4442-B181-1360DCEA9C22}"/>
              </a:ext>
            </a:extLst>
          </p:cNvPr>
          <p:cNvSpPr>
            <a:spLocks noGrp="1"/>
          </p:cNvSpPr>
          <p:nvPr>
            <p:ph type="title"/>
          </p:nvPr>
        </p:nvSpPr>
        <p:spPr>
          <a:xfrm>
            <a:off x="330200" y="490538"/>
            <a:ext cx="2984500" cy="1143000"/>
          </a:xfrm>
        </p:spPr>
        <p:txBody>
          <a:bodyPr/>
          <a:lstStyle/>
          <a:p>
            <a:pPr algn="l"/>
            <a:r>
              <a:rPr lang="en-US" sz="3600" b="1">
                <a:latin typeface="Arial" panose="020B0604020202020204" pitchFamily="34" charset="0"/>
              </a:rPr>
              <a:t>RC Respond Email Event Notification</a:t>
            </a:r>
          </a:p>
        </p:txBody>
      </p:sp>
      <p:sp>
        <p:nvSpPr>
          <p:cNvPr id="4" name="Slide Number Placeholder 3">
            <a:extLst>
              <a:ext uri="{FF2B5EF4-FFF2-40B4-BE49-F238E27FC236}">
                <a16:creationId xmlns:a16="http://schemas.microsoft.com/office/drawing/2014/main" id="{E6B3303D-6D54-2C42-B500-38A4BF8D1D04}"/>
              </a:ext>
            </a:extLst>
          </p:cNvPr>
          <p:cNvSpPr>
            <a:spLocks noGrp="1"/>
          </p:cNvSpPr>
          <p:nvPr>
            <p:ph type="sldNum" sz="quarter" idx="13"/>
          </p:nvPr>
        </p:nvSpPr>
        <p:spPr>
          <a:xfrm>
            <a:off x="70104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900" kern="1200">
                <a:solidFill>
                  <a:schemeClr val="bg1"/>
                </a:solidFill>
                <a:latin typeface="Verdana" pitchFamily="34" charset="0"/>
                <a:ea typeface="Verdana" pitchFamily="34" charset="0"/>
                <a:cs typeface="Verdana" pitchFamily="34" charset="0"/>
              </a:defRPr>
            </a:lvl1pPr>
            <a:lvl2pPr marL="457200" algn="l" defTabSz="457200" rtl="0" fontAlgn="base">
              <a:spcBef>
                <a:spcPct val="0"/>
              </a:spcBef>
              <a:spcAft>
                <a:spcPct val="0"/>
              </a:spcAft>
              <a:defRPr kern="1200">
                <a:solidFill>
                  <a:schemeClr val="tx1"/>
                </a:solidFill>
                <a:latin typeface="Georgia" pitchFamily="18" charset="0"/>
                <a:ea typeface="Geneva" pitchFamily="-127" charset="-128"/>
                <a:cs typeface="+mn-cs"/>
              </a:defRPr>
            </a:lvl2pPr>
            <a:lvl3pPr marL="914400" algn="l" defTabSz="457200" rtl="0" fontAlgn="base">
              <a:spcBef>
                <a:spcPct val="0"/>
              </a:spcBef>
              <a:spcAft>
                <a:spcPct val="0"/>
              </a:spcAft>
              <a:defRPr kern="1200">
                <a:solidFill>
                  <a:schemeClr val="tx1"/>
                </a:solidFill>
                <a:latin typeface="Georgia" pitchFamily="18" charset="0"/>
                <a:ea typeface="Geneva" pitchFamily="-127" charset="-128"/>
                <a:cs typeface="+mn-cs"/>
              </a:defRPr>
            </a:lvl3pPr>
            <a:lvl4pPr marL="1371600" algn="l" defTabSz="457200" rtl="0" fontAlgn="base">
              <a:spcBef>
                <a:spcPct val="0"/>
              </a:spcBef>
              <a:spcAft>
                <a:spcPct val="0"/>
              </a:spcAft>
              <a:defRPr kern="1200">
                <a:solidFill>
                  <a:schemeClr val="tx1"/>
                </a:solidFill>
                <a:latin typeface="Georgia" pitchFamily="18" charset="0"/>
                <a:ea typeface="Geneva" pitchFamily="-127" charset="-128"/>
                <a:cs typeface="+mn-cs"/>
              </a:defRPr>
            </a:lvl4pPr>
            <a:lvl5pPr marL="1828800" algn="l" defTabSz="457200" rtl="0" fontAlgn="base">
              <a:spcBef>
                <a:spcPct val="0"/>
              </a:spcBef>
              <a:spcAft>
                <a:spcPct val="0"/>
              </a:spcAft>
              <a:defRPr kern="1200">
                <a:solidFill>
                  <a:schemeClr val="tx1"/>
                </a:solidFill>
                <a:latin typeface="Georgia" pitchFamily="18" charset="0"/>
                <a:ea typeface="Geneva" pitchFamily="-127" charset="-128"/>
                <a:cs typeface="+mn-cs"/>
              </a:defRPr>
            </a:lvl5pPr>
            <a:lvl6pPr marL="2286000" algn="l" defTabSz="914400" rtl="0" eaLnBrk="1" latinLnBrk="0" hangingPunct="1">
              <a:defRPr kern="1200">
                <a:solidFill>
                  <a:schemeClr val="tx1"/>
                </a:solidFill>
                <a:latin typeface="Georgia" pitchFamily="18" charset="0"/>
                <a:ea typeface="Geneva" pitchFamily="-127" charset="-128"/>
                <a:cs typeface="+mn-cs"/>
              </a:defRPr>
            </a:lvl6pPr>
            <a:lvl7pPr marL="2743200" algn="l" defTabSz="914400" rtl="0" eaLnBrk="1" latinLnBrk="0" hangingPunct="1">
              <a:defRPr kern="1200">
                <a:solidFill>
                  <a:schemeClr val="tx1"/>
                </a:solidFill>
                <a:latin typeface="Georgia" pitchFamily="18" charset="0"/>
                <a:ea typeface="Geneva" pitchFamily="-127" charset="-128"/>
                <a:cs typeface="+mn-cs"/>
              </a:defRPr>
            </a:lvl7pPr>
            <a:lvl8pPr marL="3200400" algn="l" defTabSz="914400" rtl="0" eaLnBrk="1" latinLnBrk="0" hangingPunct="1">
              <a:defRPr kern="1200">
                <a:solidFill>
                  <a:schemeClr val="tx1"/>
                </a:solidFill>
                <a:latin typeface="Georgia" pitchFamily="18" charset="0"/>
                <a:ea typeface="Geneva" pitchFamily="-127" charset="-128"/>
                <a:cs typeface="+mn-cs"/>
              </a:defRPr>
            </a:lvl8pPr>
            <a:lvl9pPr marL="3657600" algn="l" defTabSz="914400" rtl="0" eaLnBrk="1" latinLnBrk="0" hangingPunct="1">
              <a:defRPr kern="1200">
                <a:solidFill>
                  <a:schemeClr val="tx1"/>
                </a:solidFill>
                <a:latin typeface="Georgia" pitchFamily="18" charset="0"/>
                <a:ea typeface="Geneva" pitchFamily="-127" charset="-128"/>
                <a:cs typeface="+mn-cs"/>
              </a:defRPr>
            </a:lvl9pPr>
          </a:lstStyle>
          <a:p>
            <a:pPr defTabSz="685800" fontAlgn="auto">
              <a:spcBef>
                <a:spcPts val="0"/>
              </a:spcBef>
              <a:spcAft>
                <a:spcPts val="0"/>
              </a:spcAft>
              <a:defRPr/>
            </a:pPr>
            <a:fld id="{40D68374-D3CE-43C2-A4C1-D0C5CE619EEF}" type="slidenum">
              <a:rPr lang="en-US" smtClean="0"/>
              <a:pPr defTabSz="685800" fontAlgn="auto">
                <a:spcBef>
                  <a:spcPts val="0"/>
                </a:spcBef>
                <a:spcAft>
                  <a:spcPts val="0"/>
                </a:spcAft>
                <a:defRPr/>
              </a:pPr>
              <a:t>44</a:t>
            </a:fld>
            <a:endParaRPr lang="en-US">
              <a:solidFill>
                <a:prstClr val="white"/>
              </a:solidFill>
            </a:endParaRPr>
          </a:p>
        </p:txBody>
      </p:sp>
      <p:grpSp>
        <p:nvGrpSpPr>
          <p:cNvPr id="16" name="Group 15">
            <a:extLst>
              <a:ext uri="{FF2B5EF4-FFF2-40B4-BE49-F238E27FC236}">
                <a16:creationId xmlns:a16="http://schemas.microsoft.com/office/drawing/2014/main" id="{D63E0326-7D34-CC79-1F50-FED353634BB6}"/>
              </a:ext>
            </a:extLst>
          </p:cNvPr>
          <p:cNvGrpSpPr/>
          <p:nvPr/>
        </p:nvGrpSpPr>
        <p:grpSpPr>
          <a:xfrm>
            <a:off x="3341639" y="606984"/>
            <a:ext cx="5129261" cy="5749366"/>
            <a:chOff x="3341639" y="606984"/>
            <a:chExt cx="5129261" cy="5749366"/>
          </a:xfrm>
        </p:grpSpPr>
        <p:pic>
          <p:nvPicPr>
            <p:cNvPr id="14" name="Picture 13" descr="Text&#10;&#10;Description automatically generated">
              <a:extLst>
                <a:ext uri="{FF2B5EF4-FFF2-40B4-BE49-F238E27FC236}">
                  <a16:creationId xmlns:a16="http://schemas.microsoft.com/office/drawing/2014/main" id="{5108C6D8-1389-A3D8-6AE9-BCF13B937537}"/>
                </a:ext>
              </a:extLst>
            </p:cNvPr>
            <p:cNvPicPr>
              <a:picLocks noChangeAspect="1"/>
            </p:cNvPicPr>
            <p:nvPr/>
          </p:nvPicPr>
          <p:blipFill>
            <a:blip r:embed="rId3"/>
            <a:stretch>
              <a:fillRect/>
            </a:stretch>
          </p:blipFill>
          <p:spPr>
            <a:xfrm>
              <a:off x="3341639" y="606984"/>
              <a:ext cx="5129261" cy="5749366"/>
            </a:xfrm>
            <a:prstGeom prst="rect">
              <a:avLst/>
            </a:prstGeom>
          </p:spPr>
        </p:pic>
        <p:sp>
          <p:nvSpPr>
            <p:cNvPr id="5" name="Rectangle 4">
              <a:extLst>
                <a:ext uri="{FF2B5EF4-FFF2-40B4-BE49-F238E27FC236}">
                  <a16:creationId xmlns:a16="http://schemas.microsoft.com/office/drawing/2014/main" id="{6C3D9B55-B682-AD93-F2DA-6EE5682712DA}"/>
                </a:ext>
              </a:extLst>
            </p:cNvPr>
            <p:cNvSpPr/>
            <p:nvPr/>
          </p:nvSpPr>
          <p:spPr>
            <a:xfrm>
              <a:off x="4279900" y="2374900"/>
              <a:ext cx="584200" cy="165100"/>
            </a:xfrm>
            <a:prstGeom prst="rect">
              <a:avLst/>
            </a:prstGeom>
            <a:solidFill>
              <a:schemeClr val="bg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758E69-02B6-CE2A-BC88-BBB709AEEC65}"/>
                </a:ext>
              </a:extLst>
            </p:cNvPr>
            <p:cNvSpPr/>
            <p:nvPr/>
          </p:nvSpPr>
          <p:spPr>
            <a:xfrm>
              <a:off x="4584700" y="3786467"/>
              <a:ext cx="1054100" cy="165100"/>
            </a:xfrm>
            <a:prstGeom prst="rect">
              <a:avLst/>
            </a:prstGeom>
            <a:solidFill>
              <a:schemeClr val="bg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577A6C-3B58-C2BA-002D-5EF4D84B14E5}"/>
                </a:ext>
              </a:extLst>
            </p:cNvPr>
            <p:cNvSpPr/>
            <p:nvPr/>
          </p:nvSpPr>
          <p:spPr>
            <a:xfrm>
              <a:off x="5048250" y="4090605"/>
              <a:ext cx="800100" cy="165100"/>
            </a:xfrm>
            <a:prstGeom prst="rect">
              <a:avLst/>
            </a:prstGeom>
            <a:solidFill>
              <a:schemeClr val="bg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AA4316-2F43-981E-93C9-E18CDDCFF4CE}"/>
                </a:ext>
              </a:extLst>
            </p:cNvPr>
            <p:cNvSpPr/>
            <p:nvPr/>
          </p:nvSpPr>
          <p:spPr>
            <a:xfrm>
              <a:off x="6337300" y="662266"/>
              <a:ext cx="1231900" cy="188633"/>
            </a:xfrm>
            <a:prstGeom prst="rect">
              <a:avLst/>
            </a:prstGeom>
            <a:solidFill>
              <a:schemeClr val="bg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AC508E-9882-2EB6-4ACC-B9BDDE0CAB6B}"/>
                </a:ext>
              </a:extLst>
            </p:cNvPr>
            <p:cNvSpPr/>
            <p:nvPr/>
          </p:nvSpPr>
          <p:spPr>
            <a:xfrm>
              <a:off x="4584700" y="3521929"/>
              <a:ext cx="1054100" cy="165100"/>
            </a:xfrm>
            <a:prstGeom prst="rect">
              <a:avLst/>
            </a:prstGeom>
            <a:solidFill>
              <a:schemeClr val="bg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lide Number Placeholder 12">
            <a:extLst>
              <a:ext uri="{FF2B5EF4-FFF2-40B4-BE49-F238E27FC236}">
                <a16:creationId xmlns:a16="http://schemas.microsoft.com/office/drawing/2014/main" id="{21EFE741-0B14-6130-6E99-198433F79658}"/>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a:lstStyle>
          <a:p>
            <a:fld id="{E4666CC5-9B12-D84B-9C9B-9E63B7EE2D74}" type="slidenum">
              <a:rPr lang="en-US" smtClean="0"/>
              <a:pPr/>
              <a:t>44</a:t>
            </a:fld>
            <a:endParaRPr lang="en-US"/>
          </a:p>
        </p:txBody>
      </p:sp>
      <p:sp>
        <p:nvSpPr>
          <p:cNvPr id="3" name="Right Arrow 2">
            <a:extLst>
              <a:ext uri="{FF2B5EF4-FFF2-40B4-BE49-F238E27FC236}">
                <a16:creationId xmlns:a16="http://schemas.microsoft.com/office/drawing/2014/main" id="{C321F28F-58D5-70D5-6F70-6482198EFB7D}"/>
              </a:ext>
            </a:extLst>
          </p:cNvPr>
          <p:cNvSpPr/>
          <p:nvPr/>
        </p:nvSpPr>
        <p:spPr>
          <a:xfrm>
            <a:off x="1927422" y="5220392"/>
            <a:ext cx="1482233" cy="700764"/>
          </a:xfrm>
          <a:prstGeom prst="rightArrow">
            <a:avLst/>
          </a:prstGeom>
          <a:solidFill>
            <a:schemeClr val="accent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3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169EE-A17D-DB06-9C9D-E1C4BB7AD28F}"/>
              </a:ext>
            </a:extLst>
          </p:cNvPr>
          <p:cNvSpPr>
            <a:spLocks noGrp="1"/>
          </p:cNvSpPr>
          <p:nvPr>
            <p:ph type="title"/>
          </p:nvPr>
        </p:nvSpPr>
        <p:spPr/>
        <p:txBody>
          <a:bodyPr/>
          <a:lstStyle/>
          <a:p>
            <a:r>
              <a:rPr lang="en-US" sz="3600"/>
              <a:t>“Active Events” and “Past Events”</a:t>
            </a:r>
          </a:p>
        </p:txBody>
      </p:sp>
      <p:sp>
        <p:nvSpPr>
          <p:cNvPr id="4" name="Text Placeholder 3">
            <a:extLst>
              <a:ext uri="{FF2B5EF4-FFF2-40B4-BE49-F238E27FC236}">
                <a16:creationId xmlns:a16="http://schemas.microsoft.com/office/drawing/2014/main" id="{D4A7A148-2D03-8543-122B-5131DED203E2}"/>
              </a:ext>
            </a:extLst>
          </p:cNvPr>
          <p:cNvSpPr>
            <a:spLocks noGrp="1"/>
          </p:cNvSpPr>
          <p:nvPr>
            <p:ph type="body" sz="quarter" idx="12"/>
          </p:nvPr>
        </p:nvSpPr>
        <p:spPr/>
        <p:txBody>
          <a:bodyPr/>
          <a:lstStyle/>
          <a:p>
            <a:r>
              <a:rPr lang="en-US"/>
              <a:t>DAT Duty Officers (DDOs) may receive notification for two different categories of event:</a:t>
            </a:r>
          </a:p>
          <a:p>
            <a:pPr lvl="1"/>
            <a:r>
              <a:rPr lang="en-US"/>
              <a:t>An ACTIVE or on-going disaster</a:t>
            </a:r>
          </a:p>
          <a:p>
            <a:pPr lvl="1"/>
            <a:r>
              <a:rPr lang="en-US"/>
              <a:t>An event which took place in the PAST </a:t>
            </a:r>
          </a:p>
          <a:p>
            <a:pPr lvl="2"/>
            <a:r>
              <a:rPr lang="en-US"/>
              <a:t>May or may not have already been notified to the Red Cross</a:t>
            </a:r>
          </a:p>
          <a:p>
            <a:r>
              <a:rPr lang="en-US"/>
              <a:t>Each requires a different approach by the DDO prior to a decision to activate a Disaster Action Team response</a:t>
            </a:r>
          </a:p>
        </p:txBody>
      </p:sp>
      <p:sp>
        <p:nvSpPr>
          <p:cNvPr id="2" name="TextBox 1">
            <a:extLst>
              <a:ext uri="{FF2B5EF4-FFF2-40B4-BE49-F238E27FC236}">
                <a16:creationId xmlns:a16="http://schemas.microsoft.com/office/drawing/2014/main" id="{9E8BD722-6724-0855-CC5C-AB5A799B7680}"/>
              </a:ext>
            </a:extLst>
          </p:cNvPr>
          <p:cNvSpPr txBox="1"/>
          <p:nvPr/>
        </p:nvSpPr>
        <p:spPr>
          <a:xfrm>
            <a:off x="-150920" y="3506680"/>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449E75AF-34A8-E675-12B6-39959B16F2A7}"/>
              </a:ext>
            </a:extLst>
          </p:cNvPr>
          <p:cNvSpPr>
            <a:spLocks noGrp="1"/>
          </p:cNvSpPr>
          <p:nvPr>
            <p:ph type="sldNum" sz="quarter" idx="13"/>
          </p:nvPr>
        </p:nvSpPr>
        <p:spPr/>
        <p:txBody>
          <a:bodyPr/>
          <a:lstStyle/>
          <a:p>
            <a:fld id="{E4666CC5-9B12-D84B-9C9B-9E63B7EE2D74}" type="slidenum">
              <a:rPr lang="en-US" smtClean="0"/>
              <a:t>45</a:t>
            </a:fld>
            <a:endParaRPr lang="en-US"/>
          </a:p>
        </p:txBody>
      </p:sp>
    </p:spTree>
    <p:extLst>
      <p:ext uri="{BB962C8B-B14F-4D97-AF65-F5344CB8AC3E}">
        <p14:creationId xmlns:p14="http://schemas.microsoft.com/office/powerpoint/2010/main" val="22453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EB6C4C-37E2-1472-E596-8743080F2780}"/>
              </a:ext>
            </a:extLst>
          </p:cNvPr>
          <p:cNvSpPr>
            <a:spLocks noGrp="1"/>
          </p:cNvSpPr>
          <p:nvPr>
            <p:ph type="title"/>
          </p:nvPr>
        </p:nvSpPr>
        <p:spPr/>
        <p:txBody>
          <a:bodyPr/>
          <a:lstStyle/>
          <a:p>
            <a:r>
              <a:rPr lang="en-US" sz="3600"/>
              <a:t>Active Event</a:t>
            </a:r>
          </a:p>
        </p:txBody>
      </p:sp>
      <p:sp>
        <p:nvSpPr>
          <p:cNvPr id="4" name="Text Placeholder 3">
            <a:extLst>
              <a:ext uri="{FF2B5EF4-FFF2-40B4-BE49-F238E27FC236}">
                <a16:creationId xmlns:a16="http://schemas.microsoft.com/office/drawing/2014/main" id="{98258FC9-5996-1426-CEEB-3CE93BB83C1F}"/>
              </a:ext>
            </a:extLst>
          </p:cNvPr>
          <p:cNvSpPr>
            <a:spLocks noGrp="1"/>
          </p:cNvSpPr>
          <p:nvPr>
            <p:ph type="body" sz="quarter" idx="12"/>
          </p:nvPr>
        </p:nvSpPr>
        <p:spPr>
          <a:xfrm>
            <a:off x="457200" y="1417638"/>
            <a:ext cx="8229600" cy="4089400"/>
          </a:xfrm>
        </p:spPr>
        <p:txBody>
          <a:bodyPr>
            <a:normAutofit/>
          </a:bodyPr>
          <a:lstStyle/>
          <a:p>
            <a:r>
              <a:rPr lang="en-US"/>
              <a:t>Notified to Red Cross while incident is still on-going</a:t>
            </a:r>
          </a:p>
          <a:p>
            <a:r>
              <a:rPr lang="en-US"/>
              <a:t>Usually notified by an Emergency Management Agency (EMA) official</a:t>
            </a:r>
          </a:p>
          <a:p>
            <a:pPr lvl="1"/>
            <a:r>
              <a:rPr lang="en-US"/>
              <a:t>Fire Department, Police or other local officials</a:t>
            </a:r>
          </a:p>
          <a:p>
            <a:r>
              <a:rPr lang="en-US"/>
              <a:t>Sometimes notified by community member</a:t>
            </a:r>
          </a:p>
          <a:p>
            <a:pPr lvl="1"/>
            <a:r>
              <a:rPr lang="en-US"/>
              <a:t>Can be verified immediately by EMA official (e.g.: local Fire Department) </a:t>
            </a:r>
          </a:p>
          <a:p>
            <a:pPr marL="457200" lvl="1" indent="0">
              <a:buNone/>
            </a:pPr>
            <a:r>
              <a:rPr lang="en-US"/>
              <a:t>OR</a:t>
            </a:r>
          </a:p>
          <a:p>
            <a:pPr lvl="1"/>
            <a:r>
              <a:rPr lang="en-US"/>
              <a:t>Cannot be verified immediately by EMA official</a:t>
            </a:r>
          </a:p>
        </p:txBody>
      </p:sp>
      <p:sp>
        <p:nvSpPr>
          <p:cNvPr id="2" name="Slide Number Placeholder 1">
            <a:extLst>
              <a:ext uri="{FF2B5EF4-FFF2-40B4-BE49-F238E27FC236}">
                <a16:creationId xmlns:a16="http://schemas.microsoft.com/office/drawing/2014/main" id="{3059E28A-B930-1606-BDB1-EA73C3B7B99B}"/>
              </a:ext>
            </a:extLst>
          </p:cNvPr>
          <p:cNvSpPr>
            <a:spLocks noGrp="1"/>
          </p:cNvSpPr>
          <p:nvPr>
            <p:ph type="sldNum" sz="quarter" idx="13"/>
          </p:nvPr>
        </p:nvSpPr>
        <p:spPr/>
        <p:txBody>
          <a:bodyPr/>
          <a:lstStyle/>
          <a:p>
            <a:fld id="{E4666CC5-9B12-D84B-9C9B-9E63B7EE2D74}" type="slidenum">
              <a:rPr lang="en-US" smtClean="0"/>
              <a:t>46</a:t>
            </a:fld>
            <a:endParaRPr lang="en-US"/>
          </a:p>
        </p:txBody>
      </p:sp>
    </p:spTree>
    <p:extLst>
      <p:ext uri="{BB962C8B-B14F-4D97-AF65-F5344CB8AC3E}">
        <p14:creationId xmlns:p14="http://schemas.microsoft.com/office/powerpoint/2010/main" val="16889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EB6C4C-37E2-1472-E596-8743080F2780}"/>
              </a:ext>
            </a:extLst>
          </p:cNvPr>
          <p:cNvSpPr>
            <a:spLocks noGrp="1"/>
          </p:cNvSpPr>
          <p:nvPr>
            <p:ph type="title"/>
          </p:nvPr>
        </p:nvSpPr>
        <p:spPr/>
        <p:txBody>
          <a:bodyPr/>
          <a:lstStyle/>
          <a:p>
            <a:r>
              <a:rPr lang="en-US" sz="3600"/>
              <a:t>Past Event</a:t>
            </a:r>
          </a:p>
        </p:txBody>
      </p:sp>
      <p:sp>
        <p:nvSpPr>
          <p:cNvPr id="4" name="Text Placeholder 3">
            <a:extLst>
              <a:ext uri="{FF2B5EF4-FFF2-40B4-BE49-F238E27FC236}">
                <a16:creationId xmlns:a16="http://schemas.microsoft.com/office/drawing/2014/main" id="{98258FC9-5996-1426-CEEB-3CE93BB83C1F}"/>
              </a:ext>
            </a:extLst>
          </p:cNvPr>
          <p:cNvSpPr>
            <a:spLocks noGrp="1"/>
          </p:cNvSpPr>
          <p:nvPr>
            <p:ph type="body" sz="quarter" idx="12"/>
          </p:nvPr>
        </p:nvSpPr>
        <p:spPr>
          <a:xfrm>
            <a:off x="457200" y="1417638"/>
            <a:ext cx="8393502" cy="4413819"/>
          </a:xfrm>
        </p:spPr>
        <p:txBody>
          <a:bodyPr>
            <a:normAutofit fontScale="92500"/>
          </a:bodyPr>
          <a:lstStyle/>
          <a:p>
            <a:r>
              <a:rPr lang="en-US"/>
              <a:t>Notification comes from a client or other individual for an incident that occurred in the past</a:t>
            </a:r>
          </a:p>
          <a:p>
            <a:r>
              <a:rPr lang="en-US"/>
              <a:t>May or may not have been notified to Red Cross before:</a:t>
            </a:r>
          </a:p>
          <a:p>
            <a:pPr lvl="1"/>
            <a:r>
              <a:rPr lang="en-US"/>
              <a:t>Events which National Dispatch identifies as being linked to past events usually notified directly to the recovery team:</a:t>
            </a:r>
          </a:p>
          <a:p>
            <a:pPr lvl="2"/>
            <a:r>
              <a:rPr lang="en-US"/>
              <a:t>E.g.: A client already served requests more information or help</a:t>
            </a:r>
          </a:p>
          <a:p>
            <a:pPr lvl="1"/>
            <a:r>
              <a:rPr lang="en-US"/>
              <a:t>DDOs will receive notifications for situations such as:</a:t>
            </a:r>
          </a:p>
          <a:p>
            <a:pPr lvl="2"/>
            <a:r>
              <a:rPr lang="en-US"/>
              <a:t>A new client calls us about an incident from the past and to which the Red Cross has </a:t>
            </a:r>
            <a:r>
              <a:rPr lang="en-US" b="1" u="sng"/>
              <a:t>not</a:t>
            </a:r>
            <a:r>
              <a:rPr lang="en-US"/>
              <a:t> previously responded</a:t>
            </a:r>
          </a:p>
          <a:p>
            <a:pPr lvl="2"/>
            <a:r>
              <a:rPr lang="en-US"/>
              <a:t>Another client appears for an incident to which DAT has previously responded (was not present at the time of the response)</a:t>
            </a:r>
          </a:p>
        </p:txBody>
      </p:sp>
      <p:sp>
        <p:nvSpPr>
          <p:cNvPr id="2" name="Slide Number Placeholder 1">
            <a:extLst>
              <a:ext uri="{FF2B5EF4-FFF2-40B4-BE49-F238E27FC236}">
                <a16:creationId xmlns:a16="http://schemas.microsoft.com/office/drawing/2014/main" id="{0829779D-F9D9-2700-FBD8-813F8C64C8BC}"/>
              </a:ext>
            </a:extLst>
          </p:cNvPr>
          <p:cNvSpPr>
            <a:spLocks noGrp="1"/>
          </p:cNvSpPr>
          <p:nvPr>
            <p:ph type="sldNum" sz="quarter" idx="13"/>
          </p:nvPr>
        </p:nvSpPr>
        <p:spPr/>
        <p:txBody>
          <a:bodyPr/>
          <a:lstStyle/>
          <a:p>
            <a:fld id="{E4666CC5-9B12-D84B-9C9B-9E63B7EE2D74}" type="slidenum">
              <a:rPr lang="en-US" smtClean="0"/>
              <a:t>47</a:t>
            </a:fld>
            <a:endParaRPr lang="en-US"/>
          </a:p>
        </p:txBody>
      </p:sp>
    </p:spTree>
    <p:extLst>
      <p:ext uri="{BB962C8B-B14F-4D97-AF65-F5344CB8AC3E}">
        <p14:creationId xmlns:p14="http://schemas.microsoft.com/office/powerpoint/2010/main" val="252216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197A-D898-F899-E17C-F4C1FCC762C9}"/>
              </a:ext>
            </a:extLst>
          </p:cNvPr>
          <p:cNvSpPr>
            <a:spLocks noGrp="1"/>
          </p:cNvSpPr>
          <p:nvPr>
            <p:ph type="title"/>
          </p:nvPr>
        </p:nvSpPr>
        <p:spPr/>
        <p:txBody>
          <a:bodyPr/>
          <a:lstStyle/>
          <a:p>
            <a:r>
              <a:rPr lang="en-US" sz="3600"/>
              <a:t>Active Event vs Past Event</a:t>
            </a:r>
          </a:p>
        </p:txBody>
      </p:sp>
      <p:sp>
        <p:nvSpPr>
          <p:cNvPr id="3" name="Text Placeholder 2">
            <a:extLst>
              <a:ext uri="{FF2B5EF4-FFF2-40B4-BE49-F238E27FC236}">
                <a16:creationId xmlns:a16="http://schemas.microsoft.com/office/drawing/2014/main" id="{01B49C41-DD95-386D-5476-A58C7DF6CE8E}"/>
              </a:ext>
            </a:extLst>
          </p:cNvPr>
          <p:cNvSpPr>
            <a:spLocks noGrp="1"/>
          </p:cNvSpPr>
          <p:nvPr>
            <p:ph type="body" sz="quarter" idx="12"/>
          </p:nvPr>
        </p:nvSpPr>
        <p:spPr>
          <a:xfrm>
            <a:off x="457200" y="1274113"/>
            <a:ext cx="8229600" cy="4309773"/>
          </a:xfrm>
        </p:spPr>
        <p:txBody>
          <a:bodyPr>
            <a:noAutofit/>
          </a:bodyPr>
          <a:lstStyle/>
          <a:p>
            <a:r>
              <a:rPr lang="en-US" sz="2000"/>
              <a:t>For an active event which has EMA confirmation:</a:t>
            </a:r>
          </a:p>
          <a:p>
            <a:pPr lvl="1"/>
            <a:r>
              <a:rPr lang="en-US" sz="1800" b="1"/>
              <a:t>Top priority </a:t>
            </a:r>
            <a:r>
              <a:rPr lang="en-US" sz="1800"/>
              <a:t>is to trigger appropriate response and recruit a DAT Supervisor or Manager plus at least one additional DAT responder and dispatch them to the scene as quickly as possible</a:t>
            </a:r>
          </a:p>
          <a:p>
            <a:r>
              <a:rPr lang="en-US" sz="2000"/>
              <a:t>For an event which does not have EMA confirmation:</a:t>
            </a:r>
          </a:p>
          <a:p>
            <a:pPr lvl="1"/>
            <a:r>
              <a:rPr lang="en-US" sz="1800"/>
              <a:t>Additional information required to confirm the disaster and determine the appropriate response.  DDO may have to contact caller for more information and contact EMA to obtain confirmation</a:t>
            </a:r>
          </a:p>
          <a:p>
            <a:r>
              <a:rPr lang="en-US" sz="2000"/>
              <a:t>If the event occurred in the past, an immediate DAT response may not be required</a:t>
            </a:r>
          </a:p>
          <a:p>
            <a:pPr lvl="1"/>
            <a:r>
              <a:rPr lang="en-US" sz="1800"/>
              <a:t>If the event occurred more than 14 days prior to notification a DAT response is usually not required but referrals may be provided</a:t>
            </a:r>
          </a:p>
          <a:p>
            <a:r>
              <a:rPr lang="en-US" sz="2000">
                <a:highlight>
                  <a:srgbClr val="FFFF00"/>
                </a:highlight>
              </a:rPr>
              <a:t>Refer to Regional protocols for determining how to handle these situations</a:t>
            </a:r>
          </a:p>
        </p:txBody>
      </p:sp>
      <p:sp>
        <p:nvSpPr>
          <p:cNvPr id="4" name="Slide Number Placeholder 3">
            <a:extLst>
              <a:ext uri="{FF2B5EF4-FFF2-40B4-BE49-F238E27FC236}">
                <a16:creationId xmlns:a16="http://schemas.microsoft.com/office/drawing/2014/main" id="{8B5AEA28-00B1-D4F3-BE2A-ABBB0A557E0E}"/>
              </a:ext>
            </a:extLst>
          </p:cNvPr>
          <p:cNvSpPr>
            <a:spLocks noGrp="1"/>
          </p:cNvSpPr>
          <p:nvPr>
            <p:ph type="sldNum" sz="quarter" idx="13"/>
          </p:nvPr>
        </p:nvSpPr>
        <p:spPr/>
        <p:txBody>
          <a:bodyPr/>
          <a:lstStyle/>
          <a:p>
            <a:fld id="{E4666CC5-9B12-D84B-9C9B-9E63B7EE2D74}" type="slidenum">
              <a:rPr lang="en-US" smtClean="0"/>
              <a:t>48</a:t>
            </a:fld>
            <a:endParaRPr lang="en-US"/>
          </a:p>
        </p:txBody>
      </p:sp>
    </p:spTree>
    <p:extLst>
      <p:ext uri="{BB962C8B-B14F-4D97-AF65-F5344CB8AC3E}">
        <p14:creationId xmlns:p14="http://schemas.microsoft.com/office/powerpoint/2010/main" val="14454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49C3-1422-93FA-900F-A7471882D56F}"/>
              </a:ext>
            </a:extLst>
          </p:cNvPr>
          <p:cNvSpPr>
            <a:spLocks noGrp="1"/>
          </p:cNvSpPr>
          <p:nvPr>
            <p:ph type="title"/>
          </p:nvPr>
        </p:nvSpPr>
        <p:spPr>
          <a:xfrm>
            <a:off x="457200" y="274638"/>
            <a:ext cx="8229600" cy="1143000"/>
          </a:xfrm>
        </p:spPr>
        <p:txBody>
          <a:bodyPr wrap="square" anchor="ctr">
            <a:normAutofit/>
          </a:bodyPr>
          <a:lstStyle/>
          <a:p>
            <a:r>
              <a:rPr lang="en-US" sz="3600" b="1"/>
              <a:t>Responding to an Event: Overview</a:t>
            </a:r>
            <a:endParaRPr lang="en-US" sz="3600"/>
          </a:p>
        </p:txBody>
      </p:sp>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3556688915"/>
              </p:ext>
            </p:extLst>
          </p:nvPr>
        </p:nvGraphicFramePr>
        <p:xfrm>
          <a:off x="559677" y="1095703"/>
          <a:ext cx="8308426" cy="483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3ED3A7E-AB13-297A-E14E-6B9D7D03123B}"/>
              </a:ext>
            </a:extLst>
          </p:cNvPr>
          <p:cNvSpPr>
            <a:spLocks noGrp="1"/>
          </p:cNvSpPr>
          <p:nvPr>
            <p:ph type="sldNum" sz="quarter" idx="13"/>
          </p:nvPr>
        </p:nvSpPr>
        <p:spPr/>
        <p:txBody>
          <a:bodyPr/>
          <a:lstStyle/>
          <a:p>
            <a:fld id="{E4666CC5-9B12-D84B-9C9B-9E63B7EE2D74}" type="slidenum">
              <a:rPr lang="en-US" smtClean="0"/>
              <a:t>49</a:t>
            </a:fld>
            <a:endParaRPr lang="en-US"/>
          </a:p>
        </p:txBody>
      </p:sp>
    </p:spTree>
    <p:extLst>
      <p:ext uri="{BB962C8B-B14F-4D97-AF65-F5344CB8AC3E}">
        <p14:creationId xmlns:p14="http://schemas.microsoft.com/office/powerpoint/2010/main" val="285057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70FB15F-C432-4B3F-82E9-448CA82C9F9E}"/>
              </a:ext>
            </a:extLst>
          </p:cNvPr>
          <p:cNvSpPr txBox="1">
            <a:spLocks/>
          </p:cNvSpPr>
          <p:nvPr/>
        </p:nvSpPr>
        <p:spPr>
          <a:xfrm>
            <a:off x="4071697" y="1920479"/>
            <a:ext cx="3457817" cy="31461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anose="020B0604020202020204" pitchFamily="34" charset="0"/>
                <a:ea typeface="Verdana" pitchFamily="34" charset="0"/>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anose="020B0604020202020204" pitchFamily="34" charset="0"/>
                <a:ea typeface="Verdana" pitchFamily="34" charset="0"/>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anose="020B0604020202020204" pitchFamily="34" charset="0"/>
                <a:ea typeface="Verdana" pitchFamily="34" charset="0"/>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anose="020B0604020202020204" pitchFamily="34" charset="0"/>
                <a:ea typeface="Verdana" pitchFamily="34" charset="0"/>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a:t>Clients first</a:t>
            </a:r>
          </a:p>
          <a:p>
            <a:r>
              <a:rPr lang="en-US" sz="1800" b="1"/>
              <a:t>Inclusive service delivery</a:t>
            </a:r>
          </a:p>
          <a:p>
            <a:r>
              <a:rPr lang="en-US" sz="1800" b="1"/>
              <a:t>Care and safety of the workforce</a:t>
            </a:r>
          </a:p>
          <a:p>
            <a:r>
              <a:rPr lang="en-US" sz="1800"/>
              <a:t>Engaged partnership</a:t>
            </a:r>
          </a:p>
          <a:p>
            <a:r>
              <a:rPr lang="en-US" sz="1800" b="1"/>
              <a:t>Good hello/good goodbye</a:t>
            </a:r>
          </a:p>
          <a:p>
            <a:r>
              <a:rPr lang="en-US" sz="1800"/>
              <a:t>Get to “yes”</a:t>
            </a:r>
          </a:p>
          <a:p>
            <a:r>
              <a:rPr lang="en-US" sz="1800"/>
              <a:t>Data-driven decision-making</a:t>
            </a:r>
          </a:p>
          <a:p>
            <a:r>
              <a:rPr lang="en-US" sz="1800"/>
              <a:t>Good stewards of donor dollars and resources</a:t>
            </a:r>
          </a:p>
        </p:txBody>
      </p:sp>
      <p:sp>
        <p:nvSpPr>
          <p:cNvPr id="11" name="TextBox 10">
            <a:extLst>
              <a:ext uri="{FF2B5EF4-FFF2-40B4-BE49-F238E27FC236}">
                <a16:creationId xmlns:a16="http://schemas.microsoft.com/office/drawing/2014/main" id="{9561F8CC-81B4-4831-9DCC-277942799E5E}"/>
              </a:ext>
            </a:extLst>
          </p:cNvPr>
          <p:cNvSpPr txBox="1"/>
          <p:nvPr/>
        </p:nvSpPr>
        <p:spPr>
          <a:xfrm>
            <a:off x="1444615" y="3079118"/>
            <a:ext cx="2432942" cy="1200329"/>
          </a:xfrm>
          <a:prstGeom prst="rect">
            <a:avLst/>
          </a:prstGeom>
          <a:solidFill>
            <a:srgbClr val="CF9E09"/>
          </a:solidFill>
          <a:ln>
            <a:solidFill>
              <a:schemeClr val="tx1"/>
            </a:solidFill>
          </a:ln>
          <a:effectLst>
            <a:innerShdw blurRad="63500" dist="50800" dir="2700000">
              <a:prstClr val="black">
                <a:alpha val="50000"/>
              </a:prstClr>
            </a:innerShdw>
          </a:effectLst>
        </p:spPr>
        <p:txBody>
          <a:bodyPr wrap="square" rtlCol="0" anchor="ctr">
            <a:spAutoFit/>
          </a:bodyPr>
          <a:lstStyle>
            <a:defPPr>
              <a:defRPr lang="en-US"/>
            </a:defPPr>
            <a:lvl1pPr algn="ctr">
              <a:spcBef>
                <a:spcPts val="2400"/>
              </a:spcBef>
              <a:spcAft>
                <a:spcPts val="2400"/>
              </a:spcAft>
              <a:defRPr sz="3200">
                <a:solidFill>
                  <a:schemeClr val="bg1"/>
                </a:solidFill>
                <a:latin typeface="Calibri" panose="020F0502020204030204" pitchFamily="34" charset="0"/>
                <a:cs typeface="Calibri" panose="020F0502020204030204" pitchFamily="34" charset="0"/>
              </a:defRPr>
            </a:lvl1pPr>
          </a:lstStyle>
          <a:p>
            <a:r>
              <a:rPr lang="en-US" sz="2400"/>
              <a:t>Guiding Principles for Disaster Operations</a:t>
            </a:r>
          </a:p>
        </p:txBody>
      </p:sp>
      <p:sp>
        <p:nvSpPr>
          <p:cNvPr id="2" name="Title 1">
            <a:extLst>
              <a:ext uri="{FF2B5EF4-FFF2-40B4-BE49-F238E27FC236}">
                <a16:creationId xmlns:a16="http://schemas.microsoft.com/office/drawing/2014/main" id="{B1E95C05-88D1-1145-24CC-6D4756CB0F43}"/>
              </a:ext>
            </a:extLst>
          </p:cNvPr>
          <p:cNvSpPr>
            <a:spLocks noGrp="1"/>
          </p:cNvSpPr>
          <p:nvPr>
            <p:ph type="title"/>
          </p:nvPr>
        </p:nvSpPr>
        <p:spPr>
          <a:xfrm>
            <a:off x="1485900" y="1063229"/>
            <a:ext cx="6172200" cy="857250"/>
          </a:xfrm>
        </p:spPr>
        <p:txBody>
          <a:bodyPr/>
          <a:lstStyle/>
          <a:p>
            <a:r>
              <a:rPr lang="en-US" sz="2700" b="1"/>
              <a:t>Guiding Principles</a:t>
            </a:r>
            <a:br>
              <a:rPr lang="en-US" sz="2700" b="1"/>
            </a:br>
            <a:r>
              <a:rPr lang="en-US" sz="2100" b="1"/>
              <a:t>American Red Cross Disaster Cycle Services</a:t>
            </a:r>
            <a:endParaRPr lang="en-US" sz="2700" b="1"/>
          </a:p>
        </p:txBody>
      </p:sp>
      <p:sp>
        <p:nvSpPr>
          <p:cNvPr id="3" name="Slide Number Placeholder 2">
            <a:extLst>
              <a:ext uri="{FF2B5EF4-FFF2-40B4-BE49-F238E27FC236}">
                <a16:creationId xmlns:a16="http://schemas.microsoft.com/office/drawing/2014/main" id="{E0557AB0-AFF1-8B87-85B8-C2F9387DF5F5}"/>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540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2589344250"/>
              </p:ext>
            </p:extLst>
          </p:nvPr>
        </p:nvGraphicFramePr>
        <p:xfrm>
          <a:off x="559677" y="1095703"/>
          <a:ext cx="8308426" cy="483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3496AD8-44DB-9862-FE7D-5005FD2F4F58}"/>
              </a:ext>
            </a:extLst>
          </p:cNvPr>
          <p:cNvSpPr txBox="1"/>
          <p:nvPr/>
        </p:nvSpPr>
        <p:spPr>
          <a:xfrm rot="20767225">
            <a:off x="1132491" y="3061047"/>
            <a:ext cx="6471745" cy="801373"/>
          </a:xfrm>
          <a:prstGeom prst="rect">
            <a:avLst/>
          </a:prstGeom>
          <a:solidFill>
            <a:schemeClr val="bg1">
              <a:lumMod val="85000"/>
            </a:schemeClr>
          </a:solidFill>
        </p:spPr>
        <p:txBody>
          <a:bodyPr vert="horz" wrap="none" lIns="91440" tIns="45720" rIns="91440" bIns="45720" rtlCol="0">
            <a:normAutofit/>
          </a:bodyPr>
          <a:lstStyle/>
          <a:p>
            <a:pPr algn="l"/>
            <a:r>
              <a:rPr lang="en-US" sz="3200">
                <a:latin typeface="Calibri" panose="020F0502020204030204" pitchFamily="34" charset="0"/>
                <a:cs typeface="Calibri" panose="020F0502020204030204" pitchFamily="34" charset="0"/>
              </a:rPr>
              <a:t>Let’s review these steps in more detail</a:t>
            </a:r>
          </a:p>
        </p:txBody>
      </p:sp>
      <p:sp>
        <p:nvSpPr>
          <p:cNvPr id="6" name="Slide Number Placeholder 5">
            <a:extLst>
              <a:ext uri="{FF2B5EF4-FFF2-40B4-BE49-F238E27FC236}">
                <a16:creationId xmlns:a16="http://schemas.microsoft.com/office/drawing/2014/main" id="{994896AE-7F4A-BF7F-428F-96095FDC7141}"/>
              </a:ext>
            </a:extLst>
          </p:cNvPr>
          <p:cNvSpPr>
            <a:spLocks noGrp="1"/>
          </p:cNvSpPr>
          <p:nvPr>
            <p:ph type="sldNum" sz="quarter" idx="13"/>
          </p:nvPr>
        </p:nvSpPr>
        <p:spPr/>
        <p:txBody>
          <a:bodyPr/>
          <a:lstStyle/>
          <a:p>
            <a:fld id="{E4666CC5-9B12-D84B-9C9B-9E63B7EE2D74}" type="slidenum">
              <a:rPr lang="en-US" smtClean="0"/>
              <a:t>50</a:t>
            </a:fld>
            <a:endParaRPr lang="en-US"/>
          </a:p>
        </p:txBody>
      </p:sp>
      <p:sp>
        <p:nvSpPr>
          <p:cNvPr id="8" name="Title 1">
            <a:extLst>
              <a:ext uri="{FF2B5EF4-FFF2-40B4-BE49-F238E27FC236}">
                <a16:creationId xmlns:a16="http://schemas.microsoft.com/office/drawing/2014/main" id="{50AD1101-3E17-70D6-C82B-8BD37884C7A0}"/>
              </a:ext>
            </a:extLst>
          </p:cNvPr>
          <p:cNvSpPr>
            <a:spLocks noGrp="1"/>
          </p:cNvSpPr>
          <p:nvPr>
            <p:ph type="title"/>
          </p:nvPr>
        </p:nvSpPr>
        <p:spPr/>
        <p:txBody>
          <a:bodyPr wrap="square" anchor="ctr">
            <a:normAutofit/>
          </a:bodyPr>
          <a:lstStyle/>
          <a:p>
            <a:r>
              <a:rPr lang="en-US" sz="3600" b="1"/>
              <a:t>Responding to an Event: Overview</a:t>
            </a:r>
            <a:endParaRPr lang="en-US" sz="3600"/>
          </a:p>
        </p:txBody>
      </p:sp>
    </p:spTree>
    <p:extLst>
      <p:ext uri="{BB962C8B-B14F-4D97-AF65-F5344CB8AC3E}">
        <p14:creationId xmlns:p14="http://schemas.microsoft.com/office/powerpoint/2010/main" val="1965627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5F02524-2C72-4789-9D51-3364E05191EE}"/>
              </a:ext>
            </a:extLst>
          </p:cNvPr>
          <p:cNvSpPr>
            <a:spLocks noGrp="1"/>
          </p:cNvSpPr>
          <p:nvPr>
            <p:ph type="body" sz="quarter" idx="12"/>
          </p:nvPr>
        </p:nvSpPr>
        <p:spPr>
          <a:xfrm>
            <a:off x="457200" y="2344216"/>
            <a:ext cx="8229600" cy="3474491"/>
          </a:xfrm>
        </p:spPr>
        <p:txBody>
          <a:bodyPr>
            <a:normAutofit fontScale="92500" lnSpcReduction="10000"/>
          </a:bodyPr>
          <a:lstStyle/>
          <a:p>
            <a:r>
              <a:rPr lang="en-US" sz="2800"/>
              <a:t>Once you receive a notification of an event (SMS, Email, Voice Call) you must “accept” the assignment</a:t>
            </a:r>
          </a:p>
          <a:p>
            <a:r>
              <a:rPr lang="en-US" sz="2800"/>
              <a:t>Log into RC Respond to find the details and pertinent information for the event</a:t>
            </a:r>
          </a:p>
          <a:p>
            <a:pPr marL="0" indent="0">
              <a:buNone/>
            </a:pPr>
            <a:r>
              <a:rPr lang="en-US" sz="2800" i="1"/>
              <a:t>Types of Requests</a:t>
            </a:r>
          </a:p>
          <a:p>
            <a:pPr marL="857250" lvl="1" indent="-457200">
              <a:buAutoNum type="arabicPeriod"/>
            </a:pPr>
            <a:r>
              <a:rPr lang="en-US" sz="2600"/>
              <a:t>Agency will call in an active event</a:t>
            </a:r>
          </a:p>
          <a:p>
            <a:pPr marL="857250" lvl="1" indent="-457200">
              <a:buAutoNum type="arabicPeriod"/>
            </a:pPr>
            <a:r>
              <a:rPr lang="en-US" sz="2600"/>
              <a:t>A client may “cold call” asking for assistance</a:t>
            </a:r>
          </a:p>
          <a:p>
            <a:pPr marL="857250" lvl="1" indent="-457200">
              <a:buAutoNum type="arabicPeriod"/>
            </a:pPr>
            <a:r>
              <a:rPr lang="en-US" sz="2600"/>
              <a:t>Third party may call on behalf of the client</a:t>
            </a:r>
          </a:p>
          <a:p>
            <a:endParaRPr lang="en-US"/>
          </a:p>
        </p:txBody>
      </p:sp>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1409046335"/>
              </p:ext>
            </p:extLst>
          </p:nvPr>
        </p:nvGraphicFramePr>
        <p:xfrm>
          <a:off x="512380" y="332882"/>
          <a:ext cx="7835462" cy="1874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3B7A680-046D-D377-7A22-E76C4C2F6D34}"/>
              </a:ext>
            </a:extLst>
          </p:cNvPr>
          <p:cNvSpPr>
            <a:spLocks noGrp="1"/>
          </p:cNvSpPr>
          <p:nvPr>
            <p:ph type="sldNum" sz="quarter" idx="13"/>
          </p:nvPr>
        </p:nvSpPr>
        <p:spPr/>
        <p:txBody>
          <a:bodyPr/>
          <a:lstStyle/>
          <a:p>
            <a:fld id="{E4666CC5-9B12-D84B-9C9B-9E63B7EE2D74}" type="slidenum">
              <a:rPr lang="en-US" smtClean="0"/>
              <a:t>51</a:t>
            </a:fld>
            <a:endParaRPr lang="en-US"/>
          </a:p>
        </p:txBody>
      </p:sp>
    </p:spTree>
    <p:extLst>
      <p:ext uri="{BB962C8B-B14F-4D97-AF65-F5344CB8AC3E}">
        <p14:creationId xmlns:p14="http://schemas.microsoft.com/office/powerpoint/2010/main" val="398991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C05CB8-677C-4D48-85F3-11EB74A8DC49}"/>
              </a:ext>
            </a:extLst>
          </p:cNvPr>
          <p:cNvSpPr>
            <a:spLocks noGrp="1"/>
          </p:cNvSpPr>
          <p:nvPr>
            <p:ph type="body" sz="quarter" idx="12"/>
          </p:nvPr>
        </p:nvSpPr>
        <p:spPr>
          <a:xfrm>
            <a:off x="662197" y="121775"/>
            <a:ext cx="8014350" cy="914400"/>
          </a:xfrm>
        </p:spPr>
        <p:txBody>
          <a:bodyPr>
            <a:noAutofit/>
          </a:bodyPr>
          <a:lstStyle/>
          <a:p>
            <a:r>
              <a:rPr lang="en-US" sz="3600" b="1">
                <a:solidFill>
                  <a:srgbClr val="FF0000"/>
                </a:solidFill>
                <a:latin typeface="Arial" panose="020B0604020202020204" pitchFamily="34" charset="0"/>
                <a:cs typeface="Arial" panose="020B0604020202020204" pitchFamily="34" charset="0"/>
              </a:rPr>
              <a:t>Key Response Activities of the DAT Duty Officer</a:t>
            </a:r>
          </a:p>
        </p:txBody>
      </p:sp>
      <p:grpSp>
        <p:nvGrpSpPr>
          <p:cNvPr id="2" name="Group 1">
            <a:extLst>
              <a:ext uri="{FF2B5EF4-FFF2-40B4-BE49-F238E27FC236}">
                <a16:creationId xmlns:a16="http://schemas.microsoft.com/office/drawing/2014/main" id="{A399BF57-5429-427C-1AC4-4B070A9F46B2}"/>
              </a:ext>
            </a:extLst>
          </p:cNvPr>
          <p:cNvGrpSpPr/>
          <p:nvPr/>
        </p:nvGrpSpPr>
        <p:grpSpPr>
          <a:xfrm>
            <a:off x="1827632" y="1273968"/>
            <a:ext cx="5775147" cy="4649449"/>
            <a:chOff x="1827632" y="1197768"/>
            <a:chExt cx="5775147" cy="4649449"/>
          </a:xfrm>
        </p:grpSpPr>
        <p:sp>
          <p:nvSpPr>
            <p:cNvPr id="4" name="TextBox 3">
              <a:extLst>
                <a:ext uri="{FF2B5EF4-FFF2-40B4-BE49-F238E27FC236}">
                  <a16:creationId xmlns:a16="http://schemas.microsoft.com/office/drawing/2014/main" id="{9BE326C6-98D6-4D94-8EA9-984117B88568}"/>
                </a:ext>
              </a:extLst>
            </p:cNvPr>
            <p:cNvSpPr txBox="1"/>
            <p:nvPr/>
          </p:nvSpPr>
          <p:spPr>
            <a:xfrm>
              <a:off x="4131371" y="1330516"/>
              <a:ext cx="94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DAT Duty Officer On Call</a:t>
              </a: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F3D07D-D2B2-405A-AF8E-A72D859FBA77}"/>
                </a:ext>
              </a:extLst>
            </p:cNvPr>
            <p:cNvSpPr txBox="1"/>
            <p:nvPr/>
          </p:nvSpPr>
          <p:spPr>
            <a:xfrm>
              <a:off x="6271819" y="2034049"/>
              <a:ext cx="1330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Receive </a:t>
              </a:r>
            </a:p>
            <a:p>
              <a:pPr algn="ctr"/>
              <a:r>
                <a:rPr lang="en-US" sz="1200">
                  <a:latin typeface="Arial" panose="020B0604020202020204" pitchFamily="34" charset="0"/>
                  <a:cs typeface="Arial" panose="020B0604020202020204" pitchFamily="34" charset="0"/>
                </a:rPr>
                <a:t>Notification in RC Respond</a:t>
              </a:r>
            </a:p>
          </p:txBody>
        </p:sp>
        <p:sp>
          <p:nvSpPr>
            <p:cNvPr id="6" name="TextBox 5">
              <a:extLst>
                <a:ext uri="{FF2B5EF4-FFF2-40B4-BE49-F238E27FC236}">
                  <a16:creationId xmlns:a16="http://schemas.microsoft.com/office/drawing/2014/main" id="{037D13CB-9C9F-4EDF-95D1-B54EDA146091}"/>
                </a:ext>
              </a:extLst>
            </p:cNvPr>
            <p:cNvSpPr txBox="1"/>
            <p:nvPr/>
          </p:nvSpPr>
          <p:spPr>
            <a:xfrm>
              <a:off x="6456628" y="3781114"/>
              <a:ext cx="1055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Confirm event and decide response</a:t>
              </a:r>
            </a:p>
          </p:txBody>
        </p:sp>
        <p:sp>
          <p:nvSpPr>
            <p:cNvPr id="7" name="TextBox 6">
              <a:extLst>
                <a:ext uri="{FF2B5EF4-FFF2-40B4-BE49-F238E27FC236}">
                  <a16:creationId xmlns:a16="http://schemas.microsoft.com/office/drawing/2014/main" id="{6E114807-EFBD-4C83-9E63-CC91D7E836C8}"/>
                </a:ext>
              </a:extLst>
            </p:cNvPr>
            <p:cNvSpPr txBox="1"/>
            <p:nvPr/>
          </p:nvSpPr>
          <p:spPr>
            <a:xfrm>
              <a:off x="4909888" y="5020759"/>
              <a:ext cx="1098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Activate</a:t>
              </a:r>
            </a:p>
            <a:p>
              <a:pPr algn="ctr"/>
              <a:r>
                <a:rPr lang="en-US" sz="1200">
                  <a:latin typeface="Arial" panose="020B0604020202020204" pitchFamily="34" charset="0"/>
                  <a:cs typeface="Arial" panose="020B0604020202020204" pitchFamily="34" charset="0"/>
                </a:rPr>
                <a:t> DAT in RC Respond</a:t>
              </a:r>
            </a:p>
          </p:txBody>
        </p:sp>
        <p:sp>
          <p:nvSpPr>
            <p:cNvPr id="8" name="TextBox 7">
              <a:extLst>
                <a:ext uri="{FF2B5EF4-FFF2-40B4-BE49-F238E27FC236}">
                  <a16:creationId xmlns:a16="http://schemas.microsoft.com/office/drawing/2014/main" id="{2CEE20EF-E978-477E-A2B5-7AD3C3F66DF3}"/>
                </a:ext>
              </a:extLst>
            </p:cNvPr>
            <p:cNvSpPr txBox="1"/>
            <p:nvPr/>
          </p:nvSpPr>
          <p:spPr>
            <a:xfrm>
              <a:off x="2985764" y="5176088"/>
              <a:ext cx="10571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Support</a:t>
              </a:r>
            </a:p>
            <a:p>
              <a:pPr algn="ctr"/>
              <a:r>
                <a:rPr lang="en-US" sz="1200">
                  <a:latin typeface="Arial" panose="020B0604020202020204" pitchFamily="34" charset="0"/>
                  <a:cs typeface="Arial" panose="020B0604020202020204" pitchFamily="34" charset="0"/>
                </a:rPr>
                <a:t>DAT</a:t>
              </a:r>
            </a:p>
          </p:txBody>
        </p:sp>
        <p:sp>
          <p:nvSpPr>
            <p:cNvPr id="10" name="TextBox 9">
              <a:extLst>
                <a:ext uri="{FF2B5EF4-FFF2-40B4-BE49-F238E27FC236}">
                  <a16:creationId xmlns:a16="http://schemas.microsoft.com/office/drawing/2014/main" id="{0CB5A2F8-07BA-4B2E-8871-DFC4AE45DABB}"/>
                </a:ext>
              </a:extLst>
            </p:cNvPr>
            <p:cNvSpPr txBox="1"/>
            <p:nvPr/>
          </p:nvSpPr>
          <p:spPr>
            <a:xfrm>
              <a:off x="2002463" y="3808008"/>
              <a:ext cx="98330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Monitor </a:t>
              </a:r>
            </a:p>
            <a:p>
              <a:pPr algn="ctr"/>
              <a:r>
                <a:rPr lang="en-US" sz="1200">
                  <a:latin typeface="Arial" panose="020B0604020202020204" pitchFamily="34" charset="0"/>
                  <a:cs typeface="Arial" panose="020B0604020202020204" pitchFamily="34" charset="0"/>
                </a:rPr>
                <a:t>event</a:t>
              </a:r>
            </a:p>
          </p:txBody>
        </p:sp>
        <p:sp>
          <p:nvSpPr>
            <p:cNvPr id="12" name="TextBox 11">
              <a:extLst>
                <a:ext uri="{FF2B5EF4-FFF2-40B4-BE49-F238E27FC236}">
                  <a16:creationId xmlns:a16="http://schemas.microsoft.com/office/drawing/2014/main" id="{617C3C81-9FB6-4498-8CE5-869DC58378E1}"/>
                </a:ext>
              </a:extLst>
            </p:cNvPr>
            <p:cNvSpPr txBox="1"/>
            <p:nvPr/>
          </p:nvSpPr>
          <p:spPr>
            <a:xfrm>
              <a:off x="1827632" y="2034989"/>
              <a:ext cx="1225901"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Ensure that all responders are safe; close event</a:t>
              </a:r>
            </a:p>
          </p:txBody>
        </p:sp>
        <p:sp>
          <p:nvSpPr>
            <p:cNvPr id="18" name="Arrow: Curved Left 17">
              <a:extLst>
                <a:ext uri="{FF2B5EF4-FFF2-40B4-BE49-F238E27FC236}">
                  <a16:creationId xmlns:a16="http://schemas.microsoft.com/office/drawing/2014/main" id="{4F2A3328-DCB1-4149-A6CF-6EF27A76E6B7}"/>
                </a:ext>
              </a:extLst>
            </p:cNvPr>
            <p:cNvSpPr/>
            <p:nvPr/>
          </p:nvSpPr>
          <p:spPr>
            <a:xfrm>
              <a:off x="4809479" y="2215088"/>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1" name="Arrow: Curved Left 40">
              <a:extLst>
                <a:ext uri="{FF2B5EF4-FFF2-40B4-BE49-F238E27FC236}">
                  <a16:creationId xmlns:a16="http://schemas.microsoft.com/office/drawing/2014/main" id="{66BA0131-0394-4F27-A17E-0C0D97B1BB96}"/>
                </a:ext>
              </a:extLst>
            </p:cNvPr>
            <p:cNvSpPr/>
            <p:nvPr/>
          </p:nvSpPr>
          <p:spPr>
            <a:xfrm rot="10980000">
              <a:off x="3191114" y="2079316"/>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EC42EF5-6366-420F-8BDA-D07B23B459F8}"/>
                </a:ext>
              </a:extLst>
            </p:cNvPr>
            <p:cNvSpPr/>
            <p:nvPr/>
          </p:nvSpPr>
          <p:spPr>
            <a:xfrm>
              <a:off x="1865884" y="1970405"/>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0990DC9D-29D1-4936-8472-40BBE0E7C679}"/>
                </a:ext>
              </a:extLst>
            </p:cNvPr>
            <p:cNvSpPr/>
            <p:nvPr/>
          </p:nvSpPr>
          <p:spPr>
            <a:xfrm>
              <a:off x="1904135" y="3562061"/>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8FF763D-3553-4BD8-BE82-5559AF234F6B}"/>
                </a:ext>
              </a:extLst>
            </p:cNvPr>
            <p:cNvSpPr/>
            <p:nvPr/>
          </p:nvSpPr>
          <p:spPr>
            <a:xfrm>
              <a:off x="2949785" y="4932817"/>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679E7F6-4EA8-4899-8A7E-D9ABD3530C9D}"/>
                </a:ext>
              </a:extLst>
            </p:cNvPr>
            <p:cNvSpPr/>
            <p:nvPr/>
          </p:nvSpPr>
          <p:spPr>
            <a:xfrm>
              <a:off x="4909888" y="4932816"/>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4128FF3-7981-4CC2-AF07-E4C5FF8C1B6A}"/>
                </a:ext>
              </a:extLst>
            </p:cNvPr>
            <p:cNvSpPr/>
            <p:nvPr/>
          </p:nvSpPr>
          <p:spPr>
            <a:xfrm>
              <a:off x="6427380" y="3714247"/>
              <a:ext cx="112058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FCCAC1B0-56CB-45F4-9984-391180A2E588}"/>
                </a:ext>
              </a:extLst>
            </p:cNvPr>
            <p:cNvSpPr/>
            <p:nvPr/>
          </p:nvSpPr>
          <p:spPr>
            <a:xfrm>
              <a:off x="6362601" y="1912367"/>
              <a:ext cx="1149397"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E2E8B51-0ED0-4CB4-9356-70F7D73295DC}"/>
                </a:ext>
              </a:extLst>
            </p:cNvPr>
            <p:cNvSpPr/>
            <p:nvPr/>
          </p:nvSpPr>
          <p:spPr>
            <a:xfrm>
              <a:off x="4042949" y="1197768"/>
              <a:ext cx="109892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B08D2AB0-A885-717C-BE94-E0FF50FE04A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6788" y="4839302"/>
            <a:ext cx="2396315" cy="1599128"/>
          </a:xfrm>
          <a:prstGeom prst="rect">
            <a:avLst/>
          </a:prstGeom>
        </p:spPr>
      </p:pic>
      <p:pic>
        <p:nvPicPr>
          <p:cNvPr id="11" name="Picture 10">
            <a:extLst>
              <a:ext uri="{FF2B5EF4-FFF2-40B4-BE49-F238E27FC236}">
                <a16:creationId xmlns:a16="http://schemas.microsoft.com/office/drawing/2014/main" id="{69E4C367-703E-337A-F260-7C443AA5E8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00899" y="4839303"/>
            <a:ext cx="2397333" cy="1599127"/>
          </a:xfrm>
          <a:prstGeom prst="rect">
            <a:avLst/>
          </a:prstGeom>
        </p:spPr>
      </p:pic>
      <p:sp>
        <p:nvSpPr>
          <p:cNvPr id="9" name="TextBox 8">
            <a:extLst>
              <a:ext uri="{FF2B5EF4-FFF2-40B4-BE49-F238E27FC236}">
                <a16:creationId xmlns:a16="http://schemas.microsoft.com/office/drawing/2014/main" id="{B22B592C-CCB7-AD0E-3F06-A015C9DC0EB7}"/>
              </a:ext>
            </a:extLst>
          </p:cNvPr>
          <p:cNvSpPr txBox="1"/>
          <p:nvPr/>
        </p:nvSpPr>
        <p:spPr>
          <a:xfrm>
            <a:off x="10635916" y="3288632"/>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665045F3-4A62-2AD2-D26B-B54B0945BB20}"/>
              </a:ext>
            </a:extLst>
          </p:cNvPr>
          <p:cNvSpPr/>
          <p:nvPr/>
        </p:nvSpPr>
        <p:spPr>
          <a:xfrm>
            <a:off x="6018296" y="3566959"/>
            <a:ext cx="1932034" cy="1411705"/>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EFDED60C-E214-14E2-42C1-702C47CF51ED}"/>
              </a:ext>
            </a:extLst>
          </p:cNvPr>
          <p:cNvSpPr>
            <a:spLocks noGrp="1"/>
          </p:cNvSpPr>
          <p:nvPr>
            <p:ph type="sldNum" sz="quarter" idx="13"/>
          </p:nvPr>
        </p:nvSpPr>
        <p:spPr/>
        <p:txBody>
          <a:bodyPr/>
          <a:lstStyle/>
          <a:p>
            <a:fld id="{E4666CC5-9B12-D84B-9C9B-9E63B7EE2D74}" type="slidenum">
              <a:rPr lang="en-US" smtClean="0"/>
              <a:t>52</a:t>
            </a:fld>
            <a:endParaRPr lang="en-US"/>
          </a:p>
        </p:txBody>
      </p:sp>
    </p:spTree>
    <p:extLst>
      <p:ext uri="{BB962C8B-B14F-4D97-AF65-F5344CB8AC3E}">
        <p14:creationId xmlns:p14="http://schemas.microsoft.com/office/powerpoint/2010/main" val="362848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3199274951"/>
              </p:ext>
            </p:extLst>
          </p:nvPr>
        </p:nvGraphicFramePr>
        <p:xfrm>
          <a:off x="559677" y="472966"/>
          <a:ext cx="7835462" cy="1947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99FD18D0-4D45-86F5-1EF0-F5824BB49D01}"/>
              </a:ext>
            </a:extLst>
          </p:cNvPr>
          <p:cNvSpPr>
            <a:spLocks noGrp="1"/>
          </p:cNvSpPr>
          <p:nvPr>
            <p:ph type="body" sz="quarter" idx="12"/>
          </p:nvPr>
        </p:nvSpPr>
        <p:spPr>
          <a:xfrm>
            <a:off x="457200" y="2538247"/>
            <a:ext cx="8229600" cy="3294994"/>
          </a:xfrm>
        </p:spPr>
        <p:txBody>
          <a:bodyPr>
            <a:normAutofit fontScale="92500" lnSpcReduction="20000"/>
          </a:bodyPr>
          <a:lstStyle/>
          <a:p>
            <a:r>
              <a:rPr lang="en-US" dirty="0"/>
              <a:t>The DDO must decide:</a:t>
            </a:r>
          </a:p>
          <a:p>
            <a:pPr lvl="1"/>
            <a:r>
              <a:rPr lang="en-US" dirty="0"/>
              <a:t>Is a DAT response is required?</a:t>
            </a:r>
          </a:p>
          <a:p>
            <a:pPr lvl="2"/>
            <a:r>
              <a:rPr lang="en-US" dirty="0"/>
              <a:t>May require more information to make the decision </a:t>
            </a:r>
          </a:p>
          <a:p>
            <a:pPr lvl="1"/>
            <a:r>
              <a:rPr lang="en-US" dirty="0"/>
              <a:t>Should regional leadership be consulted?</a:t>
            </a:r>
          </a:p>
          <a:p>
            <a:pPr lvl="2"/>
            <a:r>
              <a:rPr lang="en-US" dirty="0"/>
              <a:t>Unusual events or requests which fall outside normal scope</a:t>
            </a:r>
          </a:p>
          <a:p>
            <a:pPr lvl="1"/>
            <a:r>
              <a:rPr lang="en-US" dirty="0"/>
              <a:t>Is immediate notification or escalation to regional leadership required due to the scope of the event?</a:t>
            </a:r>
          </a:p>
          <a:p>
            <a:pPr lvl="2"/>
            <a:r>
              <a:rPr lang="en-US" dirty="0"/>
              <a:t>If it exceeds DAT capacity to respond and provide service</a:t>
            </a:r>
          </a:p>
          <a:p>
            <a:pPr marL="914400" lvl="2" indent="0">
              <a:buNone/>
            </a:pPr>
            <a:r>
              <a:rPr lang="en-US" dirty="0"/>
              <a:t>or</a:t>
            </a:r>
          </a:p>
          <a:p>
            <a:pPr lvl="2"/>
            <a:r>
              <a:rPr lang="en-US" dirty="0"/>
              <a:t>If certain event-triggers occur </a:t>
            </a:r>
          </a:p>
        </p:txBody>
      </p:sp>
      <p:sp>
        <p:nvSpPr>
          <p:cNvPr id="2" name="Slide Number Placeholder 1">
            <a:extLst>
              <a:ext uri="{FF2B5EF4-FFF2-40B4-BE49-F238E27FC236}">
                <a16:creationId xmlns:a16="http://schemas.microsoft.com/office/drawing/2014/main" id="{6AB6548A-EB2A-7F78-40BE-EEAE6B8C5ECE}"/>
              </a:ext>
            </a:extLst>
          </p:cNvPr>
          <p:cNvSpPr>
            <a:spLocks noGrp="1"/>
          </p:cNvSpPr>
          <p:nvPr>
            <p:ph type="sldNum" sz="quarter" idx="13"/>
          </p:nvPr>
        </p:nvSpPr>
        <p:spPr/>
        <p:txBody>
          <a:bodyPr/>
          <a:lstStyle/>
          <a:p>
            <a:fld id="{E4666CC5-9B12-D84B-9C9B-9E63B7EE2D74}" type="slidenum">
              <a:rPr lang="en-US" smtClean="0"/>
              <a:t>53</a:t>
            </a:fld>
            <a:endParaRPr lang="en-US"/>
          </a:p>
        </p:txBody>
      </p:sp>
    </p:spTree>
    <p:extLst>
      <p:ext uri="{BB962C8B-B14F-4D97-AF65-F5344CB8AC3E}">
        <p14:creationId xmlns:p14="http://schemas.microsoft.com/office/powerpoint/2010/main" val="24039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E7AAF-B4B8-77E0-88AA-1A0EA94BB0FB}"/>
              </a:ext>
            </a:extLst>
          </p:cNvPr>
          <p:cNvSpPr>
            <a:spLocks noGrp="1"/>
          </p:cNvSpPr>
          <p:nvPr>
            <p:ph type="title"/>
          </p:nvPr>
        </p:nvSpPr>
        <p:spPr/>
        <p:txBody>
          <a:bodyPr/>
          <a:lstStyle/>
          <a:p>
            <a:r>
              <a:rPr lang="en-US" sz="3600"/>
              <a:t>Making Decisions as a DDO</a:t>
            </a:r>
          </a:p>
        </p:txBody>
      </p:sp>
      <p:sp>
        <p:nvSpPr>
          <p:cNvPr id="3" name="Text Placeholder 2">
            <a:extLst>
              <a:ext uri="{FF2B5EF4-FFF2-40B4-BE49-F238E27FC236}">
                <a16:creationId xmlns:a16="http://schemas.microsoft.com/office/drawing/2014/main" id="{1EE969B8-6452-C4BE-BAE4-B107C6EF6D79}"/>
              </a:ext>
            </a:extLst>
          </p:cNvPr>
          <p:cNvSpPr>
            <a:spLocks noGrp="1"/>
          </p:cNvSpPr>
          <p:nvPr>
            <p:ph type="body" sz="quarter" idx="12"/>
          </p:nvPr>
        </p:nvSpPr>
        <p:spPr/>
        <p:txBody>
          <a:bodyPr>
            <a:normAutofit fontScale="92500" lnSpcReduction="20000"/>
          </a:bodyPr>
          <a:lstStyle/>
          <a:p>
            <a:r>
              <a:rPr lang="en-US"/>
              <a:t>Depending on the type of incident for which Red Cross has been contacted, the DDO may have authority to decide:</a:t>
            </a:r>
          </a:p>
          <a:p>
            <a:pPr lvl="1"/>
            <a:r>
              <a:rPr lang="en-US"/>
              <a:t>No response is appropriate</a:t>
            </a:r>
          </a:p>
          <a:p>
            <a:pPr lvl="1"/>
            <a:r>
              <a:rPr lang="en-US"/>
              <a:t>A DAT should be activated</a:t>
            </a:r>
          </a:p>
          <a:p>
            <a:r>
              <a:rPr lang="en-US"/>
              <a:t>For other types of request, the DDO may have to escalate to Regional Leadership on Call (RLOC)for guidance</a:t>
            </a:r>
          </a:p>
          <a:p>
            <a:r>
              <a:rPr lang="en-US"/>
              <a:t>DDOs should have a copy of the Job Tool:</a:t>
            </a:r>
          </a:p>
          <a:p>
            <a:pPr lvl="1"/>
            <a:r>
              <a:rPr lang="en-US"/>
              <a:t>“Disaster Action Team / Regional Response Operational Profile and Decision-Making Authority”</a:t>
            </a:r>
          </a:p>
          <a:p>
            <a:r>
              <a:rPr lang="en-US">
                <a:highlight>
                  <a:srgbClr val="FFFF00"/>
                </a:highlight>
              </a:rPr>
              <a:t>Regional documentation may also be available</a:t>
            </a:r>
          </a:p>
        </p:txBody>
      </p:sp>
      <p:sp>
        <p:nvSpPr>
          <p:cNvPr id="4" name="Slide Number Placeholder 3">
            <a:extLst>
              <a:ext uri="{FF2B5EF4-FFF2-40B4-BE49-F238E27FC236}">
                <a16:creationId xmlns:a16="http://schemas.microsoft.com/office/drawing/2014/main" id="{4AC36283-96ED-CE3B-F29A-D8C2BB7F7D54}"/>
              </a:ext>
            </a:extLst>
          </p:cNvPr>
          <p:cNvSpPr>
            <a:spLocks noGrp="1"/>
          </p:cNvSpPr>
          <p:nvPr>
            <p:ph type="sldNum" sz="quarter" idx="13"/>
          </p:nvPr>
        </p:nvSpPr>
        <p:spPr/>
        <p:txBody>
          <a:bodyPr/>
          <a:lstStyle/>
          <a:p>
            <a:fld id="{E4666CC5-9B12-D84B-9C9B-9E63B7EE2D74}" type="slidenum">
              <a:rPr lang="en-US" smtClean="0"/>
              <a:t>54</a:t>
            </a:fld>
            <a:endParaRPr lang="en-US"/>
          </a:p>
        </p:txBody>
      </p:sp>
      <p:sp>
        <p:nvSpPr>
          <p:cNvPr id="5" name="TextBox 4">
            <a:extLst>
              <a:ext uri="{FF2B5EF4-FFF2-40B4-BE49-F238E27FC236}">
                <a16:creationId xmlns:a16="http://schemas.microsoft.com/office/drawing/2014/main" id="{03A43AC0-6D4D-17CD-D0DF-977B59A3A0BE}"/>
              </a:ext>
            </a:extLst>
          </p:cNvPr>
          <p:cNvSpPr txBox="1"/>
          <p:nvPr/>
        </p:nvSpPr>
        <p:spPr>
          <a:xfrm>
            <a:off x="1543792" y="6198919"/>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582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E1E7-93AA-B80A-0D0A-347DD5686556}"/>
              </a:ext>
            </a:extLst>
          </p:cNvPr>
          <p:cNvSpPr>
            <a:spLocks noGrp="1"/>
          </p:cNvSpPr>
          <p:nvPr>
            <p:ph type="title"/>
          </p:nvPr>
        </p:nvSpPr>
        <p:spPr>
          <a:xfrm>
            <a:off x="457200" y="205173"/>
            <a:ext cx="8229600" cy="1143000"/>
          </a:xfrm>
        </p:spPr>
        <p:txBody>
          <a:bodyPr/>
          <a:lstStyle/>
          <a:p>
            <a:r>
              <a:rPr lang="en-US" sz="3600" b="1"/>
              <a:t>Decision Making Authorities</a:t>
            </a:r>
          </a:p>
        </p:txBody>
      </p:sp>
      <p:sp>
        <p:nvSpPr>
          <p:cNvPr id="3" name="Text Placeholder 2">
            <a:extLst>
              <a:ext uri="{FF2B5EF4-FFF2-40B4-BE49-F238E27FC236}">
                <a16:creationId xmlns:a16="http://schemas.microsoft.com/office/drawing/2014/main" id="{DE2B2241-326A-E289-9FED-75C86BB9F5A7}"/>
              </a:ext>
            </a:extLst>
          </p:cNvPr>
          <p:cNvSpPr>
            <a:spLocks noGrp="1"/>
          </p:cNvSpPr>
          <p:nvPr>
            <p:ph type="body" sz="quarter" idx="12"/>
          </p:nvPr>
        </p:nvSpPr>
        <p:spPr>
          <a:xfrm>
            <a:off x="5264458" y="1417638"/>
            <a:ext cx="3422342" cy="4443516"/>
          </a:xfrm>
        </p:spPr>
        <p:txBody>
          <a:bodyPr>
            <a:normAutofit fontScale="85000" lnSpcReduction="20000"/>
          </a:bodyPr>
          <a:lstStyle/>
          <a:p>
            <a:r>
              <a:rPr lang="en-US" sz="2200">
                <a:effectLst/>
                <a:latin typeface="ArialMT"/>
              </a:rPr>
              <a:t>For events in the </a:t>
            </a:r>
            <a:r>
              <a:rPr lang="en-US" sz="2200" b="1">
                <a:effectLst/>
                <a:latin typeface="ArialMT"/>
              </a:rPr>
              <a:t>MUST RESPOND</a:t>
            </a:r>
            <a:r>
              <a:rPr lang="en-US" sz="2200">
                <a:effectLst/>
                <a:latin typeface="ArialMT"/>
              </a:rPr>
              <a:t> categories, the DAT Duty Officer:</a:t>
            </a:r>
          </a:p>
          <a:p>
            <a:pPr lvl="1"/>
            <a:r>
              <a:rPr lang="en-US" sz="2000">
                <a:effectLst/>
                <a:latin typeface="ArialMT"/>
              </a:rPr>
              <a:t>Determines if the Red Cross will respond immediately</a:t>
            </a:r>
          </a:p>
          <a:p>
            <a:pPr lvl="1"/>
            <a:r>
              <a:rPr lang="en-US" sz="2000">
                <a:effectLst/>
                <a:latin typeface="ArialMT"/>
              </a:rPr>
              <a:t>Activates a Disaster Action Team</a:t>
            </a:r>
          </a:p>
          <a:p>
            <a:r>
              <a:rPr lang="en-US" sz="2200">
                <a:effectLst/>
                <a:latin typeface="ArialMT"/>
              </a:rPr>
              <a:t>For other regional events, the Regional Leadership On Call is responsible for determining if and when Red Cross will respond</a:t>
            </a:r>
          </a:p>
          <a:p>
            <a:r>
              <a:rPr lang="en-US" sz="2200">
                <a:effectLst/>
                <a:latin typeface="ArialMT"/>
              </a:rPr>
              <a:t>Local disaster-caused events are generally authorized for Immediate (Financial) Assistance</a:t>
            </a:r>
            <a:endParaRPr lang="en-US" sz="2400">
              <a:latin typeface="ArialMT"/>
            </a:endParaRPr>
          </a:p>
        </p:txBody>
      </p:sp>
      <p:pic>
        <p:nvPicPr>
          <p:cNvPr id="4" name="Picture 3" descr="Table&#10;&#10;Description automatically generated">
            <a:extLst>
              <a:ext uri="{FF2B5EF4-FFF2-40B4-BE49-F238E27FC236}">
                <a16:creationId xmlns:a16="http://schemas.microsoft.com/office/drawing/2014/main" id="{E952890C-BCDB-DF5C-2174-8EC6ACC27F0C}"/>
              </a:ext>
            </a:extLst>
          </p:cNvPr>
          <p:cNvPicPr>
            <a:picLocks noChangeAspect="1"/>
          </p:cNvPicPr>
          <p:nvPr/>
        </p:nvPicPr>
        <p:blipFill>
          <a:blip r:embed="rId3"/>
          <a:stretch>
            <a:fillRect/>
          </a:stretch>
        </p:blipFill>
        <p:spPr>
          <a:xfrm>
            <a:off x="343732" y="1176337"/>
            <a:ext cx="4623006" cy="5407025"/>
          </a:xfrm>
          <a:prstGeom prst="rect">
            <a:avLst/>
          </a:prstGeom>
          <a:solidFill>
            <a:schemeClr val="bg1">
              <a:lumMod val="75000"/>
              <a:alpha val="30000"/>
            </a:schemeClr>
          </a:solidFill>
        </p:spPr>
      </p:pic>
      <p:sp>
        <p:nvSpPr>
          <p:cNvPr id="5" name="Slide Number Placeholder 4">
            <a:extLst>
              <a:ext uri="{FF2B5EF4-FFF2-40B4-BE49-F238E27FC236}">
                <a16:creationId xmlns:a16="http://schemas.microsoft.com/office/drawing/2014/main" id="{ED4AE1CB-4132-0BB0-CA22-D40C93C6CA32}"/>
              </a:ext>
            </a:extLst>
          </p:cNvPr>
          <p:cNvSpPr>
            <a:spLocks noGrp="1"/>
          </p:cNvSpPr>
          <p:nvPr>
            <p:ph type="sldNum" sz="quarter" idx="13"/>
          </p:nvPr>
        </p:nvSpPr>
        <p:spPr/>
        <p:txBody>
          <a:bodyPr/>
          <a:lstStyle/>
          <a:p>
            <a:fld id="{E4666CC5-9B12-D84B-9C9B-9E63B7EE2D74}" type="slidenum">
              <a:rPr lang="en-US" smtClean="0"/>
              <a:t>55</a:t>
            </a:fld>
            <a:endParaRPr lang="en-US"/>
          </a:p>
        </p:txBody>
      </p:sp>
      <p:cxnSp>
        <p:nvCxnSpPr>
          <p:cNvPr id="7" name="Straight Arrow Connector 6">
            <a:extLst>
              <a:ext uri="{FF2B5EF4-FFF2-40B4-BE49-F238E27FC236}">
                <a16:creationId xmlns:a16="http://schemas.microsoft.com/office/drawing/2014/main" id="{5E34E846-E7CB-32AF-981C-F3913F4FE87B}"/>
              </a:ext>
            </a:extLst>
          </p:cNvPr>
          <p:cNvCxnSpPr>
            <a:cxnSpLocks/>
          </p:cNvCxnSpPr>
          <p:nvPr/>
        </p:nvCxnSpPr>
        <p:spPr>
          <a:xfrm flipH="1">
            <a:off x="2243940" y="1782763"/>
            <a:ext cx="3422342" cy="7655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4C30328-3F51-F3F5-73B5-CBF4B7A8F7A8}"/>
              </a:ext>
            </a:extLst>
          </p:cNvPr>
          <p:cNvCxnSpPr>
            <a:cxnSpLocks/>
          </p:cNvCxnSpPr>
          <p:nvPr/>
        </p:nvCxnSpPr>
        <p:spPr>
          <a:xfrm flipH="1">
            <a:off x="3312826" y="1782763"/>
            <a:ext cx="2353456" cy="7655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69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E1E7-93AA-B80A-0D0A-347DD5686556}"/>
              </a:ext>
            </a:extLst>
          </p:cNvPr>
          <p:cNvSpPr>
            <a:spLocks noGrp="1"/>
          </p:cNvSpPr>
          <p:nvPr>
            <p:ph type="title"/>
          </p:nvPr>
        </p:nvSpPr>
        <p:spPr>
          <a:xfrm>
            <a:off x="457200" y="205173"/>
            <a:ext cx="8229600" cy="1143000"/>
          </a:xfrm>
        </p:spPr>
        <p:txBody>
          <a:bodyPr/>
          <a:lstStyle/>
          <a:p>
            <a:r>
              <a:rPr lang="en-US" sz="3600" b="1"/>
              <a:t>Decision Making Authorities</a:t>
            </a:r>
          </a:p>
        </p:txBody>
      </p:sp>
      <p:sp>
        <p:nvSpPr>
          <p:cNvPr id="3" name="Text Placeholder 2">
            <a:extLst>
              <a:ext uri="{FF2B5EF4-FFF2-40B4-BE49-F238E27FC236}">
                <a16:creationId xmlns:a16="http://schemas.microsoft.com/office/drawing/2014/main" id="{DE2B2241-326A-E289-9FED-75C86BB9F5A7}"/>
              </a:ext>
            </a:extLst>
          </p:cNvPr>
          <p:cNvSpPr>
            <a:spLocks noGrp="1"/>
          </p:cNvSpPr>
          <p:nvPr>
            <p:ph type="body" sz="quarter" idx="12"/>
          </p:nvPr>
        </p:nvSpPr>
        <p:spPr>
          <a:xfrm>
            <a:off x="639192" y="1133549"/>
            <a:ext cx="8047608" cy="4832241"/>
          </a:xfrm>
        </p:spPr>
        <p:txBody>
          <a:bodyPr>
            <a:normAutofit fontScale="92500" lnSpcReduction="10000"/>
          </a:bodyPr>
          <a:lstStyle/>
          <a:p>
            <a:r>
              <a:rPr lang="en-US" sz="2400">
                <a:latin typeface="ArialMT"/>
              </a:rPr>
              <a:t>There are many other events where Immediate Assistance is not authorized unless the event can be linked to disaster. </a:t>
            </a:r>
          </a:p>
          <a:p>
            <a:pPr lvl="1"/>
            <a:r>
              <a:rPr lang="en-US" sz="2200">
                <a:latin typeface="ArialMT"/>
              </a:rPr>
              <a:t>Other services may still be offered:</a:t>
            </a:r>
          </a:p>
          <a:p>
            <a:pPr lvl="2"/>
            <a:r>
              <a:rPr lang="en-US" sz="2000">
                <a:latin typeface="ArialMT"/>
              </a:rPr>
              <a:t>Referrals and problem-solving (Resource and Referral Case), to help clients develop the first steps in their recovery</a:t>
            </a:r>
          </a:p>
          <a:p>
            <a:r>
              <a:rPr lang="en-US" sz="2400">
                <a:latin typeface="ArialMT"/>
              </a:rPr>
              <a:t>Red Cross responses must be consistent with the Fundamental Principles of the Global Red Cross Network, particularly those of impartiality, neutrality and independence</a:t>
            </a:r>
            <a:endParaRPr lang="en-US">
              <a:latin typeface="ArialMT"/>
            </a:endParaRPr>
          </a:p>
          <a:p>
            <a:r>
              <a:rPr lang="en-US" sz="2400">
                <a:latin typeface="ArialMT"/>
              </a:rPr>
              <a:t>Examples of events which may not warrant a response but for which Resource and Referrals might be appropriate:</a:t>
            </a:r>
          </a:p>
          <a:p>
            <a:endParaRPr lang="en-US" sz="2400">
              <a:latin typeface="ArialMT"/>
            </a:endParaRPr>
          </a:p>
          <a:p>
            <a:endParaRPr lang="en-US" sz="2400">
              <a:latin typeface="ArialMT"/>
            </a:endParaRPr>
          </a:p>
          <a:p>
            <a:endParaRPr lang="en-US" sz="2400">
              <a:latin typeface="ArialMT"/>
            </a:endParaRPr>
          </a:p>
          <a:p>
            <a:r>
              <a:rPr lang="en-US" sz="2400">
                <a:latin typeface="ArialMT"/>
              </a:rPr>
              <a:t>Not sure?  Escalate to RLOC</a:t>
            </a:r>
          </a:p>
        </p:txBody>
      </p:sp>
      <p:graphicFrame>
        <p:nvGraphicFramePr>
          <p:cNvPr id="5" name="Table 4">
            <a:extLst>
              <a:ext uri="{FF2B5EF4-FFF2-40B4-BE49-F238E27FC236}">
                <a16:creationId xmlns:a16="http://schemas.microsoft.com/office/drawing/2014/main" id="{A8AB5D5D-787D-4429-DCD4-3FA369FA38B8}"/>
              </a:ext>
            </a:extLst>
          </p:cNvPr>
          <p:cNvGraphicFramePr>
            <a:graphicFrameLocks noGrp="1"/>
          </p:cNvGraphicFramePr>
          <p:nvPr>
            <p:extLst>
              <p:ext uri="{D42A27DB-BD31-4B8C-83A1-F6EECF244321}">
                <p14:modId xmlns:p14="http://schemas.microsoft.com/office/powerpoint/2010/main" val="1280331069"/>
              </p:ext>
            </p:extLst>
          </p:nvPr>
        </p:nvGraphicFramePr>
        <p:xfrm>
          <a:off x="457200" y="4451754"/>
          <a:ext cx="8229600" cy="929640"/>
        </p:xfrm>
        <a:graphic>
          <a:graphicData uri="http://schemas.openxmlformats.org/drawingml/2006/table">
            <a:tbl>
              <a:tblPr/>
              <a:tblGrid>
                <a:gridCol w="2743200">
                  <a:extLst>
                    <a:ext uri="{9D8B030D-6E8A-4147-A177-3AD203B41FA5}">
                      <a16:colId xmlns:a16="http://schemas.microsoft.com/office/drawing/2014/main" val="91274485"/>
                    </a:ext>
                  </a:extLst>
                </a:gridCol>
                <a:gridCol w="2743200">
                  <a:extLst>
                    <a:ext uri="{9D8B030D-6E8A-4147-A177-3AD203B41FA5}">
                      <a16:colId xmlns:a16="http://schemas.microsoft.com/office/drawing/2014/main" val="4081490539"/>
                    </a:ext>
                  </a:extLst>
                </a:gridCol>
                <a:gridCol w="2743200">
                  <a:extLst>
                    <a:ext uri="{9D8B030D-6E8A-4147-A177-3AD203B41FA5}">
                      <a16:colId xmlns:a16="http://schemas.microsoft.com/office/drawing/2014/main" val="1427667491"/>
                    </a:ext>
                  </a:extLst>
                </a:gridCol>
              </a:tblGrid>
              <a:tr h="195114">
                <a:tc>
                  <a:txBody>
                    <a:bodyPr/>
                    <a:lstStyle/>
                    <a:p>
                      <a:pPr>
                        <a:buFont typeface="Arial" panose="020B0604020202020204" pitchFamily="34" charset="0"/>
                        <a:buChar char="•"/>
                      </a:pPr>
                      <a:r>
                        <a:rPr lang="en-US" sz="1100">
                          <a:effectLst/>
                          <a:latin typeface="ArialMT"/>
                        </a:rPr>
                        <a:t>Community-wide power outages </a:t>
                      </a:r>
                      <a:endParaRPr lang="en-US" sz="1100">
                        <a:effectLst/>
                        <a:latin typeface="SymbolMT"/>
                      </a:endParaRPr>
                    </a:p>
                    <a:p>
                      <a:pPr>
                        <a:buFont typeface="Arial" panose="020B0604020202020204" pitchFamily="34" charset="0"/>
                        <a:buChar char="•"/>
                      </a:pPr>
                      <a:r>
                        <a:rPr lang="en-US" sz="1100">
                          <a:effectLst/>
                          <a:latin typeface="ArialMT"/>
                        </a:rPr>
                        <a:t>Frozen/burst pipes </a:t>
                      </a:r>
                      <a:endParaRPr lang="en-US" sz="1100">
                        <a:effectLst/>
                        <a:latin typeface="SymbolMT"/>
                      </a:endParaRPr>
                    </a:p>
                    <a:p>
                      <a:pPr>
                        <a:buFont typeface="Arial" panose="020B0604020202020204" pitchFamily="34" charset="0"/>
                        <a:buChar char="•"/>
                      </a:pPr>
                      <a:r>
                        <a:rPr lang="en-US" sz="1100">
                          <a:effectLst/>
                          <a:latin typeface="ArialMT"/>
                        </a:rPr>
                        <a:t>Car accidents </a:t>
                      </a:r>
                      <a:endParaRPr lang="en-US" sz="1100">
                        <a:effectLst/>
                        <a:latin typeface="SymbolMT"/>
                      </a:endParaRPr>
                    </a:p>
                    <a:p>
                      <a:pPr>
                        <a:buFont typeface="Arial" panose="020B0604020202020204" pitchFamily="34" charset="0"/>
                        <a:buChar char="•"/>
                      </a:pPr>
                      <a:r>
                        <a:rPr lang="en-US" sz="1100">
                          <a:effectLst/>
                          <a:latin typeface="ArialMT"/>
                        </a:rPr>
                        <a:t>Eviction </a:t>
                      </a:r>
                      <a:endParaRPr lang="en-US" sz="1100">
                        <a:effectLst/>
                        <a:latin typeface="SymbolM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100">
                          <a:effectLst/>
                          <a:latin typeface="ArialMT"/>
                        </a:rPr>
                        <a:t>Bug infestations </a:t>
                      </a:r>
                      <a:endParaRPr lang="en-US" sz="1100">
                        <a:effectLst/>
                        <a:latin typeface="SymbolMT"/>
                      </a:endParaRPr>
                    </a:p>
                    <a:p>
                      <a:pPr>
                        <a:buFont typeface="Arial" panose="020B0604020202020204" pitchFamily="34" charset="0"/>
                        <a:buChar char="•"/>
                      </a:pPr>
                      <a:r>
                        <a:rPr lang="en-US" sz="1100">
                          <a:effectLst/>
                          <a:latin typeface="ArialMT"/>
                        </a:rPr>
                        <a:t>Broken furnace/heater/air </a:t>
                      </a:r>
                      <a:endParaRPr lang="en-US" sz="1100">
                        <a:effectLst/>
                        <a:latin typeface="SymbolMT"/>
                      </a:endParaRPr>
                    </a:p>
                    <a:p>
                      <a:pPr>
                        <a:buFont typeface="Arial" panose="020B0604020202020204" pitchFamily="34" charset="0"/>
                        <a:buChar char="•"/>
                      </a:pPr>
                      <a:r>
                        <a:rPr lang="en-US" sz="1100">
                          <a:effectLst/>
                          <a:latin typeface="ArialMT"/>
                        </a:rPr>
                        <a:t>conditioning </a:t>
                      </a:r>
                      <a:endParaRPr lang="en-US" sz="1100">
                        <a:effectLst/>
                        <a:latin typeface="SymbolMT"/>
                      </a:endParaRPr>
                    </a:p>
                    <a:p>
                      <a:pPr>
                        <a:buFont typeface="Arial" panose="020B0604020202020204" pitchFamily="34" charset="0"/>
                        <a:buChar char="•"/>
                      </a:pPr>
                      <a:r>
                        <a:rPr lang="en-US" sz="1100">
                          <a:effectLst/>
                          <a:latin typeface="ArialMT"/>
                        </a:rPr>
                        <a:t>Condemned house </a:t>
                      </a:r>
                      <a:endParaRPr lang="en-US" sz="1100">
                        <a:effectLst/>
                        <a:latin typeface="SymbolMT"/>
                      </a:endParaRPr>
                    </a:p>
                    <a:p>
                      <a:pPr>
                        <a:buFont typeface="Arial" panose="020B0604020202020204" pitchFamily="34" charset="0"/>
                        <a:buChar char="•"/>
                      </a:pPr>
                      <a:r>
                        <a:rPr lang="en-US" sz="1100">
                          <a:effectLst/>
                          <a:latin typeface="ArialMT"/>
                        </a:rPr>
                        <a:t>Utility shut off (not disaster-related) </a:t>
                      </a:r>
                      <a:endParaRPr lang="en-US" sz="1100">
                        <a:effectLst/>
                        <a:latin typeface="SymbolM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US" sz="1100">
                          <a:effectLst/>
                          <a:latin typeface="ArialMT"/>
                        </a:rPr>
                        <a:t>Other maintenance-related issues, such as code enforcement or deferred maintenance by landlord </a:t>
                      </a:r>
                      <a:endParaRPr lang="en-US" sz="1100">
                        <a:effectLst/>
                        <a:latin typeface="SymbolMT"/>
                      </a:endParaRPr>
                    </a:p>
                    <a:p>
                      <a:pPr>
                        <a:buFont typeface="Arial" panose="020B0604020202020204" pitchFamily="34" charset="0"/>
                        <a:buChar char="•"/>
                      </a:pPr>
                      <a:r>
                        <a:rPr lang="en-US" sz="1100">
                          <a:effectLst/>
                          <a:latin typeface="ArialMT"/>
                        </a:rPr>
                        <a:t>Contaminated wells/water </a:t>
                      </a:r>
                      <a:endParaRPr lang="en-US" sz="1100">
                        <a:effectLst/>
                        <a:latin typeface="SymbolMT"/>
                      </a:endParaRPr>
                    </a:p>
                    <a:p>
                      <a:pPr>
                        <a:buFont typeface="Arial" panose="020B0604020202020204" pitchFamily="34" charset="0"/>
                        <a:buChar char="•"/>
                      </a:pPr>
                      <a:r>
                        <a:rPr lang="en-US" sz="1100">
                          <a:effectLst/>
                          <a:latin typeface="ArialMT"/>
                        </a:rPr>
                        <a:t>Lack of potable water </a:t>
                      </a:r>
                      <a:endParaRPr lang="en-US" sz="1100">
                        <a:effectLst/>
                        <a:latin typeface="SymbolM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0513350"/>
                  </a:ext>
                </a:extLst>
              </a:tr>
            </a:tbl>
          </a:graphicData>
        </a:graphic>
      </p:graphicFrame>
      <p:sp>
        <p:nvSpPr>
          <p:cNvPr id="4" name="Slide Number Placeholder 3">
            <a:extLst>
              <a:ext uri="{FF2B5EF4-FFF2-40B4-BE49-F238E27FC236}">
                <a16:creationId xmlns:a16="http://schemas.microsoft.com/office/drawing/2014/main" id="{934CAD2A-A048-7131-0312-7F3B9A5C26CC}"/>
              </a:ext>
            </a:extLst>
          </p:cNvPr>
          <p:cNvSpPr>
            <a:spLocks noGrp="1"/>
          </p:cNvSpPr>
          <p:nvPr>
            <p:ph type="sldNum" sz="quarter" idx="13"/>
          </p:nvPr>
        </p:nvSpPr>
        <p:spPr/>
        <p:txBody>
          <a:bodyPr/>
          <a:lstStyle/>
          <a:p>
            <a:fld id="{E4666CC5-9B12-D84B-9C9B-9E63B7EE2D74}" type="slidenum">
              <a:rPr lang="en-US" smtClean="0"/>
              <a:t>56</a:t>
            </a:fld>
            <a:endParaRPr lang="en-US"/>
          </a:p>
        </p:txBody>
      </p:sp>
    </p:spTree>
    <p:extLst>
      <p:ext uri="{BB962C8B-B14F-4D97-AF65-F5344CB8AC3E}">
        <p14:creationId xmlns:p14="http://schemas.microsoft.com/office/powerpoint/2010/main" val="35446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281962948"/>
              </p:ext>
            </p:extLst>
          </p:nvPr>
        </p:nvGraphicFramePr>
        <p:xfrm>
          <a:off x="559677" y="472966"/>
          <a:ext cx="7835462" cy="1947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99FD18D0-4D45-86F5-1EF0-F5824BB49D01}"/>
              </a:ext>
            </a:extLst>
          </p:cNvPr>
          <p:cNvSpPr>
            <a:spLocks noGrp="1"/>
          </p:cNvSpPr>
          <p:nvPr>
            <p:ph type="body" sz="quarter" idx="12"/>
          </p:nvPr>
        </p:nvSpPr>
        <p:spPr>
          <a:xfrm>
            <a:off x="457200" y="2538247"/>
            <a:ext cx="8229600" cy="3294994"/>
          </a:xfrm>
        </p:spPr>
        <p:txBody>
          <a:bodyPr>
            <a:normAutofit/>
          </a:bodyPr>
          <a:lstStyle/>
          <a:p>
            <a:pPr marL="0" indent="0">
              <a:buNone/>
            </a:pPr>
            <a:r>
              <a:rPr lang="en-US" sz="2400" b="1" u="sng"/>
              <a:t>WHEN IT IS DECIDED NOT TO RESPOND:</a:t>
            </a:r>
          </a:p>
          <a:p>
            <a:r>
              <a:rPr lang="en-US" sz="2400"/>
              <a:t>If an Agency called in the event: </a:t>
            </a:r>
          </a:p>
          <a:p>
            <a:pPr marL="757238" lvl="1" indent="-457200"/>
            <a:r>
              <a:rPr lang="en-US" b="1" i="1"/>
              <a:t>Call back directly to the requesting agency and explain</a:t>
            </a:r>
          </a:p>
          <a:p>
            <a:pPr marL="357188" indent="-457200"/>
            <a:r>
              <a:rPr lang="en-US" sz="2400"/>
              <a:t>If an individual called in the event:</a:t>
            </a:r>
          </a:p>
          <a:p>
            <a:pPr marL="757238" lvl="1" indent="-457200"/>
            <a:r>
              <a:rPr lang="en-US" sz="2000" b="1" i="1"/>
              <a:t>Call back and explain courteously that the Red Cross is not able to respond and, if possible, provide alternative referrals</a:t>
            </a:r>
            <a:endParaRPr lang="en-US" sz="2000"/>
          </a:p>
        </p:txBody>
      </p:sp>
      <p:sp>
        <p:nvSpPr>
          <p:cNvPr id="2" name="Slide Number Placeholder 1">
            <a:extLst>
              <a:ext uri="{FF2B5EF4-FFF2-40B4-BE49-F238E27FC236}">
                <a16:creationId xmlns:a16="http://schemas.microsoft.com/office/drawing/2014/main" id="{2C4A1C20-74E0-3587-D86F-408454552BDF}"/>
              </a:ext>
            </a:extLst>
          </p:cNvPr>
          <p:cNvSpPr>
            <a:spLocks noGrp="1"/>
          </p:cNvSpPr>
          <p:nvPr>
            <p:ph type="sldNum" sz="quarter" idx="13"/>
          </p:nvPr>
        </p:nvSpPr>
        <p:spPr/>
        <p:txBody>
          <a:bodyPr/>
          <a:lstStyle/>
          <a:p>
            <a:fld id="{E4666CC5-9B12-D84B-9C9B-9E63B7EE2D74}" type="slidenum">
              <a:rPr lang="en-US" smtClean="0"/>
              <a:t>57</a:t>
            </a:fld>
            <a:endParaRPr lang="en-US"/>
          </a:p>
        </p:txBody>
      </p:sp>
    </p:spTree>
    <p:extLst>
      <p:ext uri="{BB962C8B-B14F-4D97-AF65-F5344CB8AC3E}">
        <p14:creationId xmlns:p14="http://schemas.microsoft.com/office/powerpoint/2010/main" val="2567812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233911156"/>
              </p:ext>
            </p:extLst>
          </p:nvPr>
        </p:nvGraphicFramePr>
        <p:xfrm>
          <a:off x="559677" y="472966"/>
          <a:ext cx="7835462" cy="1947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99FD18D0-4D45-86F5-1EF0-F5824BB49D01}"/>
              </a:ext>
            </a:extLst>
          </p:cNvPr>
          <p:cNvSpPr>
            <a:spLocks noGrp="1"/>
          </p:cNvSpPr>
          <p:nvPr>
            <p:ph type="body" sz="quarter" idx="12"/>
          </p:nvPr>
        </p:nvSpPr>
        <p:spPr>
          <a:xfrm>
            <a:off x="116113" y="2538247"/>
            <a:ext cx="8853715" cy="3294994"/>
          </a:xfrm>
        </p:spPr>
        <p:txBody>
          <a:bodyPr>
            <a:noAutofit/>
          </a:bodyPr>
          <a:lstStyle/>
          <a:p>
            <a:pPr marL="0" indent="0">
              <a:buNone/>
            </a:pPr>
            <a:r>
              <a:rPr lang="en-US" sz="1800" b="1" u="sng"/>
              <a:t>WHEN THERE  IS INSUFFICIENT INFORMATION?</a:t>
            </a:r>
            <a:endParaRPr lang="en-US" sz="1800"/>
          </a:p>
          <a:p>
            <a:pPr marL="0" indent="0">
              <a:buNone/>
            </a:pPr>
            <a:r>
              <a:rPr lang="en-US" sz="1800"/>
              <a:t>If a client or someone on behalf of the client called:</a:t>
            </a:r>
          </a:p>
          <a:p>
            <a:pPr marL="757238" lvl="1" indent="-457200"/>
            <a:r>
              <a:rPr lang="en-US" sz="1600"/>
              <a:t>Contact client/caller if necessary to gather more information for decision</a:t>
            </a:r>
          </a:p>
          <a:p>
            <a:pPr marL="1157288" lvl="2" indent="-457200"/>
            <a:r>
              <a:rPr lang="en-US" sz="1600"/>
              <a:t>For events which occurred &gt; 14 days ago: no response unless authorized by RDO</a:t>
            </a:r>
          </a:p>
          <a:p>
            <a:pPr marL="757238" lvl="1" indent="-457200"/>
            <a:r>
              <a:rPr lang="en-US" sz="1600"/>
              <a:t>If caller reports a fire, call local Fire Department non-emergency line to verify the event </a:t>
            </a:r>
          </a:p>
          <a:p>
            <a:pPr marL="757238" lvl="1" indent="-457200"/>
            <a:r>
              <a:rPr lang="en-US" sz="1600"/>
              <a:t>Determine whether a Red Cross response is appropriate and if so:</a:t>
            </a:r>
          </a:p>
          <a:p>
            <a:pPr marL="1157288" lvl="2" indent="-457200"/>
            <a:r>
              <a:rPr lang="en-US" sz="1600"/>
              <a:t>Ask client if they have any form of ID and proof of residency at the affected address</a:t>
            </a:r>
          </a:p>
          <a:p>
            <a:pPr marL="1157288" lvl="2" indent="-457200"/>
            <a:r>
              <a:rPr lang="en-US" sz="1600"/>
              <a:t>Set realistic expectations with client</a:t>
            </a:r>
          </a:p>
          <a:p>
            <a:pPr marL="1157288" lvl="2" indent="-457200"/>
            <a:r>
              <a:rPr lang="en-US" sz="1600"/>
              <a:t>Activate the Response if the Client is waiting at the incident scene OR arrange a time and safe place for DAT to meet the client (consider recruiting a DAT Supervisor and consult them to arrange meeting)</a:t>
            </a:r>
          </a:p>
        </p:txBody>
      </p:sp>
      <p:sp>
        <p:nvSpPr>
          <p:cNvPr id="2" name="Slide Number Placeholder 1">
            <a:extLst>
              <a:ext uri="{FF2B5EF4-FFF2-40B4-BE49-F238E27FC236}">
                <a16:creationId xmlns:a16="http://schemas.microsoft.com/office/drawing/2014/main" id="{F8DF73FA-7177-B003-9179-CF188E1A5336}"/>
              </a:ext>
            </a:extLst>
          </p:cNvPr>
          <p:cNvSpPr>
            <a:spLocks noGrp="1"/>
          </p:cNvSpPr>
          <p:nvPr>
            <p:ph type="sldNum" sz="quarter" idx="13"/>
          </p:nvPr>
        </p:nvSpPr>
        <p:spPr/>
        <p:txBody>
          <a:bodyPr/>
          <a:lstStyle/>
          <a:p>
            <a:fld id="{E4666CC5-9B12-D84B-9C9B-9E63B7EE2D74}" type="slidenum">
              <a:rPr lang="en-US" smtClean="0"/>
              <a:t>58</a:t>
            </a:fld>
            <a:endParaRPr lang="en-US"/>
          </a:p>
        </p:txBody>
      </p:sp>
    </p:spTree>
    <p:extLst>
      <p:ext uri="{BB962C8B-B14F-4D97-AF65-F5344CB8AC3E}">
        <p14:creationId xmlns:p14="http://schemas.microsoft.com/office/powerpoint/2010/main" val="33820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C05CB8-677C-4D48-85F3-11EB74A8DC49}"/>
              </a:ext>
            </a:extLst>
          </p:cNvPr>
          <p:cNvSpPr>
            <a:spLocks noGrp="1"/>
          </p:cNvSpPr>
          <p:nvPr>
            <p:ph type="body" sz="quarter" idx="12"/>
          </p:nvPr>
        </p:nvSpPr>
        <p:spPr>
          <a:xfrm>
            <a:off x="662197" y="118311"/>
            <a:ext cx="8014350" cy="914400"/>
          </a:xfrm>
        </p:spPr>
        <p:txBody>
          <a:bodyPr>
            <a:noAutofit/>
          </a:bodyPr>
          <a:lstStyle/>
          <a:p>
            <a:r>
              <a:rPr lang="en-US" sz="3600" b="1">
                <a:solidFill>
                  <a:srgbClr val="FF0000"/>
                </a:solidFill>
                <a:latin typeface="Arial" panose="020B0604020202020204" pitchFamily="34" charset="0"/>
                <a:cs typeface="Arial" panose="020B0604020202020204" pitchFamily="34" charset="0"/>
              </a:rPr>
              <a:t>Key Response Activities of the DAT Duty Officer</a:t>
            </a:r>
          </a:p>
        </p:txBody>
      </p:sp>
      <p:grpSp>
        <p:nvGrpSpPr>
          <p:cNvPr id="2" name="Group 1">
            <a:extLst>
              <a:ext uri="{FF2B5EF4-FFF2-40B4-BE49-F238E27FC236}">
                <a16:creationId xmlns:a16="http://schemas.microsoft.com/office/drawing/2014/main" id="{A399BF57-5429-427C-1AC4-4B070A9F46B2}"/>
              </a:ext>
            </a:extLst>
          </p:cNvPr>
          <p:cNvGrpSpPr/>
          <p:nvPr/>
        </p:nvGrpSpPr>
        <p:grpSpPr>
          <a:xfrm>
            <a:off x="1827632" y="1280896"/>
            <a:ext cx="5775147" cy="4649449"/>
            <a:chOff x="1827632" y="1197768"/>
            <a:chExt cx="5775147" cy="4649449"/>
          </a:xfrm>
        </p:grpSpPr>
        <p:sp>
          <p:nvSpPr>
            <p:cNvPr id="4" name="TextBox 3">
              <a:extLst>
                <a:ext uri="{FF2B5EF4-FFF2-40B4-BE49-F238E27FC236}">
                  <a16:creationId xmlns:a16="http://schemas.microsoft.com/office/drawing/2014/main" id="{9BE326C6-98D6-4D94-8EA9-984117B88568}"/>
                </a:ext>
              </a:extLst>
            </p:cNvPr>
            <p:cNvSpPr txBox="1"/>
            <p:nvPr/>
          </p:nvSpPr>
          <p:spPr>
            <a:xfrm>
              <a:off x="4131371" y="1330516"/>
              <a:ext cx="94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DAT Duty Officer On Call</a:t>
              </a: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F3D07D-D2B2-405A-AF8E-A72D859FBA77}"/>
                </a:ext>
              </a:extLst>
            </p:cNvPr>
            <p:cNvSpPr txBox="1"/>
            <p:nvPr/>
          </p:nvSpPr>
          <p:spPr>
            <a:xfrm>
              <a:off x="6271819" y="2034049"/>
              <a:ext cx="1330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Receive </a:t>
              </a:r>
            </a:p>
            <a:p>
              <a:pPr algn="ctr"/>
              <a:r>
                <a:rPr lang="en-US" sz="1200">
                  <a:latin typeface="Arial" panose="020B0604020202020204" pitchFamily="34" charset="0"/>
                  <a:cs typeface="Arial" panose="020B0604020202020204" pitchFamily="34" charset="0"/>
                </a:rPr>
                <a:t>Notification in RC Respond</a:t>
              </a:r>
            </a:p>
          </p:txBody>
        </p:sp>
        <p:sp>
          <p:nvSpPr>
            <p:cNvPr id="6" name="TextBox 5">
              <a:extLst>
                <a:ext uri="{FF2B5EF4-FFF2-40B4-BE49-F238E27FC236}">
                  <a16:creationId xmlns:a16="http://schemas.microsoft.com/office/drawing/2014/main" id="{037D13CB-9C9F-4EDF-95D1-B54EDA146091}"/>
                </a:ext>
              </a:extLst>
            </p:cNvPr>
            <p:cNvSpPr txBox="1"/>
            <p:nvPr/>
          </p:nvSpPr>
          <p:spPr>
            <a:xfrm>
              <a:off x="6456628" y="3781114"/>
              <a:ext cx="1055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Confirm event and decide response</a:t>
              </a:r>
            </a:p>
          </p:txBody>
        </p:sp>
        <p:sp>
          <p:nvSpPr>
            <p:cNvPr id="7" name="TextBox 6">
              <a:extLst>
                <a:ext uri="{FF2B5EF4-FFF2-40B4-BE49-F238E27FC236}">
                  <a16:creationId xmlns:a16="http://schemas.microsoft.com/office/drawing/2014/main" id="{6E114807-EFBD-4C83-9E63-CC91D7E836C8}"/>
                </a:ext>
              </a:extLst>
            </p:cNvPr>
            <p:cNvSpPr txBox="1"/>
            <p:nvPr/>
          </p:nvSpPr>
          <p:spPr>
            <a:xfrm>
              <a:off x="4909888" y="5020759"/>
              <a:ext cx="1098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Activate</a:t>
              </a:r>
            </a:p>
            <a:p>
              <a:pPr algn="ctr"/>
              <a:r>
                <a:rPr lang="en-US" sz="1200">
                  <a:latin typeface="Arial" panose="020B0604020202020204" pitchFamily="34" charset="0"/>
                  <a:cs typeface="Arial" panose="020B0604020202020204" pitchFamily="34" charset="0"/>
                </a:rPr>
                <a:t> DAT in RC Respond</a:t>
              </a:r>
            </a:p>
          </p:txBody>
        </p:sp>
        <p:sp>
          <p:nvSpPr>
            <p:cNvPr id="8" name="TextBox 7">
              <a:extLst>
                <a:ext uri="{FF2B5EF4-FFF2-40B4-BE49-F238E27FC236}">
                  <a16:creationId xmlns:a16="http://schemas.microsoft.com/office/drawing/2014/main" id="{2CEE20EF-E978-477E-A2B5-7AD3C3F66DF3}"/>
                </a:ext>
              </a:extLst>
            </p:cNvPr>
            <p:cNvSpPr txBox="1"/>
            <p:nvPr/>
          </p:nvSpPr>
          <p:spPr>
            <a:xfrm>
              <a:off x="2985764" y="5176088"/>
              <a:ext cx="10571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Support</a:t>
              </a:r>
            </a:p>
            <a:p>
              <a:pPr algn="ctr"/>
              <a:r>
                <a:rPr lang="en-US" sz="1200">
                  <a:latin typeface="Arial" panose="020B0604020202020204" pitchFamily="34" charset="0"/>
                  <a:cs typeface="Arial" panose="020B0604020202020204" pitchFamily="34" charset="0"/>
                </a:rPr>
                <a:t>DAT</a:t>
              </a:r>
            </a:p>
          </p:txBody>
        </p:sp>
        <p:sp>
          <p:nvSpPr>
            <p:cNvPr id="10" name="TextBox 9">
              <a:extLst>
                <a:ext uri="{FF2B5EF4-FFF2-40B4-BE49-F238E27FC236}">
                  <a16:creationId xmlns:a16="http://schemas.microsoft.com/office/drawing/2014/main" id="{0CB5A2F8-07BA-4B2E-8871-DFC4AE45DABB}"/>
                </a:ext>
              </a:extLst>
            </p:cNvPr>
            <p:cNvSpPr txBox="1"/>
            <p:nvPr/>
          </p:nvSpPr>
          <p:spPr>
            <a:xfrm>
              <a:off x="2002463" y="3808008"/>
              <a:ext cx="98330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Monitor </a:t>
              </a:r>
            </a:p>
            <a:p>
              <a:pPr algn="ctr"/>
              <a:r>
                <a:rPr lang="en-US" sz="1200">
                  <a:latin typeface="Arial" panose="020B0604020202020204" pitchFamily="34" charset="0"/>
                  <a:cs typeface="Arial" panose="020B0604020202020204" pitchFamily="34" charset="0"/>
                </a:rPr>
                <a:t>event</a:t>
              </a:r>
            </a:p>
          </p:txBody>
        </p:sp>
        <p:sp>
          <p:nvSpPr>
            <p:cNvPr id="12" name="TextBox 11">
              <a:extLst>
                <a:ext uri="{FF2B5EF4-FFF2-40B4-BE49-F238E27FC236}">
                  <a16:creationId xmlns:a16="http://schemas.microsoft.com/office/drawing/2014/main" id="{617C3C81-9FB6-4498-8CE5-869DC58378E1}"/>
                </a:ext>
              </a:extLst>
            </p:cNvPr>
            <p:cNvSpPr txBox="1"/>
            <p:nvPr/>
          </p:nvSpPr>
          <p:spPr>
            <a:xfrm>
              <a:off x="1827632" y="2034989"/>
              <a:ext cx="1225901"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Ensure that all responders are safe; close event</a:t>
              </a:r>
            </a:p>
          </p:txBody>
        </p:sp>
        <p:sp>
          <p:nvSpPr>
            <p:cNvPr id="18" name="Arrow: Curved Left 17">
              <a:extLst>
                <a:ext uri="{FF2B5EF4-FFF2-40B4-BE49-F238E27FC236}">
                  <a16:creationId xmlns:a16="http://schemas.microsoft.com/office/drawing/2014/main" id="{4F2A3328-DCB1-4149-A6CF-6EF27A76E6B7}"/>
                </a:ext>
              </a:extLst>
            </p:cNvPr>
            <p:cNvSpPr/>
            <p:nvPr/>
          </p:nvSpPr>
          <p:spPr>
            <a:xfrm>
              <a:off x="4809479" y="2215088"/>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1" name="Arrow: Curved Left 40">
              <a:extLst>
                <a:ext uri="{FF2B5EF4-FFF2-40B4-BE49-F238E27FC236}">
                  <a16:creationId xmlns:a16="http://schemas.microsoft.com/office/drawing/2014/main" id="{66BA0131-0394-4F27-A17E-0C0D97B1BB96}"/>
                </a:ext>
              </a:extLst>
            </p:cNvPr>
            <p:cNvSpPr/>
            <p:nvPr/>
          </p:nvSpPr>
          <p:spPr>
            <a:xfrm rot="10980000">
              <a:off x="3191114" y="2079316"/>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EC42EF5-6366-420F-8BDA-D07B23B459F8}"/>
                </a:ext>
              </a:extLst>
            </p:cNvPr>
            <p:cNvSpPr/>
            <p:nvPr/>
          </p:nvSpPr>
          <p:spPr>
            <a:xfrm>
              <a:off x="1865884" y="1970405"/>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0990DC9D-29D1-4936-8472-40BBE0E7C679}"/>
                </a:ext>
              </a:extLst>
            </p:cNvPr>
            <p:cNvSpPr/>
            <p:nvPr/>
          </p:nvSpPr>
          <p:spPr>
            <a:xfrm>
              <a:off x="1904135" y="3562061"/>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8FF763D-3553-4BD8-BE82-5559AF234F6B}"/>
                </a:ext>
              </a:extLst>
            </p:cNvPr>
            <p:cNvSpPr/>
            <p:nvPr/>
          </p:nvSpPr>
          <p:spPr>
            <a:xfrm>
              <a:off x="2949785" y="4932817"/>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679E7F6-4EA8-4899-8A7E-D9ABD3530C9D}"/>
                </a:ext>
              </a:extLst>
            </p:cNvPr>
            <p:cNvSpPr/>
            <p:nvPr/>
          </p:nvSpPr>
          <p:spPr>
            <a:xfrm>
              <a:off x="4909888" y="4932816"/>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4128FF3-7981-4CC2-AF07-E4C5FF8C1B6A}"/>
                </a:ext>
              </a:extLst>
            </p:cNvPr>
            <p:cNvSpPr/>
            <p:nvPr/>
          </p:nvSpPr>
          <p:spPr>
            <a:xfrm>
              <a:off x="6427380" y="3714247"/>
              <a:ext cx="112058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FCCAC1B0-56CB-45F4-9984-391180A2E588}"/>
                </a:ext>
              </a:extLst>
            </p:cNvPr>
            <p:cNvSpPr/>
            <p:nvPr/>
          </p:nvSpPr>
          <p:spPr>
            <a:xfrm>
              <a:off x="6362601" y="1912367"/>
              <a:ext cx="1149397"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E2E8B51-0ED0-4CB4-9356-70F7D73295DC}"/>
                </a:ext>
              </a:extLst>
            </p:cNvPr>
            <p:cNvSpPr/>
            <p:nvPr/>
          </p:nvSpPr>
          <p:spPr>
            <a:xfrm>
              <a:off x="4042949" y="1197768"/>
              <a:ext cx="109892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B08D2AB0-A885-717C-BE94-E0FF50FE04A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6788" y="4839302"/>
            <a:ext cx="2396315" cy="1599128"/>
          </a:xfrm>
          <a:prstGeom prst="rect">
            <a:avLst/>
          </a:prstGeom>
        </p:spPr>
      </p:pic>
      <p:pic>
        <p:nvPicPr>
          <p:cNvPr id="11" name="Picture 10">
            <a:extLst>
              <a:ext uri="{FF2B5EF4-FFF2-40B4-BE49-F238E27FC236}">
                <a16:creationId xmlns:a16="http://schemas.microsoft.com/office/drawing/2014/main" id="{69E4C367-703E-337A-F260-7C443AA5E8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00899" y="4839303"/>
            <a:ext cx="2397333" cy="1599127"/>
          </a:xfrm>
          <a:prstGeom prst="rect">
            <a:avLst/>
          </a:prstGeom>
        </p:spPr>
      </p:pic>
      <p:sp>
        <p:nvSpPr>
          <p:cNvPr id="9" name="TextBox 8">
            <a:extLst>
              <a:ext uri="{FF2B5EF4-FFF2-40B4-BE49-F238E27FC236}">
                <a16:creationId xmlns:a16="http://schemas.microsoft.com/office/drawing/2014/main" id="{B22B592C-CCB7-AD0E-3F06-A015C9DC0EB7}"/>
              </a:ext>
            </a:extLst>
          </p:cNvPr>
          <p:cNvSpPr txBox="1"/>
          <p:nvPr/>
        </p:nvSpPr>
        <p:spPr>
          <a:xfrm>
            <a:off x="10635916" y="3371760"/>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665045F3-4A62-2AD2-D26B-B54B0945BB20}"/>
              </a:ext>
            </a:extLst>
          </p:cNvPr>
          <p:cNvSpPr/>
          <p:nvPr/>
        </p:nvSpPr>
        <p:spPr>
          <a:xfrm>
            <a:off x="4493331" y="4784195"/>
            <a:ext cx="1932034" cy="1411705"/>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E21EB010-397B-5FBA-DD19-DC949B31DD35}"/>
              </a:ext>
            </a:extLst>
          </p:cNvPr>
          <p:cNvSpPr>
            <a:spLocks noGrp="1"/>
          </p:cNvSpPr>
          <p:nvPr>
            <p:ph type="sldNum" sz="quarter" idx="13"/>
          </p:nvPr>
        </p:nvSpPr>
        <p:spPr/>
        <p:txBody>
          <a:bodyPr/>
          <a:lstStyle/>
          <a:p>
            <a:fld id="{E4666CC5-9B12-D84B-9C9B-9E63B7EE2D74}" type="slidenum">
              <a:rPr lang="en-US" smtClean="0"/>
              <a:t>59</a:t>
            </a:fld>
            <a:endParaRPr lang="en-US"/>
          </a:p>
        </p:txBody>
      </p:sp>
    </p:spTree>
    <p:extLst>
      <p:ext uri="{BB962C8B-B14F-4D97-AF65-F5344CB8AC3E}">
        <p14:creationId xmlns:p14="http://schemas.microsoft.com/office/powerpoint/2010/main" val="30396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62F6-4385-40D5-89BD-55E3A571B2FC}"/>
              </a:ext>
            </a:extLst>
          </p:cNvPr>
          <p:cNvSpPr>
            <a:spLocks noGrp="1"/>
          </p:cNvSpPr>
          <p:nvPr>
            <p:ph type="title"/>
          </p:nvPr>
        </p:nvSpPr>
        <p:spPr>
          <a:xfrm>
            <a:off x="1485900" y="2284479"/>
            <a:ext cx="6172200" cy="407684"/>
          </a:xfrm>
        </p:spPr>
        <p:txBody>
          <a:bodyPr>
            <a:normAutofit fontScale="90000"/>
          </a:bodyPr>
          <a:lstStyle/>
          <a:p>
            <a:r>
              <a:rPr lang="en-US" sz="2700" b="1">
                <a:latin typeface="Arial" panose="020B0604020202020204" pitchFamily="34" charset="0"/>
                <a:ea typeface="Geneva"/>
                <a:cs typeface="Arial" panose="020B0604020202020204" pitchFamily="34" charset="0"/>
              </a:rPr>
              <a:t>The DAT Response Process</a:t>
            </a:r>
            <a:br>
              <a:rPr lang="en-US" sz="2700" b="1">
                <a:latin typeface="Arial" panose="020B0604020202020204" pitchFamily="34" charset="0"/>
                <a:ea typeface="Geneva"/>
                <a:cs typeface="Arial" panose="020B0604020202020204" pitchFamily="34" charset="0"/>
              </a:rPr>
            </a:br>
            <a:br>
              <a:rPr lang="en-US" sz="2700" b="1">
                <a:latin typeface="Arial" panose="020B0604020202020204" pitchFamily="34" charset="0"/>
                <a:ea typeface="Geneva"/>
                <a:cs typeface="Arial" panose="020B0604020202020204" pitchFamily="34" charset="0"/>
              </a:rPr>
            </a:br>
            <a:r>
              <a:rPr lang="en-US" sz="2100" b="1">
                <a:latin typeface="Arial" panose="020B0604020202020204" pitchFamily="34" charset="0"/>
                <a:ea typeface="Geneva"/>
                <a:cs typeface="Arial" panose="020B0604020202020204" pitchFamily="34" charset="0"/>
              </a:rPr>
              <a:t>What happens during a DAT response operation</a:t>
            </a:r>
            <a:endParaRPr lang="en-US" sz="2700" b="1">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BA98970-FB84-86B8-8748-1B76A4304150}"/>
              </a:ext>
            </a:extLst>
          </p:cNvPr>
          <p:cNvSpPr>
            <a:spLocks noGrp="1"/>
          </p:cNvSpPr>
          <p:nvPr>
            <p:ph type="sldNum" sz="quarter" idx="1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651880-CFEA-4FF5-84E7-8DA858A2CABC}" type="slidenum">
              <a:rPr lang="en-US" smtClean="0"/>
              <a:pPr/>
              <a:t>6</a:t>
            </a:fld>
            <a:endParaRPr lang="en-US"/>
          </a:p>
        </p:txBody>
      </p:sp>
    </p:spTree>
    <p:extLst>
      <p:ext uri="{BB962C8B-B14F-4D97-AF65-F5344CB8AC3E}">
        <p14:creationId xmlns:p14="http://schemas.microsoft.com/office/powerpoint/2010/main" val="1923430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1675316762"/>
              </p:ext>
            </p:extLst>
          </p:nvPr>
        </p:nvGraphicFramePr>
        <p:xfrm>
          <a:off x="559677" y="417788"/>
          <a:ext cx="7835462" cy="2065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94F5D970-2430-9921-6A19-E38AC8E2B365}"/>
              </a:ext>
            </a:extLst>
          </p:cNvPr>
          <p:cNvSpPr txBox="1">
            <a:spLocks/>
          </p:cNvSpPr>
          <p:nvPr/>
        </p:nvSpPr>
        <p:spPr bwMode="auto">
          <a:xfrm>
            <a:off x="344775" y="2343374"/>
            <a:ext cx="8514412" cy="341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ED1B2E"/>
              </a:buClr>
              <a:buSzPct val="75000"/>
              <a:buFont typeface="Wingdings" panose="05000000000000000000" pitchFamily="2" charset="2"/>
              <a:buChar char="§"/>
              <a:defRPr sz="2600" kern="1200">
                <a:solidFill>
                  <a:srgbClr val="313231"/>
                </a:solidFill>
                <a:latin typeface="Arial"/>
                <a:ea typeface="Geneva" charset="0"/>
                <a:cs typeface="Arial"/>
              </a:defRPr>
            </a:lvl1pPr>
            <a:lvl2pPr marL="742950" indent="-285750" algn="l" defTabSz="457200" rtl="0" eaLnBrk="0" fontAlgn="base" hangingPunct="0">
              <a:spcBef>
                <a:spcPct val="20000"/>
              </a:spcBef>
              <a:spcAft>
                <a:spcPct val="0"/>
              </a:spcAft>
              <a:buClr>
                <a:srgbClr val="ED1B2E"/>
              </a:buClr>
              <a:buSzPct val="75000"/>
              <a:buFont typeface="Wingdings" panose="05000000000000000000" pitchFamily="2" charset="2"/>
              <a:buChar char="§"/>
              <a:defRPr sz="2400" kern="1200">
                <a:solidFill>
                  <a:srgbClr val="313231"/>
                </a:solidFill>
                <a:latin typeface="Arial"/>
                <a:ea typeface="Geneva" charset="0"/>
                <a:cs typeface="Arial"/>
              </a:defRPr>
            </a:lvl2pPr>
            <a:lvl3pPr marL="11430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sz="2200" kern="1200">
                <a:solidFill>
                  <a:srgbClr val="313231"/>
                </a:solidFill>
                <a:latin typeface="Arial"/>
                <a:ea typeface="Geneva" charset="0"/>
                <a:cs typeface="Arial"/>
              </a:defRPr>
            </a:lvl3pPr>
            <a:lvl4pPr marL="16002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sz="2000" kern="1200">
                <a:solidFill>
                  <a:srgbClr val="313231"/>
                </a:solidFill>
                <a:latin typeface="Arial"/>
                <a:ea typeface="Geneva" charset="0"/>
                <a:cs typeface="Arial"/>
              </a:defRPr>
            </a:lvl4pPr>
            <a:lvl5pPr marL="2057400" indent="-228600" algn="l" defTabSz="457200" rtl="0" eaLnBrk="0" fontAlgn="base" hangingPunct="0">
              <a:spcBef>
                <a:spcPct val="20000"/>
              </a:spcBef>
              <a:spcAft>
                <a:spcPct val="0"/>
              </a:spcAft>
              <a:buClr>
                <a:srgbClr val="ED1B2E"/>
              </a:buClr>
              <a:buSzPct val="75000"/>
              <a:buFont typeface="Wingdings" panose="05000000000000000000" pitchFamily="2" charset="2"/>
              <a:buChar char="§"/>
              <a:defRPr kern="1200">
                <a:solidFill>
                  <a:srgbClr val="313231"/>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Use the “DAT Activation” in RC Respond to identify scheduled responders</a:t>
            </a:r>
          </a:p>
          <a:p>
            <a:pPr marL="0" indent="0">
              <a:buNone/>
            </a:pPr>
            <a:endParaRPr lang="en-US" sz="1800" dirty="0"/>
          </a:p>
          <a:p>
            <a:r>
              <a:rPr lang="en-US" sz="1800" dirty="0"/>
              <a:t>Contact the requesting agency with ETA for the Red Cross DAT</a:t>
            </a:r>
          </a:p>
          <a:p>
            <a:pPr lvl="1"/>
            <a:r>
              <a:rPr lang="en-US" sz="1600" dirty="0"/>
              <a:t>Ask agency if more details are available</a:t>
            </a:r>
          </a:p>
          <a:p>
            <a:pPr lvl="1"/>
            <a:r>
              <a:rPr lang="en-US" sz="1600" dirty="0"/>
              <a:t>Communicate additional information to DAT SV (phone, text or in RC Respond)</a:t>
            </a:r>
          </a:p>
          <a:p>
            <a:r>
              <a:rPr lang="en-US" sz="1800" dirty="0"/>
              <a:t>If RC Respond does not show a second DAT responder has accepted assignment, ensure that one additional DAT responder is dispatched (safety)</a:t>
            </a:r>
          </a:p>
          <a:p>
            <a:pPr lvl="1"/>
            <a:r>
              <a:rPr lang="en-US" sz="1600" dirty="0">
                <a:highlight>
                  <a:srgbClr val="FFFF00"/>
                </a:highlight>
              </a:rPr>
              <a:t>Follow Regional guidance on how to find additional responders</a:t>
            </a:r>
          </a:p>
          <a:p>
            <a:pPr lvl="1"/>
            <a:r>
              <a:rPr lang="en-US" sz="1600" dirty="0">
                <a:ea typeface="Geneva"/>
              </a:rPr>
              <a:t>Use the “Add Regional Resources” feature in RC Respond to identify other responders who are on schedule within the region</a:t>
            </a:r>
          </a:p>
        </p:txBody>
      </p:sp>
      <p:sp>
        <p:nvSpPr>
          <p:cNvPr id="2" name="Slide Number Placeholder 1">
            <a:extLst>
              <a:ext uri="{FF2B5EF4-FFF2-40B4-BE49-F238E27FC236}">
                <a16:creationId xmlns:a16="http://schemas.microsoft.com/office/drawing/2014/main" id="{9A8A7054-6E79-12A4-EC35-4628A7B9D77B}"/>
              </a:ext>
            </a:extLst>
          </p:cNvPr>
          <p:cNvSpPr>
            <a:spLocks noGrp="1"/>
          </p:cNvSpPr>
          <p:nvPr>
            <p:ph type="sldNum" sz="quarter" idx="13"/>
          </p:nvPr>
        </p:nvSpPr>
        <p:spPr/>
        <p:txBody>
          <a:bodyPr/>
          <a:lstStyle/>
          <a:p>
            <a:fld id="{E4666CC5-9B12-D84B-9C9B-9E63B7EE2D74}" type="slidenum">
              <a:rPr lang="en-US" smtClean="0"/>
              <a:t>60</a:t>
            </a:fld>
            <a:endParaRPr lang="en-US"/>
          </a:p>
        </p:txBody>
      </p:sp>
    </p:spTree>
    <p:extLst>
      <p:ext uri="{BB962C8B-B14F-4D97-AF65-F5344CB8AC3E}">
        <p14:creationId xmlns:p14="http://schemas.microsoft.com/office/powerpoint/2010/main" val="12441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C05CB8-677C-4D48-85F3-11EB74A8DC49}"/>
              </a:ext>
            </a:extLst>
          </p:cNvPr>
          <p:cNvSpPr>
            <a:spLocks noGrp="1"/>
          </p:cNvSpPr>
          <p:nvPr>
            <p:ph type="body" sz="quarter" idx="12"/>
          </p:nvPr>
        </p:nvSpPr>
        <p:spPr>
          <a:xfrm>
            <a:off x="662197" y="114905"/>
            <a:ext cx="8014350" cy="914400"/>
          </a:xfrm>
        </p:spPr>
        <p:txBody>
          <a:bodyPr>
            <a:noAutofit/>
          </a:bodyPr>
          <a:lstStyle/>
          <a:p>
            <a:r>
              <a:rPr lang="en-US" sz="3600" b="1">
                <a:solidFill>
                  <a:srgbClr val="FF0000"/>
                </a:solidFill>
                <a:latin typeface="Arial" panose="020B0604020202020204" pitchFamily="34" charset="0"/>
                <a:cs typeface="Arial" panose="020B0604020202020204" pitchFamily="34" charset="0"/>
              </a:rPr>
              <a:t>Key Response Activities of the DAT Duty Officer</a:t>
            </a:r>
          </a:p>
        </p:txBody>
      </p:sp>
      <p:grpSp>
        <p:nvGrpSpPr>
          <p:cNvPr id="2" name="Group 1">
            <a:extLst>
              <a:ext uri="{FF2B5EF4-FFF2-40B4-BE49-F238E27FC236}">
                <a16:creationId xmlns:a16="http://schemas.microsoft.com/office/drawing/2014/main" id="{A399BF57-5429-427C-1AC4-4B070A9F46B2}"/>
              </a:ext>
            </a:extLst>
          </p:cNvPr>
          <p:cNvGrpSpPr/>
          <p:nvPr/>
        </p:nvGrpSpPr>
        <p:grpSpPr>
          <a:xfrm>
            <a:off x="1827632" y="1257728"/>
            <a:ext cx="5775147" cy="4649449"/>
            <a:chOff x="1827632" y="1197768"/>
            <a:chExt cx="5775147" cy="4649449"/>
          </a:xfrm>
        </p:grpSpPr>
        <p:sp>
          <p:nvSpPr>
            <p:cNvPr id="4" name="TextBox 3">
              <a:extLst>
                <a:ext uri="{FF2B5EF4-FFF2-40B4-BE49-F238E27FC236}">
                  <a16:creationId xmlns:a16="http://schemas.microsoft.com/office/drawing/2014/main" id="{9BE326C6-98D6-4D94-8EA9-984117B88568}"/>
                </a:ext>
              </a:extLst>
            </p:cNvPr>
            <p:cNvSpPr txBox="1"/>
            <p:nvPr/>
          </p:nvSpPr>
          <p:spPr>
            <a:xfrm>
              <a:off x="4131371" y="1330516"/>
              <a:ext cx="94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DAT Duty Officer On Call</a:t>
              </a: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F3D07D-D2B2-405A-AF8E-A72D859FBA77}"/>
                </a:ext>
              </a:extLst>
            </p:cNvPr>
            <p:cNvSpPr txBox="1"/>
            <p:nvPr/>
          </p:nvSpPr>
          <p:spPr>
            <a:xfrm>
              <a:off x="6271819" y="2034049"/>
              <a:ext cx="1330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Receive </a:t>
              </a:r>
            </a:p>
            <a:p>
              <a:pPr algn="ctr"/>
              <a:r>
                <a:rPr lang="en-US" sz="1200" b="1">
                  <a:latin typeface="Arial" panose="020B0604020202020204" pitchFamily="34" charset="0"/>
                  <a:cs typeface="Arial" panose="020B0604020202020204" pitchFamily="34" charset="0"/>
                </a:rPr>
                <a:t>Notification in RC Respond</a:t>
              </a:r>
            </a:p>
          </p:txBody>
        </p:sp>
        <p:sp>
          <p:nvSpPr>
            <p:cNvPr id="6" name="TextBox 5">
              <a:extLst>
                <a:ext uri="{FF2B5EF4-FFF2-40B4-BE49-F238E27FC236}">
                  <a16:creationId xmlns:a16="http://schemas.microsoft.com/office/drawing/2014/main" id="{037D13CB-9C9F-4EDF-95D1-B54EDA146091}"/>
                </a:ext>
              </a:extLst>
            </p:cNvPr>
            <p:cNvSpPr txBox="1"/>
            <p:nvPr/>
          </p:nvSpPr>
          <p:spPr>
            <a:xfrm>
              <a:off x="6456628" y="3781114"/>
              <a:ext cx="1055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Confirm event and decide response</a:t>
              </a:r>
            </a:p>
          </p:txBody>
        </p:sp>
        <p:sp>
          <p:nvSpPr>
            <p:cNvPr id="7" name="TextBox 6">
              <a:extLst>
                <a:ext uri="{FF2B5EF4-FFF2-40B4-BE49-F238E27FC236}">
                  <a16:creationId xmlns:a16="http://schemas.microsoft.com/office/drawing/2014/main" id="{6E114807-EFBD-4C83-9E63-CC91D7E836C8}"/>
                </a:ext>
              </a:extLst>
            </p:cNvPr>
            <p:cNvSpPr txBox="1"/>
            <p:nvPr/>
          </p:nvSpPr>
          <p:spPr>
            <a:xfrm>
              <a:off x="4909888" y="5020759"/>
              <a:ext cx="1098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Activate</a:t>
              </a:r>
            </a:p>
            <a:p>
              <a:pPr algn="ctr"/>
              <a:r>
                <a:rPr lang="en-US" sz="1200">
                  <a:latin typeface="Arial" panose="020B0604020202020204" pitchFamily="34" charset="0"/>
                  <a:cs typeface="Arial" panose="020B0604020202020204" pitchFamily="34" charset="0"/>
                </a:rPr>
                <a:t> DAT in RC Respond</a:t>
              </a:r>
            </a:p>
          </p:txBody>
        </p:sp>
        <p:sp>
          <p:nvSpPr>
            <p:cNvPr id="8" name="TextBox 7">
              <a:extLst>
                <a:ext uri="{FF2B5EF4-FFF2-40B4-BE49-F238E27FC236}">
                  <a16:creationId xmlns:a16="http://schemas.microsoft.com/office/drawing/2014/main" id="{2CEE20EF-E978-477E-A2B5-7AD3C3F66DF3}"/>
                </a:ext>
              </a:extLst>
            </p:cNvPr>
            <p:cNvSpPr txBox="1"/>
            <p:nvPr/>
          </p:nvSpPr>
          <p:spPr>
            <a:xfrm>
              <a:off x="2985764" y="5176088"/>
              <a:ext cx="10571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Support</a:t>
              </a:r>
            </a:p>
            <a:p>
              <a:pPr algn="ctr"/>
              <a:r>
                <a:rPr lang="en-US" sz="1200" b="1">
                  <a:latin typeface="Arial" panose="020B0604020202020204" pitchFamily="34" charset="0"/>
                  <a:cs typeface="Arial" panose="020B0604020202020204" pitchFamily="34" charset="0"/>
                </a:rPr>
                <a:t>DAT</a:t>
              </a:r>
            </a:p>
          </p:txBody>
        </p:sp>
        <p:sp>
          <p:nvSpPr>
            <p:cNvPr id="10" name="TextBox 9">
              <a:extLst>
                <a:ext uri="{FF2B5EF4-FFF2-40B4-BE49-F238E27FC236}">
                  <a16:creationId xmlns:a16="http://schemas.microsoft.com/office/drawing/2014/main" id="{0CB5A2F8-07BA-4B2E-8871-DFC4AE45DABB}"/>
                </a:ext>
              </a:extLst>
            </p:cNvPr>
            <p:cNvSpPr txBox="1"/>
            <p:nvPr/>
          </p:nvSpPr>
          <p:spPr>
            <a:xfrm>
              <a:off x="2002463" y="3808008"/>
              <a:ext cx="98330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Monitor </a:t>
              </a:r>
            </a:p>
            <a:p>
              <a:pPr algn="ctr"/>
              <a:r>
                <a:rPr lang="en-US" sz="1200" b="1">
                  <a:latin typeface="Arial" panose="020B0604020202020204" pitchFamily="34" charset="0"/>
                  <a:cs typeface="Arial" panose="020B0604020202020204" pitchFamily="34" charset="0"/>
                </a:rPr>
                <a:t>event</a:t>
              </a:r>
            </a:p>
          </p:txBody>
        </p:sp>
        <p:sp>
          <p:nvSpPr>
            <p:cNvPr id="12" name="TextBox 11">
              <a:extLst>
                <a:ext uri="{FF2B5EF4-FFF2-40B4-BE49-F238E27FC236}">
                  <a16:creationId xmlns:a16="http://schemas.microsoft.com/office/drawing/2014/main" id="{617C3C81-9FB6-4498-8CE5-869DC58378E1}"/>
                </a:ext>
              </a:extLst>
            </p:cNvPr>
            <p:cNvSpPr txBox="1"/>
            <p:nvPr/>
          </p:nvSpPr>
          <p:spPr>
            <a:xfrm>
              <a:off x="1827632" y="2034989"/>
              <a:ext cx="1225901"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Ensure that all responders are safe; close event</a:t>
              </a:r>
            </a:p>
          </p:txBody>
        </p:sp>
        <p:sp>
          <p:nvSpPr>
            <p:cNvPr id="18" name="Arrow: Curved Left 17">
              <a:extLst>
                <a:ext uri="{FF2B5EF4-FFF2-40B4-BE49-F238E27FC236}">
                  <a16:creationId xmlns:a16="http://schemas.microsoft.com/office/drawing/2014/main" id="{4F2A3328-DCB1-4149-A6CF-6EF27A76E6B7}"/>
                </a:ext>
              </a:extLst>
            </p:cNvPr>
            <p:cNvSpPr/>
            <p:nvPr/>
          </p:nvSpPr>
          <p:spPr>
            <a:xfrm>
              <a:off x="4809479" y="2215088"/>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1" name="Arrow: Curved Left 40">
              <a:extLst>
                <a:ext uri="{FF2B5EF4-FFF2-40B4-BE49-F238E27FC236}">
                  <a16:creationId xmlns:a16="http://schemas.microsoft.com/office/drawing/2014/main" id="{66BA0131-0394-4F27-A17E-0C0D97B1BB96}"/>
                </a:ext>
              </a:extLst>
            </p:cNvPr>
            <p:cNvSpPr/>
            <p:nvPr/>
          </p:nvSpPr>
          <p:spPr>
            <a:xfrm rot="10980000">
              <a:off x="3191114" y="2079316"/>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EC42EF5-6366-420F-8BDA-D07B23B459F8}"/>
                </a:ext>
              </a:extLst>
            </p:cNvPr>
            <p:cNvSpPr/>
            <p:nvPr/>
          </p:nvSpPr>
          <p:spPr>
            <a:xfrm>
              <a:off x="1865884" y="1970405"/>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0990DC9D-29D1-4936-8472-40BBE0E7C679}"/>
                </a:ext>
              </a:extLst>
            </p:cNvPr>
            <p:cNvSpPr/>
            <p:nvPr/>
          </p:nvSpPr>
          <p:spPr>
            <a:xfrm>
              <a:off x="1904135" y="3562061"/>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8FF763D-3553-4BD8-BE82-5559AF234F6B}"/>
                </a:ext>
              </a:extLst>
            </p:cNvPr>
            <p:cNvSpPr/>
            <p:nvPr/>
          </p:nvSpPr>
          <p:spPr>
            <a:xfrm>
              <a:off x="2949785" y="4932817"/>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679E7F6-4EA8-4899-8A7E-D9ABD3530C9D}"/>
                </a:ext>
              </a:extLst>
            </p:cNvPr>
            <p:cNvSpPr/>
            <p:nvPr/>
          </p:nvSpPr>
          <p:spPr>
            <a:xfrm>
              <a:off x="4909888" y="4932816"/>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4128FF3-7981-4CC2-AF07-E4C5FF8C1B6A}"/>
                </a:ext>
              </a:extLst>
            </p:cNvPr>
            <p:cNvSpPr/>
            <p:nvPr/>
          </p:nvSpPr>
          <p:spPr>
            <a:xfrm>
              <a:off x="6427380" y="3714247"/>
              <a:ext cx="112058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FCCAC1B0-56CB-45F4-9984-391180A2E588}"/>
                </a:ext>
              </a:extLst>
            </p:cNvPr>
            <p:cNvSpPr/>
            <p:nvPr/>
          </p:nvSpPr>
          <p:spPr>
            <a:xfrm>
              <a:off x="6362601" y="1912367"/>
              <a:ext cx="1149397"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E2E8B51-0ED0-4CB4-9356-70F7D73295DC}"/>
                </a:ext>
              </a:extLst>
            </p:cNvPr>
            <p:cNvSpPr/>
            <p:nvPr/>
          </p:nvSpPr>
          <p:spPr>
            <a:xfrm>
              <a:off x="4042949" y="1197768"/>
              <a:ext cx="109892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B08D2AB0-A885-717C-BE94-E0FF50FE04A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6788" y="4839302"/>
            <a:ext cx="2396315" cy="1599128"/>
          </a:xfrm>
          <a:prstGeom prst="rect">
            <a:avLst/>
          </a:prstGeom>
        </p:spPr>
      </p:pic>
      <p:pic>
        <p:nvPicPr>
          <p:cNvPr id="11" name="Picture 10">
            <a:extLst>
              <a:ext uri="{FF2B5EF4-FFF2-40B4-BE49-F238E27FC236}">
                <a16:creationId xmlns:a16="http://schemas.microsoft.com/office/drawing/2014/main" id="{69E4C367-703E-337A-F260-7C443AA5E8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00899" y="4839303"/>
            <a:ext cx="2397333" cy="1599127"/>
          </a:xfrm>
          <a:prstGeom prst="rect">
            <a:avLst/>
          </a:prstGeom>
        </p:spPr>
      </p:pic>
      <p:sp>
        <p:nvSpPr>
          <p:cNvPr id="9" name="TextBox 8">
            <a:extLst>
              <a:ext uri="{FF2B5EF4-FFF2-40B4-BE49-F238E27FC236}">
                <a16:creationId xmlns:a16="http://schemas.microsoft.com/office/drawing/2014/main" id="{B22B592C-CCB7-AD0E-3F06-A015C9DC0EB7}"/>
              </a:ext>
            </a:extLst>
          </p:cNvPr>
          <p:cNvSpPr txBox="1"/>
          <p:nvPr/>
        </p:nvSpPr>
        <p:spPr>
          <a:xfrm>
            <a:off x="10635916" y="3288632"/>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665045F3-4A62-2AD2-D26B-B54B0945BB20}"/>
              </a:ext>
            </a:extLst>
          </p:cNvPr>
          <p:cNvSpPr/>
          <p:nvPr/>
        </p:nvSpPr>
        <p:spPr>
          <a:xfrm>
            <a:off x="2572545" y="4707297"/>
            <a:ext cx="1932034" cy="1411705"/>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58141C6-A2F6-C8B5-5CD4-C188C03D92C9}"/>
              </a:ext>
            </a:extLst>
          </p:cNvPr>
          <p:cNvSpPr/>
          <p:nvPr/>
        </p:nvSpPr>
        <p:spPr>
          <a:xfrm>
            <a:off x="1472180" y="3344817"/>
            <a:ext cx="1932034" cy="1411705"/>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0E3FEAB9-968D-D293-E920-1FBAB1532D98}"/>
              </a:ext>
            </a:extLst>
          </p:cNvPr>
          <p:cNvSpPr>
            <a:spLocks noGrp="1"/>
          </p:cNvSpPr>
          <p:nvPr>
            <p:ph type="sldNum" sz="quarter" idx="13"/>
          </p:nvPr>
        </p:nvSpPr>
        <p:spPr/>
        <p:txBody>
          <a:bodyPr/>
          <a:lstStyle/>
          <a:p>
            <a:fld id="{E4666CC5-9B12-D84B-9C9B-9E63B7EE2D74}" type="slidenum">
              <a:rPr lang="en-US" smtClean="0"/>
              <a:t>61</a:t>
            </a:fld>
            <a:endParaRPr lang="en-US"/>
          </a:p>
        </p:txBody>
      </p:sp>
    </p:spTree>
    <p:extLst>
      <p:ext uri="{BB962C8B-B14F-4D97-AF65-F5344CB8AC3E}">
        <p14:creationId xmlns:p14="http://schemas.microsoft.com/office/powerpoint/2010/main" val="7149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519450-7561-AE35-83B6-A47C556530D9}"/>
              </a:ext>
            </a:extLst>
          </p:cNvPr>
          <p:cNvSpPr>
            <a:spLocks noGrp="1"/>
          </p:cNvSpPr>
          <p:nvPr>
            <p:ph type="body" sz="quarter" idx="12"/>
          </p:nvPr>
        </p:nvSpPr>
        <p:spPr>
          <a:xfrm>
            <a:off x="457200" y="3229412"/>
            <a:ext cx="8229600" cy="3492063"/>
          </a:xfrm>
        </p:spPr>
        <p:txBody>
          <a:bodyPr/>
          <a:lstStyle/>
          <a:p>
            <a:r>
              <a:rPr lang="en-US" dirty="0"/>
              <a:t>At all times work closely with DAT SV (or DAT MN) leading the response</a:t>
            </a:r>
          </a:p>
        </p:txBody>
      </p:sp>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3838194536"/>
              </p:ext>
            </p:extLst>
          </p:nvPr>
        </p:nvGraphicFramePr>
        <p:xfrm>
          <a:off x="559677" y="417788"/>
          <a:ext cx="7835462" cy="1702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2EABD85-3FB8-485C-0EC3-E8BAD1D22522}"/>
              </a:ext>
            </a:extLst>
          </p:cNvPr>
          <p:cNvSpPr>
            <a:spLocks noGrp="1"/>
          </p:cNvSpPr>
          <p:nvPr>
            <p:ph type="sldNum" sz="quarter" idx="13"/>
          </p:nvPr>
        </p:nvSpPr>
        <p:spPr/>
        <p:txBody>
          <a:bodyPr/>
          <a:lstStyle/>
          <a:p>
            <a:fld id="{E4666CC5-9B12-D84B-9C9B-9E63B7EE2D74}" type="slidenum">
              <a:rPr lang="en-US" smtClean="0"/>
              <a:t>62</a:t>
            </a:fld>
            <a:endParaRPr lang="en-US"/>
          </a:p>
        </p:txBody>
      </p:sp>
    </p:spTree>
    <p:extLst>
      <p:ext uri="{BB962C8B-B14F-4D97-AF65-F5344CB8AC3E}">
        <p14:creationId xmlns:p14="http://schemas.microsoft.com/office/powerpoint/2010/main" val="3528728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2C05CB8-677C-4D48-85F3-11EB74A8DC49}"/>
              </a:ext>
            </a:extLst>
          </p:cNvPr>
          <p:cNvSpPr>
            <a:spLocks noGrp="1"/>
          </p:cNvSpPr>
          <p:nvPr>
            <p:ph type="body" sz="quarter" idx="12"/>
          </p:nvPr>
        </p:nvSpPr>
        <p:spPr>
          <a:xfrm>
            <a:off x="662197" y="129895"/>
            <a:ext cx="8014350" cy="914400"/>
          </a:xfrm>
        </p:spPr>
        <p:txBody>
          <a:bodyPr>
            <a:noAutofit/>
          </a:bodyPr>
          <a:lstStyle/>
          <a:p>
            <a:r>
              <a:rPr lang="en-US" sz="3600" b="1">
                <a:solidFill>
                  <a:srgbClr val="FF0000"/>
                </a:solidFill>
                <a:latin typeface="Arial" panose="020B0604020202020204" pitchFamily="34" charset="0"/>
                <a:cs typeface="Arial" panose="020B0604020202020204" pitchFamily="34" charset="0"/>
              </a:rPr>
              <a:t>Key Response Activities of the DAT Duty Officer</a:t>
            </a:r>
          </a:p>
        </p:txBody>
      </p:sp>
      <p:grpSp>
        <p:nvGrpSpPr>
          <p:cNvPr id="2" name="Group 1">
            <a:extLst>
              <a:ext uri="{FF2B5EF4-FFF2-40B4-BE49-F238E27FC236}">
                <a16:creationId xmlns:a16="http://schemas.microsoft.com/office/drawing/2014/main" id="{A399BF57-5429-427C-1AC4-4B070A9F46B2}"/>
              </a:ext>
            </a:extLst>
          </p:cNvPr>
          <p:cNvGrpSpPr/>
          <p:nvPr/>
        </p:nvGrpSpPr>
        <p:grpSpPr>
          <a:xfrm>
            <a:off x="1827632" y="1272718"/>
            <a:ext cx="5775147" cy="4649449"/>
            <a:chOff x="1827632" y="1197768"/>
            <a:chExt cx="5775147" cy="4649449"/>
          </a:xfrm>
        </p:grpSpPr>
        <p:sp>
          <p:nvSpPr>
            <p:cNvPr id="4" name="TextBox 3">
              <a:extLst>
                <a:ext uri="{FF2B5EF4-FFF2-40B4-BE49-F238E27FC236}">
                  <a16:creationId xmlns:a16="http://schemas.microsoft.com/office/drawing/2014/main" id="{9BE326C6-98D6-4D94-8EA9-984117B88568}"/>
                </a:ext>
              </a:extLst>
            </p:cNvPr>
            <p:cNvSpPr txBox="1"/>
            <p:nvPr/>
          </p:nvSpPr>
          <p:spPr>
            <a:xfrm>
              <a:off x="4131371" y="1330516"/>
              <a:ext cx="94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DAT Duty Officer On Call</a:t>
              </a: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1F3D07D-D2B2-405A-AF8E-A72D859FBA77}"/>
                </a:ext>
              </a:extLst>
            </p:cNvPr>
            <p:cNvSpPr txBox="1"/>
            <p:nvPr/>
          </p:nvSpPr>
          <p:spPr>
            <a:xfrm>
              <a:off x="6271819" y="2034049"/>
              <a:ext cx="13309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Receive </a:t>
              </a:r>
            </a:p>
            <a:p>
              <a:pPr algn="ctr"/>
              <a:r>
                <a:rPr lang="en-US" sz="1200" b="1">
                  <a:latin typeface="Arial" panose="020B0604020202020204" pitchFamily="34" charset="0"/>
                  <a:cs typeface="Arial" panose="020B0604020202020204" pitchFamily="34" charset="0"/>
                </a:rPr>
                <a:t>Notification in RC Respond</a:t>
              </a:r>
            </a:p>
          </p:txBody>
        </p:sp>
        <p:sp>
          <p:nvSpPr>
            <p:cNvPr id="6" name="TextBox 5">
              <a:extLst>
                <a:ext uri="{FF2B5EF4-FFF2-40B4-BE49-F238E27FC236}">
                  <a16:creationId xmlns:a16="http://schemas.microsoft.com/office/drawing/2014/main" id="{037D13CB-9C9F-4EDF-95D1-B54EDA146091}"/>
                </a:ext>
              </a:extLst>
            </p:cNvPr>
            <p:cNvSpPr txBox="1"/>
            <p:nvPr/>
          </p:nvSpPr>
          <p:spPr>
            <a:xfrm>
              <a:off x="6456628" y="3781114"/>
              <a:ext cx="10553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Confirm event and decide response</a:t>
              </a:r>
            </a:p>
          </p:txBody>
        </p:sp>
        <p:sp>
          <p:nvSpPr>
            <p:cNvPr id="7" name="TextBox 6">
              <a:extLst>
                <a:ext uri="{FF2B5EF4-FFF2-40B4-BE49-F238E27FC236}">
                  <a16:creationId xmlns:a16="http://schemas.microsoft.com/office/drawing/2014/main" id="{6E114807-EFBD-4C83-9E63-CC91D7E836C8}"/>
                </a:ext>
              </a:extLst>
            </p:cNvPr>
            <p:cNvSpPr txBox="1"/>
            <p:nvPr/>
          </p:nvSpPr>
          <p:spPr>
            <a:xfrm>
              <a:off x="4909888" y="5020759"/>
              <a:ext cx="10989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Activate</a:t>
              </a:r>
            </a:p>
            <a:p>
              <a:pPr algn="ctr"/>
              <a:r>
                <a:rPr lang="en-US" sz="1200">
                  <a:latin typeface="Arial" panose="020B0604020202020204" pitchFamily="34" charset="0"/>
                  <a:cs typeface="Arial" panose="020B0604020202020204" pitchFamily="34" charset="0"/>
                </a:rPr>
                <a:t> DAT in RC Respond</a:t>
              </a:r>
            </a:p>
          </p:txBody>
        </p:sp>
        <p:sp>
          <p:nvSpPr>
            <p:cNvPr id="8" name="TextBox 7">
              <a:extLst>
                <a:ext uri="{FF2B5EF4-FFF2-40B4-BE49-F238E27FC236}">
                  <a16:creationId xmlns:a16="http://schemas.microsoft.com/office/drawing/2014/main" id="{2CEE20EF-E978-477E-A2B5-7AD3C3F66DF3}"/>
                </a:ext>
              </a:extLst>
            </p:cNvPr>
            <p:cNvSpPr txBox="1"/>
            <p:nvPr/>
          </p:nvSpPr>
          <p:spPr>
            <a:xfrm>
              <a:off x="2985764" y="5176088"/>
              <a:ext cx="10571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Support</a:t>
              </a:r>
            </a:p>
            <a:p>
              <a:pPr algn="ctr"/>
              <a:r>
                <a:rPr lang="en-US" sz="1200">
                  <a:latin typeface="Arial" panose="020B0604020202020204" pitchFamily="34" charset="0"/>
                  <a:cs typeface="Arial" panose="020B0604020202020204" pitchFamily="34" charset="0"/>
                </a:rPr>
                <a:t>DAT</a:t>
              </a:r>
            </a:p>
          </p:txBody>
        </p:sp>
        <p:sp>
          <p:nvSpPr>
            <p:cNvPr id="10" name="TextBox 9">
              <a:extLst>
                <a:ext uri="{FF2B5EF4-FFF2-40B4-BE49-F238E27FC236}">
                  <a16:creationId xmlns:a16="http://schemas.microsoft.com/office/drawing/2014/main" id="{0CB5A2F8-07BA-4B2E-8871-DFC4AE45DABB}"/>
                </a:ext>
              </a:extLst>
            </p:cNvPr>
            <p:cNvSpPr txBox="1"/>
            <p:nvPr/>
          </p:nvSpPr>
          <p:spPr>
            <a:xfrm>
              <a:off x="2002463" y="3808008"/>
              <a:ext cx="983301"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panose="020B0604020202020204" pitchFamily="34" charset="0"/>
                  <a:cs typeface="Arial" panose="020B0604020202020204" pitchFamily="34" charset="0"/>
                </a:rPr>
                <a:t>Monitor </a:t>
              </a:r>
            </a:p>
            <a:p>
              <a:pPr algn="ctr"/>
              <a:r>
                <a:rPr lang="en-US" sz="1200">
                  <a:latin typeface="Arial" panose="020B0604020202020204" pitchFamily="34" charset="0"/>
                  <a:cs typeface="Arial" panose="020B0604020202020204" pitchFamily="34" charset="0"/>
                </a:rPr>
                <a:t>event</a:t>
              </a:r>
            </a:p>
          </p:txBody>
        </p:sp>
        <p:sp>
          <p:nvSpPr>
            <p:cNvPr id="12" name="TextBox 11">
              <a:extLst>
                <a:ext uri="{FF2B5EF4-FFF2-40B4-BE49-F238E27FC236}">
                  <a16:creationId xmlns:a16="http://schemas.microsoft.com/office/drawing/2014/main" id="{617C3C81-9FB6-4498-8CE5-869DC58378E1}"/>
                </a:ext>
              </a:extLst>
            </p:cNvPr>
            <p:cNvSpPr txBox="1"/>
            <p:nvPr/>
          </p:nvSpPr>
          <p:spPr>
            <a:xfrm>
              <a:off x="1827632" y="2034989"/>
              <a:ext cx="1225901"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a:latin typeface="Arial" panose="020B0604020202020204" pitchFamily="34" charset="0"/>
                  <a:cs typeface="Arial" panose="020B0604020202020204" pitchFamily="34" charset="0"/>
                </a:rPr>
                <a:t>Ensure that all responders are safe; close event</a:t>
              </a:r>
            </a:p>
          </p:txBody>
        </p:sp>
        <p:sp>
          <p:nvSpPr>
            <p:cNvPr id="18" name="Arrow: Curved Left 17">
              <a:extLst>
                <a:ext uri="{FF2B5EF4-FFF2-40B4-BE49-F238E27FC236}">
                  <a16:creationId xmlns:a16="http://schemas.microsoft.com/office/drawing/2014/main" id="{4F2A3328-DCB1-4149-A6CF-6EF27A76E6B7}"/>
                </a:ext>
              </a:extLst>
            </p:cNvPr>
            <p:cNvSpPr/>
            <p:nvPr/>
          </p:nvSpPr>
          <p:spPr>
            <a:xfrm>
              <a:off x="4809479" y="2215088"/>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41" name="Arrow: Curved Left 40">
              <a:extLst>
                <a:ext uri="{FF2B5EF4-FFF2-40B4-BE49-F238E27FC236}">
                  <a16:creationId xmlns:a16="http://schemas.microsoft.com/office/drawing/2014/main" id="{66BA0131-0394-4F27-A17E-0C0D97B1BB96}"/>
                </a:ext>
              </a:extLst>
            </p:cNvPr>
            <p:cNvSpPr/>
            <p:nvPr/>
          </p:nvSpPr>
          <p:spPr>
            <a:xfrm rot="10980000">
              <a:off x="3191114" y="2079316"/>
              <a:ext cx="1413015" cy="2530237"/>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EC42EF5-6366-420F-8BDA-D07B23B459F8}"/>
                </a:ext>
              </a:extLst>
            </p:cNvPr>
            <p:cNvSpPr/>
            <p:nvPr/>
          </p:nvSpPr>
          <p:spPr>
            <a:xfrm>
              <a:off x="1865884" y="1970405"/>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0990DC9D-29D1-4936-8472-40BBE0E7C679}"/>
                </a:ext>
              </a:extLst>
            </p:cNvPr>
            <p:cNvSpPr/>
            <p:nvPr/>
          </p:nvSpPr>
          <p:spPr>
            <a:xfrm>
              <a:off x="1904135" y="3562061"/>
              <a:ext cx="1149398"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8FF763D-3553-4BD8-BE82-5559AF234F6B}"/>
                </a:ext>
              </a:extLst>
            </p:cNvPr>
            <p:cNvSpPr/>
            <p:nvPr/>
          </p:nvSpPr>
          <p:spPr>
            <a:xfrm>
              <a:off x="2949785" y="4932817"/>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5679E7F6-4EA8-4899-8A7E-D9ABD3530C9D}"/>
                </a:ext>
              </a:extLst>
            </p:cNvPr>
            <p:cNvSpPr/>
            <p:nvPr/>
          </p:nvSpPr>
          <p:spPr>
            <a:xfrm>
              <a:off x="4909888" y="4932816"/>
              <a:ext cx="1103674"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34128FF3-7981-4CC2-AF07-E4C5FF8C1B6A}"/>
                </a:ext>
              </a:extLst>
            </p:cNvPr>
            <p:cNvSpPr/>
            <p:nvPr/>
          </p:nvSpPr>
          <p:spPr>
            <a:xfrm>
              <a:off x="6427380" y="3714247"/>
              <a:ext cx="112058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FCCAC1B0-56CB-45F4-9984-391180A2E588}"/>
                </a:ext>
              </a:extLst>
            </p:cNvPr>
            <p:cNvSpPr/>
            <p:nvPr/>
          </p:nvSpPr>
          <p:spPr>
            <a:xfrm>
              <a:off x="6362601" y="1912367"/>
              <a:ext cx="1149397"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E2E8B51-0ED0-4CB4-9356-70F7D73295DC}"/>
                </a:ext>
              </a:extLst>
            </p:cNvPr>
            <p:cNvSpPr/>
            <p:nvPr/>
          </p:nvSpPr>
          <p:spPr>
            <a:xfrm>
              <a:off x="4042949" y="1197768"/>
              <a:ext cx="1098920" cy="914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B08D2AB0-A885-717C-BE94-E0FF50FE04A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6788" y="4839302"/>
            <a:ext cx="2396315" cy="1599128"/>
          </a:xfrm>
          <a:prstGeom prst="rect">
            <a:avLst/>
          </a:prstGeom>
        </p:spPr>
      </p:pic>
      <p:pic>
        <p:nvPicPr>
          <p:cNvPr id="11" name="Picture 10">
            <a:extLst>
              <a:ext uri="{FF2B5EF4-FFF2-40B4-BE49-F238E27FC236}">
                <a16:creationId xmlns:a16="http://schemas.microsoft.com/office/drawing/2014/main" id="{69E4C367-703E-337A-F260-7C443AA5E8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00899" y="4839303"/>
            <a:ext cx="2397333" cy="1599127"/>
          </a:xfrm>
          <a:prstGeom prst="rect">
            <a:avLst/>
          </a:prstGeom>
        </p:spPr>
      </p:pic>
      <p:sp>
        <p:nvSpPr>
          <p:cNvPr id="9" name="TextBox 8">
            <a:extLst>
              <a:ext uri="{FF2B5EF4-FFF2-40B4-BE49-F238E27FC236}">
                <a16:creationId xmlns:a16="http://schemas.microsoft.com/office/drawing/2014/main" id="{B22B592C-CCB7-AD0E-3F06-A015C9DC0EB7}"/>
              </a:ext>
            </a:extLst>
          </p:cNvPr>
          <p:cNvSpPr txBox="1"/>
          <p:nvPr/>
        </p:nvSpPr>
        <p:spPr>
          <a:xfrm>
            <a:off x="10635916" y="3288632"/>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665045F3-4A62-2AD2-D26B-B54B0945BB20}"/>
              </a:ext>
            </a:extLst>
          </p:cNvPr>
          <p:cNvSpPr/>
          <p:nvPr/>
        </p:nvSpPr>
        <p:spPr>
          <a:xfrm>
            <a:off x="1398114" y="1738664"/>
            <a:ext cx="1932034" cy="1411705"/>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88886026-7E32-428C-CC68-C6FFCDEC1510}"/>
              </a:ext>
            </a:extLst>
          </p:cNvPr>
          <p:cNvSpPr>
            <a:spLocks noGrp="1"/>
          </p:cNvSpPr>
          <p:nvPr>
            <p:ph type="sldNum" sz="quarter" idx="13"/>
          </p:nvPr>
        </p:nvSpPr>
        <p:spPr/>
        <p:txBody>
          <a:bodyPr/>
          <a:lstStyle/>
          <a:p>
            <a:fld id="{E4666CC5-9B12-D84B-9C9B-9E63B7EE2D74}" type="slidenum">
              <a:rPr lang="en-US" smtClean="0"/>
              <a:t>63</a:t>
            </a:fld>
            <a:endParaRPr lang="en-US"/>
          </a:p>
        </p:txBody>
      </p:sp>
    </p:spTree>
    <p:extLst>
      <p:ext uri="{BB962C8B-B14F-4D97-AF65-F5344CB8AC3E}">
        <p14:creationId xmlns:p14="http://schemas.microsoft.com/office/powerpoint/2010/main" val="18261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519450-7561-AE35-83B6-A47C556530D9}"/>
              </a:ext>
            </a:extLst>
          </p:cNvPr>
          <p:cNvSpPr>
            <a:spLocks noGrp="1"/>
          </p:cNvSpPr>
          <p:nvPr>
            <p:ph type="body" sz="quarter" idx="12"/>
          </p:nvPr>
        </p:nvSpPr>
        <p:spPr>
          <a:xfrm>
            <a:off x="457200" y="2483071"/>
            <a:ext cx="8229600" cy="3444764"/>
          </a:xfrm>
        </p:spPr>
        <p:txBody>
          <a:bodyPr>
            <a:normAutofit/>
          </a:bodyPr>
          <a:lstStyle/>
          <a:p>
            <a:r>
              <a:rPr lang="en-US" dirty="0"/>
              <a:t>DAT responders (“off scene” and are safely off the response (“complete”)</a:t>
            </a:r>
          </a:p>
          <a:p>
            <a:pPr lvl="1"/>
            <a:r>
              <a:rPr lang="en-US" dirty="0"/>
              <a:t>Responders “off scene” and “complete” in RC Respond</a:t>
            </a:r>
          </a:p>
          <a:p>
            <a:pPr lvl="1"/>
            <a:r>
              <a:rPr lang="en-US" dirty="0"/>
              <a:t>DDO may mark responders as “off scene” and “complete” in RC Respond after communication with them to verify</a:t>
            </a:r>
          </a:p>
          <a:p>
            <a:pPr lvl="2"/>
            <a:r>
              <a:rPr lang="en-US" dirty="0"/>
              <a:t>Phone call or SMS</a:t>
            </a:r>
          </a:p>
        </p:txBody>
      </p:sp>
      <p:sp>
        <p:nvSpPr>
          <p:cNvPr id="3" name="TextBox 2">
            <a:extLst>
              <a:ext uri="{FF2B5EF4-FFF2-40B4-BE49-F238E27FC236}">
                <a16:creationId xmlns:a16="http://schemas.microsoft.com/office/drawing/2014/main" id="{3BA19C80-75FD-7334-FC1A-517E7C5CE944}"/>
              </a:ext>
            </a:extLst>
          </p:cNvPr>
          <p:cNvSpPr txBox="1"/>
          <p:nvPr/>
        </p:nvSpPr>
        <p:spPr>
          <a:xfrm>
            <a:off x="599090" y="472966"/>
            <a:ext cx="0" cy="0"/>
          </a:xfrm>
          <a:prstGeom prst="rect">
            <a:avLst/>
          </a:prstGeom>
        </p:spPr>
        <p:txBody>
          <a:bodyPr vert="horz" wrap="none" lIns="91440" tIns="45720" rIns="91440" bIns="45720" rtlCol="0">
            <a:normAutofit fontScale="25000" lnSpcReduction="20000"/>
          </a:bodyPr>
          <a:lstStyle/>
          <a:p>
            <a:pPr algn="l"/>
            <a:endParaRPr lang="en-US" sz="320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4DB86D3D-2526-23B7-63A1-A01DA090DB47}"/>
              </a:ext>
            </a:extLst>
          </p:cNvPr>
          <p:cNvGraphicFramePr/>
          <p:nvPr>
            <p:extLst>
              <p:ext uri="{D42A27DB-BD31-4B8C-83A1-F6EECF244321}">
                <p14:modId xmlns:p14="http://schemas.microsoft.com/office/powerpoint/2010/main" val="570456373"/>
              </p:ext>
            </p:extLst>
          </p:nvPr>
        </p:nvGraphicFramePr>
        <p:xfrm>
          <a:off x="559677" y="417788"/>
          <a:ext cx="7835462" cy="1844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2D498E36-4ABA-4C5A-F90D-E0DCEA46CCF2}"/>
              </a:ext>
            </a:extLst>
          </p:cNvPr>
          <p:cNvSpPr>
            <a:spLocks noGrp="1"/>
          </p:cNvSpPr>
          <p:nvPr>
            <p:ph type="sldNum" sz="quarter" idx="13"/>
          </p:nvPr>
        </p:nvSpPr>
        <p:spPr/>
        <p:txBody>
          <a:bodyPr/>
          <a:lstStyle/>
          <a:p>
            <a:fld id="{E4666CC5-9B12-D84B-9C9B-9E63B7EE2D74}" type="slidenum">
              <a:rPr lang="en-US" smtClean="0"/>
              <a:t>64</a:t>
            </a:fld>
            <a:endParaRPr lang="en-US"/>
          </a:p>
        </p:txBody>
      </p:sp>
    </p:spTree>
    <p:extLst>
      <p:ext uri="{BB962C8B-B14F-4D97-AF65-F5344CB8AC3E}">
        <p14:creationId xmlns:p14="http://schemas.microsoft.com/office/powerpoint/2010/main" val="1648849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A04A-D01F-98DB-39A2-25F8C3837E2F}"/>
              </a:ext>
            </a:extLst>
          </p:cNvPr>
          <p:cNvSpPr>
            <a:spLocks noGrp="1"/>
          </p:cNvSpPr>
          <p:nvPr>
            <p:ph type="title"/>
          </p:nvPr>
        </p:nvSpPr>
        <p:spPr/>
        <p:txBody>
          <a:bodyPr/>
          <a:lstStyle/>
          <a:p>
            <a:r>
              <a:rPr lang="en-US" dirty="0"/>
              <a:t>BREAK TIME!! </a:t>
            </a:r>
          </a:p>
        </p:txBody>
      </p:sp>
      <p:sp>
        <p:nvSpPr>
          <p:cNvPr id="4" name="Slide Number Placeholder 3">
            <a:extLst>
              <a:ext uri="{FF2B5EF4-FFF2-40B4-BE49-F238E27FC236}">
                <a16:creationId xmlns:a16="http://schemas.microsoft.com/office/drawing/2014/main" id="{49D61956-A5F0-53E1-069B-D72FC519E2FB}"/>
              </a:ext>
            </a:extLst>
          </p:cNvPr>
          <p:cNvSpPr>
            <a:spLocks noGrp="1"/>
          </p:cNvSpPr>
          <p:nvPr>
            <p:ph type="sldNum" sz="quarter" idx="13"/>
          </p:nvPr>
        </p:nvSpPr>
        <p:spPr/>
        <p:txBody>
          <a:bodyPr/>
          <a:lstStyle/>
          <a:p>
            <a:fld id="{E4666CC5-9B12-D84B-9C9B-9E63B7EE2D74}" type="slidenum">
              <a:rPr lang="en-US" smtClean="0"/>
              <a:t>65</a:t>
            </a:fld>
            <a:endParaRPr lang="en-US"/>
          </a:p>
        </p:txBody>
      </p:sp>
    </p:spTree>
    <p:extLst>
      <p:ext uri="{BB962C8B-B14F-4D97-AF65-F5344CB8AC3E}">
        <p14:creationId xmlns:p14="http://schemas.microsoft.com/office/powerpoint/2010/main" val="2760580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21CB-3EE0-93C5-C3F7-F4BAE10CA347}"/>
              </a:ext>
            </a:extLst>
          </p:cNvPr>
          <p:cNvSpPr>
            <a:spLocks noGrp="1"/>
          </p:cNvSpPr>
          <p:nvPr>
            <p:ph type="title"/>
          </p:nvPr>
        </p:nvSpPr>
        <p:spPr/>
        <p:txBody>
          <a:bodyPr/>
          <a:lstStyle/>
          <a:p>
            <a:r>
              <a:rPr lang="en-US" sz="3600" b="1"/>
              <a:t>Supporting the Disaster Action Team During a Response</a:t>
            </a:r>
          </a:p>
        </p:txBody>
      </p:sp>
      <p:sp>
        <p:nvSpPr>
          <p:cNvPr id="3" name="Slide Number Placeholder 2">
            <a:extLst>
              <a:ext uri="{FF2B5EF4-FFF2-40B4-BE49-F238E27FC236}">
                <a16:creationId xmlns:a16="http://schemas.microsoft.com/office/drawing/2014/main" id="{1C9FE751-AD82-5231-B3BD-72F13119F996}"/>
              </a:ext>
            </a:extLst>
          </p:cNvPr>
          <p:cNvSpPr>
            <a:spLocks noGrp="1"/>
          </p:cNvSpPr>
          <p:nvPr>
            <p:ph type="sldNum" sz="quarter" idx="13"/>
          </p:nvPr>
        </p:nvSpPr>
        <p:spPr/>
        <p:txBody>
          <a:bodyPr/>
          <a:lstStyle/>
          <a:p>
            <a:fld id="{E4666CC5-9B12-D84B-9C9B-9E63B7EE2D74}" type="slidenum">
              <a:rPr lang="en-US" smtClean="0"/>
              <a:t>66</a:t>
            </a:fld>
            <a:endParaRPr lang="en-US"/>
          </a:p>
        </p:txBody>
      </p:sp>
    </p:spTree>
    <p:extLst>
      <p:ext uri="{BB962C8B-B14F-4D97-AF65-F5344CB8AC3E}">
        <p14:creationId xmlns:p14="http://schemas.microsoft.com/office/powerpoint/2010/main" val="1331625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9B926-375E-F932-F2DC-CDB7DD205AC3}"/>
              </a:ext>
            </a:extLst>
          </p:cNvPr>
          <p:cNvSpPr>
            <a:spLocks noGrp="1"/>
          </p:cNvSpPr>
          <p:nvPr>
            <p:ph type="title"/>
          </p:nvPr>
        </p:nvSpPr>
        <p:spPr/>
        <p:txBody>
          <a:bodyPr/>
          <a:lstStyle/>
          <a:p>
            <a:r>
              <a:rPr lang="en-US" sz="3600" b="1"/>
              <a:t>DAT Safety During a Response</a:t>
            </a:r>
          </a:p>
        </p:txBody>
      </p:sp>
      <p:sp>
        <p:nvSpPr>
          <p:cNvPr id="3" name="Text Placeholder 2">
            <a:extLst>
              <a:ext uri="{FF2B5EF4-FFF2-40B4-BE49-F238E27FC236}">
                <a16:creationId xmlns:a16="http://schemas.microsoft.com/office/drawing/2014/main" id="{26E91FD0-B4DA-C4A9-DAE9-8D036D7F557B}"/>
              </a:ext>
            </a:extLst>
          </p:cNvPr>
          <p:cNvSpPr>
            <a:spLocks noGrp="1"/>
          </p:cNvSpPr>
          <p:nvPr>
            <p:ph type="body" sz="quarter" idx="12"/>
          </p:nvPr>
        </p:nvSpPr>
        <p:spPr/>
        <p:txBody>
          <a:bodyPr>
            <a:normAutofit lnSpcReduction="10000"/>
          </a:bodyPr>
          <a:lstStyle/>
          <a:p>
            <a:r>
              <a:rPr lang="en-US" dirty="0"/>
              <a:t>Safety of the DAT responders</a:t>
            </a:r>
          </a:p>
          <a:p>
            <a:r>
              <a:rPr lang="en-US" dirty="0"/>
              <a:t>At least two on-scene responders Do not dispatch DAT members to a potentially dangerous location</a:t>
            </a:r>
          </a:p>
          <a:p>
            <a:pPr lvl="1"/>
            <a:r>
              <a:rPr lang="en-US" dirty="0"/>
              <a:t>You may need to identify a suitable meeting point</a:t>
            </a:r>
          </a:p>
          <a:p>
            <a:r>
              <a:rPr lang="en-US" dirty="0"/>
              <a:t>Suggest that the team talk and go to the scene of the event as a team</a:t>
            </a:r>
          </a:p>
          <a:p>
            <a:pPr lvl="1"/>
            <a:r>
              <a:rPr lang="en-US" dirty="0"/>
              <a:t>Work with the DAT Supervisor who is leading the response</a:t>
            </a:r>
          </a:p>
          <a:p>
            <a:r>
              <a:rPr lang="en-US" dirty="0"/>
              <a:t>Do not hesitate to local contact law enforcement if DAT needs protection</a:t>
            </a:r>
          </a:p>
          <a:p>
            <a:endParaRPr lang="en-US" dirty="0"/>
          </a:p>
        </p:txBody>
      </p:sp>
      <p:sp>
        <p:nvSpPr>
          <p:cNvPr id="4" name="Slide Number Placeholder 3">
            <a:extLst>
              <a:ext uri="{FF2B5EF4-FFF2-40B4-BE49-F238E27FC236}">
                <a16:creationId xmlns:a16="http://schemas.microsoft.com/office/drawing/2014/main" id="{532B2547-10B5-1CD3-B4F3-80ABD07A7B93}"/>
              </a:ext>
            </a:extLst>
          </p:cNvPr>
          <p:cNvSpPr>
            <a:spLocks noGrp="1"/>
          </p:cNvSpPr>
          <p:nvPr>
            <p:ph type="sldNum" sz="quarter" idx="13"/>
          </p:nvPr>
        </p:nvSpPr>
        <p:spPr/>
        <p:txBody>
          <a:bodyPr/>
          <a:lstStyle/>
          <a:p>
            <a:fld id="{E4666CC5-9B12-D84B-9C9B-9E63B7EE2D74}" type="slidenum">
              <a:rPr lang="en-US" smtClean="0"/>
              <a:t>67</a:t>
            </a:fld>
            <a:endParaRPr lang="en-US"/>
          </a:p>
        </p:txBody>
      </p:sp>
    </p:spTree>
    <p:extLst>
      <p:ext uri="{BB962C8B-B14F-4D97-AF65-F5344CB8AC3E}">
        <p14:creationId xmlns:p14="http://schemas.microsoft.com/office/powerpoint/2010/main" val="95809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noChangeArrowheads="1"/>
          </p:cNvSpPr>
          <p:nvPr>
            <p:ph idx="4294967295"/>
          </p:nvPr>
        </p:nvSpPr>
        <p:spPr bwMode="auto">
          <a:xfrm>
            <a:off x="457199" y="1225118"/>
            <a:ext cx="8229600" cy="453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defTabSz="912813" eaLnBrk="1" hangingPunct="1">
              <a:spcAft>
                <a:spcPts val="475"/>
              </a:spcAft>
            </a:pPr>
            <a:r>
              <a:rPr lang="en-US" sz="2000">
                <a:solidFill>
                  <a:srgbClr val="000000"/>
                </a:solidFill>
                <a:latin typeface="Arial" charset="0"/>
                <a:ea typeface="MS PGothic" charset="0"/>
              </a:rPr>
              <a:t>The DAT Supervisor (or Manager) manages the response and the event scene</a:t>
            </a:r>
          </a:p>
          <a:p>
            <a:pPr defTabSz="912813" eaLnBrk="1" hangingPunct="1">
              <a:spcAft>
                <a:spcPts val="475"/>
              </a:spcAft>
            </a:pPr>
            <a:r>
              <a:rPr lang="en-US" sz="2000">
                <a:solidFill>
                  <a:srgbClr val="000000"/>
                </a:solidFill>
                <a:latin typeface="Arial" charset="0"/>
                <a:ea typeface="MS PGothic" charset="0"/>
              </a:rPr>
              <a:t>Additional resources may be requested by responders to support their work and to provide service to clients</a:t>
            </a:r>
          </a:p>
          <a:p>
            <a:pPr lvl="1" defTabSz="912813" eaLnBrk="1" hangingPunct="1">
              <a:spcAft>
                <a:spcPts val="475"/>
              </a:spcAft>
            </a:pPr>
            <a:r>
              <a:rPr lang="en-US" sz="1800">
                <a:solidFill>
                  <a:srgbClr val="000000"/>
                </a:solidFill>
                <a:latin typeface="Arial" charset="0"/>
                <a:ea typeface="MS PGothic" charset="0"/>
              </a:rPr>
              <a:t>DDO should support any additional resource requests so that the responding team can focus on providing assistance to the clients and them</a:t>
            </a:r>
          </a:p>
          <a:p>
            <a:pPr defTabSz="912813" eaLnBrk="1" hangingPunct="1">
              <a:spcAft>
                <a:spcPts val="475"/>
              </a:spcAft>
            </a:pPr>
            <a:r>
              <a:rPr lang="en-US" sz="2000">
                <a:solidFill>
                  <a:srgbClr val="000000"/>
                </a:solidFill>
                <a:latin typeface="Arial" charset="0"/>
                <a:ea typeface="MS PGothic" charset="0"/>
              </a:rPr>
              <a:t>In growing or large events, the DDO will also assist the on-scene team by managing escalation protocols</a:t>
            </a:r>
          </a:p>
          <a:p>
            <a:pPr defTabSz="912813" eaLnBrk="1" hangingPunct="1">
              <a:spcAft>
                <a:spcPts val="475"/>
              </a:spcAft>
            </a:pPr>
            <a:r>
              <a:rPr lang="en-US" sz="2000">
                <a:solidFill>
                  <a:srgbClr val="000000"/>
                </a:solidFill>
                <a:latin typeface="Arial" charset="0"/>
                <a:ea typeface="MS PGothic" charset="0"/>
              </a:rPr>
              <a:t>We will review some of the more common additional resource requests that a DDO may receive</a:t>
            </a:r>
            <a:endParaRPr lang="en-US" sz="1600">
              <a:solidFill>
                <a:srgbClr val="000000"/>
              </a:solidFill>
              <a:latin typeface="Arial" charset="0"/>
              <a:ea typeface="MS PGothic" charset="0"/>
            </a:endParaRPr>
          </a:p>
        </p:txBody>
      </p:sp>
      <p:sp>
        <p:nvSpPr>
          <p:cNvPr id="3" name="Title 4">
            <a:extLst>
              <a:ext uri="{FF2B5EF4-FFF2-40B4-BE49-F238E27FC236}">
                <a16:creationId xmlns:a16="http://schemas.microsoft.com/office/drawing/2014/main" id="{95EEC25E-C079-AD0B-F672-94B83112ED27}"/>
              </a:ext>
            </a:extLst>
          </p:cNvPr>
          <p:cNvSpPr txBox="1">
            <a:spLocks/>
          </p:cNvSpPr>
          <p:nvPr/>
        </p:nvSpPr>
        <p:spPr>
          <a:xfrm>
            <a:off x="457199" y="24492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a:defRPr sz="3600">
                <a:solidFill>
                  <a:srgbClr val="ED1B2E"/>
                </a:solidFill>
                <a:latin typeface="Arial Black" panose="020B0A04020102020204" pitchFamily="34" charset="0"/>
                <a:ea typeface="Geneva" charset="0"/>
                <a:cs typeface="Arial"/>
              </a:defRPr>
            </a:lvl1pPr>
            <a:lvl2pPr algn="ctr">
              <a:defRPr sz="3200">
                <a:solidFill>
                  <a:srgbClr val="ED1B2E"/>
                </a:solidFill>
                <a:latin typeface="Arial" charset="0"/>
                <a:ea typeface="Geneva" charset="0"/>
                <a:cs typeface="Arial" panose="020B0604020202020204" pitchFamily="34" charset="0"/>
              </a:defRPr>
            </a:lvl2pPr>
            <a:lvl3pPr algn="ctr">
              <a:defRPr sz="3200">
                <a:solidFill>
                  <a:srgbClr val="ED1B2E"/>
                </a:solidFill>
                <a:latin typeface="Arial" charset="0"/>
                <a:ea typeface="Geneva" charset="0"/>
                <a:cs typeface="Arial" panose="020B0604020202020204" pitchFamily="34" charset="0"/>
              </a:defRPr>
            </a:lvl3pPr>
            <a:lvl4pPr algn="ctr">
              <a:defRPr sz="3200">
                <a:solidFill>
                  <a:srgbClr val="ED1B2E"/>
                </a:solidFill>
                <a:latin typeface="Arial" charset="0"/>
                <a:ea typeface="Geneva" charset="0"/>
                <a:cs typeface="Arial" panose="020B0604020202020204" pitchFamily="34" charset="0"/>
              </a:defRPr>
            </a:lvl4pPr>
            <a:lvl5pPr algn="ctr">
              <a:defRPr sz="3200">
                <a:solidFill>
                  <a:srgbClr val="ED1B2E"/>
                </a:solidFill>
                <a:latin typeface="Arial" charset="0"/>
                <a:ea typeface="Geneva" charset="0"/>
                <a:cs typeface="Arial" panose="020B0604020202020204" pitchFamily="34" charset="0"/>
              </a:defRPr>
            </a:lvl5pPr>
            <a:lvl6pPr marL="457200" algn="ctr" defTabSz="457200" fontAlgn="base">
              <a:spcBef>
                <a:spcPct val="0"/>
              </a:spcBef>
              <a:spcAft>
                <a:spcPct val="0"/>
              </a:spcAft>
              <a:defRPr sz="3200">
                <a:solidFill>
                  <a:srgbClr val="ED1B2E"/>
                </a:solidFill>
                <a:latin typeface="Arial" charset="0"/>
                <a:ea typeface="Geneva" charset="0"/>
              </a:defRPr>
            </a:lvl6pPr>
            <a:lvl7pPr marL="914400" algn="ctr" defTabSz="457200" fontAlgn="base">
              <a:spcBef>
                <a:spcPct val="0"/>
              </a:spcBef>
              <a:spcAft>
                <a:spcPct val="0"/>
              </a:spcAft>
              <a:defRPr sz="3200">
                <a:solidFill>
                  <a:srgbClr val="ED1B2E"/>
                </a:solidFill>
                <a:latin typeface="Arial" charset="0"/>
                <a:ea typeface="Geneva" charset="0"/>
              </a:defRPr>
            </a:lvl7pPr>
            <a:lvl8pPr marL="1371600" algn="ctr" defTabSz="457200" fontAlgn="base">
              <a:spcBef>
                <a:spcPct val="0"/>
              </a:spcBef>
              <a:spcAft>
                <a:spcPct val="0"/>
              </a:spcAft>
              <a:defRPr sz="3200">
                <a:solidFill>
                  <a:srgbClr val="ED1B2E"/>
                </a:solidFill>
                <a:latin typeface="Arial" charset="0"/>
                <a:ea typeface="Geneva" charset="0"/>
              </a:defRPr>
            </a:lvl8pPr>
            <a:lvl9pPr marL="1828800" algn="ctr" defTabSz="457200" fontAlgn="base">
              <a:spcBef>
                <a:spcPct val="0"/>
              </a:spcBef>
              <a:spcAft>
                <a:spcPct val="0"/>
              </a:spcAft>
              <a:defRPr sz="3200">
                <a:solidFill>
                  <a:srgbClr val="ED1B2E"/>
                </a:solidFill>
                <a:latin typeface="Arial" charset="0"/>
                <a:ea typeface="Geneva" charset="0"/>
              </a:defRPr>
            </a:lvl9pPr>
          </a:lstStyle>
          <a:p>
            <a:r>
              <a:rPr lang="en-US" b="1">
                <a:latin typeface="Arial" panose="020B0604020202020204" pitchFamily="34" charset="0"/>
                <a:cs typeface="Arial" panose="020B0604020202020204" pitchFamily="34" charset="0"/>
              </a:rPr>
              <a:t>Supporting the DAT</a:t>
            </a:r>
          </a:p>
        </p:txBody>
      </p:sp>
      <p:sp>
        <p:nvSpPr>
          <p:cNvPr id="2" name="Slide Number Placeholder 1">
            <a:extLst>
              <a:ext uri="{FF2B5EF4-FFF2-40B4-BE49-F238E27FC236}">
                <a16:creationId xmlns:a16="http://schemas.microsoft.com/office/drawing/2014/main" id="{19507F0B-D9E1-4019-7FB0-602E0CCA8A1D}"/>
              </a:ext>
            </a:extLst>
          </p:cNvPr>
          <p:cNvSpPr>
            <a:spLocks noGrp="1"/>
          </p:cNvSpPr>
          <p:nvPr>
            <p:ph type="sldNum" sz="quarter" idx="10"/>
          </p:nvPr>
        </p:nvSpPr>
        <p:spPr/>
        <p:txBody>
          <a:bodyPr/>
          <a:lstStyle/>
          <a:p>
            <a:fld id="{E4666CC5-9B12-D84B-9C9B-9E63B7EE2D74}" type="slidenum">
              <a:rPr lang="en-US" smtClean="0"/>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noChangeArrowheads="1"/>
          </p:cNvSpPr>
          <p:nvPr>
            <p:ph idx="4294967295"/>
          </p:nvPr>
        </p:nvSpPr>
        <p:spPr bwMode="auto">
          <a:xfrm>
            <a:off x="466926" y="1453958"/>
            <a:ext cx="8229600" cy="39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defTabSz="912813" eaLnBrk="1" hangingPunct="1">
              <a:spcAft>
                <a:spcPts val="475"/>
              </a:spcAft>
            </a:pPr>
            <a:r>
              <a:rPr lang="en-US" sz="2000">
                <a:solidFill>
                  <a:srgbClr val="000000"/>
                </a:solidFill>
                <a:latin typeface="Arial" charset="0"/>
                <a:ea typeface="MS PGothic" charset="0"/>
              </a:rPr>
              <a:t>DHS (disaster health services) if any injury, fatality, lost meds, etc.</a:t>
            </a:r>
          </a:p>
          <a:p>
            <a:pPr defTabSz="912813" eaLnBrk="1" hangingPunct="1">
              <a:spcAft>
                <a:spcPts val="475"/>
              </a:spcAft>
            </a:pPr>
            <a:r>
              <a:rPr lang="en-US" sz="2000">
                <a:solidFill>
                  <a:srgbClr val="000000"/>
                </a:solidFill>
                <a:latin typeface="Arial" charset="0"/>
                <a:ea typeface="MS PGothic" charset="0"/>
              </a:rPr>
              <a:t>DMH (disaster mental health) if clients or responders request or need immediate emotional support</a:t>
            </a:r>
          </a:p>
          <a:p>
            <a:pPr defTabSz="912813" eaLnBrk="1" hangingPunct="1">
              <a:spcAft>
                <a:spcPts val="475"/>
              </a:spcAft>
            </a:pPr>
            <a:r>
              <a:rPr lang="en-US" sz="2000">
                <a:solidFill>
                  <a:srgbClr val="000000"/>
                </a:solidFill>
                <a:latin typeface="Arial" charset="0"/>
                <a:ea typeface="MS PGothic" charset="0"/>
              </a:rPr>
              <a:t>DSC (disaster spiritual care) if clients requests or need spiritual / emotional support</a:t>
            </a:r>
          </a:p>
          <a:p>
            <a:pPr defTabSz="912813" eaLnBrk="1" hangingPunct="1">
              <a:spcAft>
                <a:spcPts val="475"/>
              </a:spcAft>
            </a:pPr>
            <a:r>
              <a:rPr lang="en-US" sz="2000">
                <a:solidFill>
                  <a:srgbClr val="000000"/>
                </a:solidFill>
                <a:latin typeface="Arial" charset="0"/>
                <a:ea typeface="MS PGothic" charset="0"/>
              </a:rPr>
              <a:t>PA (public affairs) if media present or for a large incident</a:t>
            </a:r>
          </a:p>
          <a:p>
            <a:pPr marL="0" indent="0" defTabSz="912813" eaLnBrk="1" hangingPunct="1">
              <a:spcAft>
                <a:spcPts val="475"/>
              </a:spcAft>
              <a:buNone/>
            </a:pPr>
            <a:r>
              <a:rPr lang="en-US" sz="2000">
                <a:solidFill>
                  <a:srgbClr val="000000"/>
                </a:solidFill>
                <a:latin typeface="Arial" charset="0"/>
                <a:ea typeface="MS PGothic" charset="0"/>
              </a:rPr>
              <a:t>NOTE:</a:t>
            </a:r>
          </a:p>
          <a:p>
            <a:pPr defTabSz="912813" eaLnBrk="1" hangingPunct="1">
              <a:spcAft>
                <a:spcPts val="475"/>
              </a:spcAft>
            </a:pPr>
            <a:r>
              <a:rPr lang="en-US" sz="2000">
                <a:solidFill>
                  <a:srgbClr val="000000"/>
                </a:solidFill>
                <a:highlight>
                  <a:srgbClr val="FFFF00"/>
                </a:highlight>
                <a:latin typeface="Arial" charset="0"/>
                <a:ea typeface="MS PGothic" charset="0"/>
              </a:rPr>
              <a:t>Follow Regional protocols for notifications</a:t>
            </a:r>
          </a:p>
          <a:p>
            <a:pPr defTabSz="912813" eaLnBrk="1" hangingPunct="1">
              <a:spcAft>
                <a:spcPts val="475"/>
              </a:spcAft>
            </a:pPr>
            <a:r>
              <a:rPr lang="en-US" sz="2000">
                <a:solidFill>
                  <a:srgbClr val="000000"/>
                </a:solidFill>
                <a:latin typeface="Arial" charset="0"/>
                <a:ea typeface="MS PGothic" charset="0"/>
              </a:rPr>
              <a:t>Do NOT document any confidential information in RC Respond</a:t>
            </a:r>
          </a:p>
        </p:txBody>
      </p:sp>
      <p:sp>
        <p:nvSpPr>
          <p:cNvPr id="3" name="Title 4">
            <a:extLst>
              <a:ext uri="{FF2B5EF4-FFF2-40B4-BE49-F238E27FC236}">
                <a16:creationId xmlns:a16="http://schemas.microsoft.com/office/drawing/2014/main" id="{95EEC25E-C079-AD0B-F672-94B83112ED27}"/>
              </a:ext>
            </a:extLst>
          </p:cNvPr>
          <p:cNvSpPr txBox="1">
            <a:spLocks/>
          </p:cNvSpPr>
          <p:nvPr/>
        </p:nvSpPr>
        <p:spPr>
          <a:xfrm>
            <a:off x="457199" y="24492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a:defRPr sz="3600">
                <a:solidFill>
                  <a:srgbClr val="ED1B2E"/>
                </a:solidFill>
                <a:latin typeface="Arial Black" panose="020B0A04020102020204" pitchFamily="34" charset="0"/>
                <a:ea typeface="Geneva" charset="0"/>
                <a:cs typeface="Arial"/>
              </a:defRPr>
            </a:lvl1pPr>
            <a:lvl2pPr algn="ctr">
              <a:defRPr sz="3200">
                <a:solidFill>
                  <a:srgbClr val="ED1B2E"/>
                </a:solidFill>
                <a:latin typeface="Arial" charset="0"/>
                <a:ea typeface="Geneva" charset="0"/>
                <a:cs typeface="Arial" panose="020B0604020202020204" pitchFamily="34" charset="0"/>
              </a:defRPr>
            </a:lvl2pPr>
            <a:lvl3pPr algn="ctr">
              <a:defRPr sz="3200">
                <a:solidFill>
                  <a:srgbClr val="ED1B2E"/>
                </a:solidFill>
                <a:latin typeface="Arial" charset="0"/>
                <a:ea typeface="Geneva" charset="0"/>
                <a:cs typeface="Arial" panose="020B0604020202020204" pitchFamily="34" charset="0"/>
              </a:defRPr>
            </a:lvl3pPr>
            <a:lvl4pPr algn="ctr">
              <a:defRPr sz="3200">
                <a:solidFill>
                  <a:srgbClr val="ED1B2E"/>
                </a:solidFill>
                <a:latin typeface="Arial" charset="0"/>
                <a:ea typeface="Geneva" charset="0"/>
                <a:cs typeface="Arial" panose="020B0604020202020204" pitchFamily="34" charset="0"/>
              </a:defRPr>
            </a:lvl4pPr>
            <a:lvl5pPr algn="ctr">
              <a:defRPr sz="3200">
                <a:solidFill>
                  <a:srgbClr val="ED1B2E"/>
                </a:solidFill>
                <a:latin typeface="Arial" charset="0"/>
                <a:ea typeface="Geneva" charset="0"/>
                <a:cs typeface="Arial" panose="020B0604020202020204" pitchFamily="34" charset="0"/>
              </a:defRPr>
            </a:lvl5pPr>
            <a:lvl6pPr marL="457200" algn="ctr" defTabSz="457200" fontAlgn="base">
              <a:spcBef>
                <a:spcPct val="0"/>
              </a:spcBef>
              <a:spcAft>
                <a:spcPct val="0"/>
              </a:spcAft>
              <a:defRPr sz="3200">
                <a:solidFill>
                  <a:srgbClr val="ED1B2E"/>
                </a:solidFill>
                <a:latin typeface="Arial" charset="0"/>
                <a:ea typeface="Geneva" charset="0"/>
              </a:defRPr>
            </a:lvl6pPr>
            <a:lvl7pPr marL="914400" algn="ctr" defTabSz="457200" fontAlgn="base">
              <a:spcBef>
                <a:spcPct val="0"/>
              </a:spcBef>
              <a:spcAft>
                <a:spcPct val="0"/>
              </a:spcAft>
              <a:defRPr sz="3200">
                <a:solidFill>
                  <a:srgbClr val="ED1B2E"/>
                </a:solidFill>
                <a:latin typeface="Arial" charset="0"/>
                <a:ea typeface="Geneva" charset="0"/>
              </a:defRPr>
            </a:lvl7pPr>
            <a:lvl8pPr marL="1371600" algn="ctr" defTabSz="457200" fontAlgn="base">
              <a:spcBef>
                <a:spcPct val="0"/>
              </a:spcBef>
              <a:spcAft>
                <a:spcPct val="0"/>
              </a:spcAft>
              <a:defRPr sz="3200">
                <a:solidFill>
                  <a:srgbClr val="ED1B2E"/>
                </a:solidFill>
                <a:latin typeface="Arial" charset="0"/>
                <a:ea typeface="Geneva" charset="0"/>
              </a:defRPr>
            </a:lvl8pPr>
            <a:lvl9pPr marL="1828800" algn="ctr" defTabSz="457200" fontAlgn="base">
              <a:spcBef>
                <a:spcPct val="0"/>
              </a:spcBef>
              <a:spcAft>
                <a:spcPct val="0"/>
              </a:spcAft>
              <a:defRPr sz="3200">
                <a:solidFill>
                  <a:srgbClr val="ED1B2E"/>
                </a:solidFill>
                <a:latin typeface="Arial" charset="0"/>
                <a:ea typeface="Geneva" charset="0"/>
              </a:defRPr>
            </a:lvl9pPr>
          </a:lstStyle>
          <a:p>
            <a:r>
              <a:rPr lang="en-US" b="1">
                <a:latin typeface="Arial" panose="020B0604020202020204" pitchFamily="34" charset="0"/>
                <a:cs typeface="Arial" panose="020B0604020202020204" pitchFamily="34" charset="0"/>
              </a:rPr>
              <a:t>Supporting the DAT: </a:t>
            </a:r>
          </a:p>
          <a:p>
            <a:r>
              <a:rPr lang="en-US" sz="2800">
                <a:latin typeface="Arial" panose="020B0604020202020204" pitchFamily="34" charset="0"/>
                <a:cs typeface="Arial" panose="020B0604020202020204" pitchFamily="34" charset="0"/>
              </a:rPr>
              <a:t>Additional Resources</a:t>
            </a:r>
          </a:p>
        </p:txBody>
      </p:sp>
      <p:sp>
        <p:nvSpPr>
          <p:cNvPr id="2" name="TextBox 1">
            <a:extLst>
              <a:ext uri="{FF2B5EF4-FFF2-40B4-BE49-F238E27FC236}">
                <a16:creationId xmlns:a16="http://schemas.microsoft.com/office/drawing/2014/main" id="{C7E58BE7-0136-9F50-ADEE-13E23DAE9C68}"/>
              </a:ext>
            </a:extLst>
          </p:cNvPr>
          <p:cNvSpPr txBox="1"/>
          <p:nvPr/>
        </p:nvSpPr>
        <p:spPr>
          <a:xfrm>
            <a:off x="466926" y="5177587"/>
            <a:ext cx="914400" cy="914400"/>
          </a:xfrm>
          <a:prstGeom prst="rect">
            <a:avLst/>
          </a:prstGeom>
        </p:spPr>
        <p:txBody>
          <a:bodyPr vert="horz" wrap="none" lIns="91440" tIns="45720" rIns="91440" bIns="45720" rtlCol="0">
            <a:normAutofit/>
          </a:bodyPr>
          <a:lstStyle/>
          <a:p>
            <a:pPr algn="l"/>
            <a:endParaRPr lang="en-US" sz="32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7A10D7A-5246-454B-484A-CA08F46B65D3}"/>
              </a:ext>
            </a:extLst>
          </p:cNvPr>
          <p:cNvSpPr>
            <a:spLocks noGrp="1"/>
          </p:cNvSpPr>
          <p:nvPr>
            <p:ph type="sldNum" sz="quarter" idx="10"/>
          </p:nvPr>
        </p:nvSpPr>
        <p:spPr/>
        <p:txBody>
          <a:bodyPr/>
          <a:lstStyle/>
          <a:p>
            <a:fld id="{E4666CC5-9B12-D84B-9C9B-9E63B7EE2D74}" type="slidenum">
              <a:rPr lang="en-US" smtClean="0"/>
              <a:t>69</a:t>
            </a:fld>
            <a:endParaRPr lang="en-US"/>
          </a:p>
        </p:txBody>
      </p:sp>
    </p:spTree>
    <p:extLst>
      <p:ext uri="{BB962C8B-B14F-4D97-AF65-F5344CB8AC3E}">
        <p14:creationId xmlns:p14="http://schemas.microsoft.com/office/powerpoint/2010/main" val="4101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8313-617C-5D4C-3F4D-F4F0B152E1FB}"/>
              </a:ext>
            </a:extLst>
          </p:cNvPr>
          <p:cNvSpPr>
            <a:spLocks noGrp="1"/>
          </p:cNvSpPr>
          <p:nvPr>
            <p:ph type="title"/>
          </p:nvPr>
        </p:nvSpPr>
        <p:spPr/>
        <p:txBody>
          <a:bodyPr/>
          <a:lstStyle/>
          <a:p>
            <a:r>
              <a:rPr lang="en-US" sz="2700" b="1"/>
              <a:t>DAT Response Process</a:t>
            </a:r>
          </a:p>
        </p:txBody>
      </p:sp>
      <p:pic>
        <p:nvPicPr>
          <p:cNvPr id="3" name="Picture 2" descr="A close up of a map&#10;&#10;Description automatically generated">
            <a:extLst>
              <a:ext uri="{FF2B5EF4-FFF2-40B4-BE49-F238E27FC236}">
                <a16:creationId xmlns:a16="http://schemas.microsoft.com/office/drawing/2014/main" id="{EE78BCC2-9361-4107-5D99-35963B808B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8631" y="1920481"/>
            <a:ext cx="3886742" cy="3408044"/>
          </a:xfrm>
          <a:prstGeom prst="rect">
            <a:avLst/>
          </a:prstGeom>
        </p:spPr>
      </p:pic>
      <p:sp>
        <p:nvSpPr>
          <p:cNvPr id="4" name="Slide Number Placeholder 3">
            <a:extLst>
              <a:ext uri="{FF2B5EF4-FFF2-40B4-BE49-F238E27FC236}">
                <a16:creationId xmlns:a16="http://schemas.microsoft.com/office/drawing/2014/main" id="{D2691472-A564-E7E8-B9E4-433453261161}"/>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453492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noChangeArrowheads="1"/>
          </p:cNvSpPr>
          <p:nvPr>
            <p:ph idx="4294967295"/>
          </p:nvPr>
        </p:nvSpPr>
        <p:spPr bwMode="auto">
          <a:xfrm>
            <a:off x="457200" y="1313543"/>
            <a:ext cx="8229600" cy="450668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marL="0" indent="0" defTabSz="912813" eaLnBrk="1" hangingPunct="1">
              <a:spcAft>
                <a:spcPts val="475"/>
              </a:spcAft>
              <a:buNone/>
            </a:pPr>
            <a:r>
              <a:rPr lang="en-US" sz="2400" dirty="0">
                <a:solidFill>
                  <a:srgbClr val="000000"/>
                </a:solidFill>
                <a:highlight>
                  <a:srgbClr val="FFFF00"/>
                </a:highlight>
                <a:latin typeface="Arial" charset="0"/>
                <a:ea typeface="MS PGothic" charset="0"/>
              </a:rPr>
              <a:t>Accommodation:  </a:t>
            </a:r>
            <a:r>
              <a:rPr lang="en-US" sz="2000" dirty="0">
                <a:solidFill>
                  <a:srgbClr val="000000"/>
                </a:solidFill>
                <a:highlight>
                  <a:srgbClr val="FFFF00"/>
                </a:highlight>
                <a:latin typeface="Arial" charset="0"/>
                <a:ea typeface="MS PGothic" charset="0"/>
              </a:rPr>
              <a:t>DDOs can assist in finding hotels with availability and make reservations for clients, if needed.</a:t>
            </a:r>
          </a:p>
          <a:p>
            <a:pPr defTabSz="912813" eaLnBrk="1" hangingPunct="1">
              <a:spcAft>
                <a:spcPts val="475"/>
              </a:spcAft>
            </a:pPr>
            <a:r>
              <a:rPr lang="en-US" sz="2000" dirty="0">
                <a:solidFill>
                  <a:srgbClr val="000000"/>
                </a:solidFill>
                <a:highlight>
                  <a:srgbClr val="FFFF00"/>
                </a:highlight>
                <a:latin typeface="Arial" charset="0"/>
                <a:ea typeface="MS PGothic" charset="0"/>
              </a:rPr>
              <a:t>Where to look for hotels?</a:t>
            </a:r>
          </a:p>
          <a:p>
            <a:pPr lvl="1" defTabSz="912813" eaLnBrk="1" hangingPunct="1">
              <a:spcAft>
                <a:spcPts val="475"/>
              </a:spcAft>
            </a:pPr>
            <a:r>
              <a:rPr lang="en-US" sz="1800" dirty="0">
                <a:solidFill>
                  <a:srgbClr val="000000"/>
                </a:solidFill>
                <a:highlight>
                  <a:srgbClr val="FFFF00"/>
                </a:highlight>
                <a:latin typeface="Arial" charset="0"/>
                <a:ea typeface="MS PGothic" charset="0"/>
              </a:rPr>
              <a:t>Hotel websites &amp; apps (</a:t>
            </a:r>
            <a:r>
              <a:rPr lang="en-US" sz="1800" dirty="0" err="1">
                <a:solidFill>
                  <a:srgbClr val="000000"/>
                </a:solidFill>
                <a:highlight>
                  <a:srgbClr val="FFFF00"/>
                </a:highlight>
                <a:latin typeface="Arial" charset="0"/>
                <a:ea typeface="MS PGothic" charset="0"/>
              </a:rPr>
              <a:t>hotels.com</a:t>
            </a:r>
            <a:r>
              <a:rPr lang="en-US" sz="1800" dirty="0">
                <a:solidFill>
                  <a:srgbClr val="000000"/>
                </a:solidFill>
                <a:highlight>
                  <a:srgbClr val="FFFF00"/>
                </a:highlight>
                <a:latin typeface="Arial" charset="0"/>
                <a:ea typeface="MS PGothic" charset="0"/>
              </a:rPr>
              <a:t>, </a:t>
            </a:r>
            <a:r>
              <a:rPr lang="en-US" sz="1800" dirty="0" err="1">
                <a:solidFill>
                  <a:srgbClr val="000000"/>
                </a:solidFill>
                <a:highlight>
                  <a:srgbClr val="FFFF00"/>
                </a:highlight>
                <a:latin typeface="Arial" charset="0"/>
                <a:ea typeface="MS PGothic" charset="0"/>
              </a:rPr>
              <a:t>booking.com</a:t>
            </a:r>
            <a:r>
              <a:rPr lang="en-US" sz="1800" dirty="0">
                <a:solidFill>
                  <a:srgbClr val="000000"/>
                </a:solidFill>
                <a:highlight>
                  <a:srgbClr val="FFFF00"/>
                </a:highlight>
                <a:latin typeface="Arial" charset="0"/>
                <a:ea typeface="MS PGothic" charset="0"/>
              </a:rPr>
              <a:t>, Expedia, </a:t>
            </a:r>
            <a:r>
              <a:rPr lang="en-US" sz="1800" dirty="0" err="1">
                <a:solidFill>
                  <a:srgbClr val="000000"/>
                </a:solidFill>
                <a:highlight>
                  <a:srgbClr val="FFFF00"/>
                </a:highlight>
                <a:latin typeface="Arial" charset="0"/>
                <a:ea typeface="MS PGothic" charset="0"/>
              </a:rPr>
              <a:t>bringfido.com</a:t>
            </a:r>
            <a:r>
              <a:rPr lang="en-US" sz="1800" dirty="0">
                <a:solidFill>
                  <a:srgbClr val="000000"/>
                </a:solidFill>
                <a:highlight>
                  <a:srgbClr val="FFFF00"/>
                </a:highlight>
                <a:latin typeface="Arial" charset="0"/>
                <a:ea typeface="MS PGothic" charset="0"/>
              </a:rPr>
              <a:t> etc.)</a:t>
            </a:r>
          </a:p>
          <a:p>
            <a:pPr lvl="1" defTabSz="912813" eaLnBrk="1" hangingPunct="1">
              <a:spcAft>
                <a:spcPts val="475"/>
              </a:spcAft>
            </a:pPr>
            <a:r>
              <a:rPr lang="en-US" sz="1800" dirty="0">
                <a:solidFill>
                  <a:srgbClr val="000000"/>
                </a:solidFill>
                <a:highlight>
                  <a:srgbClr val="FFFF00"/>
                </a:highlight>
                <a:latin typeface="Arial" charset="0"/>
                <a:ea typeface="MS PGothic" charset="0"/>
              </a:rPr>
              <a:t>Google Maps search for “hotel” near incident</a:t>
            </a:r>
          </a:p>
          <a:p>
            <a:pPr defTabSz="912813" eaLnBrk="1" hangingPunct="1">
              <a:spcAft>
                <a:spcPts val="475"/>
              </a:spcAft>
            </a:pPr>
            <a:r>
              <a:rPr lang="en-US" sz="2000" dirty="0">
                <a:solidFill>
                  <a:srgbClr val="000000"/>
                </a:solidFill>
                <a:highlight>
                  <a:srgbClr val="FFFF00"/>
                </a:highlight>
                <a:latin typeface="Arial" charset="0"/>
                <a:ea typeface="MS PGothic" charset="0"/>
              </a:rPr>
              <a:t>Check for specific client considerations:</a:t>
            </a:r>
            <a:endParaRPr lang="en-US" sz="1600" dirty="0">
              <a:solidFill>
                <a:srgbClr val="000000"/>
              </a:solidFill>
              <a:highlight>
                <a:srgbClr val="FFFF00"/>
              </a:highlight>
              <a:latin typeface="Arial" charset="0"/>
              <a:ea typeface="MS PGothic" charset="0"/>
            </a:endParaRPr>
          </a:p>
          <a:p>
            <a:pPr lvl="1" defTabSz="912813" eaLnBrk="1" hangingPunct="1">
              <a:spcAft>
                <a:spcPts val="475"/>
              </a:spcAft>
            </a:pPr>
            <a:r>
              <a:rPr lang="en-US" sz="1800" dirty="0">
                <a:solidFill>
                  <a:srgbClr val="000000"/>
                </a:solidFill>
                <a:highlight>
                  <a:srgbClr val="FFFF00"/>
                </a:highlight>
                <a:latin typeface="Arial" charset="0"/>
                <a:ea typeface="MS PGothic" charset="0"/>
              </a:rPr>
              <a:t>Accessible rooms, pets, refrigerators for medicine/food, free breakfasts, etc.</a:t>
            </a:r>
            <a:endParaRPr lang="en-US" sz="2000" dirty="0">
              <a:solidFill>
                <a:srgbClr val="000000"/>
              </a:solidFill>
              <a:highlight>
                <a:srgbClr val="FFFF00"/>
              </a:highlight>
              <a:latin typeface="Arial" charset="0"/>
              <a:ea typeface="MS PGothic" charset="0"/>
            </a:endParaRPr>
          </a:p>
          <a:p>
            <a:pPr defTabSz="912813" eaLnBrk="1" hangingPunct="1">
              <a:spcAft>
                <a:spcPts val="475"/>
              </a:spcAft>
            </a:pPr>
            <a:r>
              <a:rPr lang="en-US" sz="2000" dirty="0">
                <a:solidFill>
                  <a:srgbClr val="000000"/>
                </a:solidFill>
                <a:highlight>
                  <a:srgbClr val="FFFF00"/>
                </a:highlight>
                <a:latin typeface="Arial" charset="0"/>
                <a:ea typeface="MS PGothic" charset="0"/>
              </a:rPr>
              <a:t>Send this information to the DAT responder(s) on-scene</a:t>
            </a:r>
          </a:p>
          <a:p>
            <a:pPr lvl="1" defTabSz="912813" eaLnBrk="1" hangingPunct="1">
              <a:spcAft>
                <a:spcPts val="475"/>
              </a:spcAft>
            </a:pPr>
            <a:r>
              <a:rPr lang="en-US" sz="1800" dirty="0">
                <a:solidFill>
                  <a:srgbClr val="000000"/>
                </a:solidFill>
                <a:highlight>
                  <a:srgbClr val="FFFF00"/>
                </a:highlight>
                <a:latin typeface="Arial" charset="0"/>
                <a:ea typeface="MS PGothic" charset="0"/>
              </a:rPr>
              <a:t>It is best to get the clients to make their own reservation (hotels often want credit card information etc.)</a:t>
            </a:r>
          </a:p>
          <a:p>
            <a:pPr marL="457200" lvl="1" indent="0" defTabSz="912813" eaLnBrk="1" hangingPunct="1">
              <a:spcAft>
                <a:spcPts val="475"/>
              </a:spcAft>
              <a:buNone/>
            </a:pPr>
            <a:endParaRPr lang="en-US" sz="2000" dirty="0">
              <a:solidFill>
                <a:srgbClr val="000000"/>
              </a:solidFill>
              <a:latin typeface="Arial" charset="0"/>
              <a:ea typeface="MS PGothic" charset="0"/>
            </a:endParaRPr>
          </a:p>
        </p:txBody>
      </p:sp>
      <p:sp>
        <p:nvSpPr>
          <p:cNvPr id="4" name="Title 4"/>
          <p:cNvSpPr txBox="1">
            <a:spLocks/>
          </p:cNvSpPr>
          <p:nvPr/>
        </p:nvSpPr>
        <p:spPr>
          <a:xfrm>
            <a:off x="457200" y="364672"/>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a:defRPr sz="3600">
                <a:solidFill>
                  <a:srgbClr val="ED1B2E"/>
                </a:solidFill>
                <a:latin typeface="Arial Black" panose="020B0A04020102020204" pitchFamily="34" charset="0"/>
                <a:ea typeface="Geneva" charset="0"/>
                <a:cs typeface="Arial"/>
              </a:defRPr>
            </a:lvl1pPr>
            <a:lvl2pPr algn="ctr">
              <a:defRPr sz="3200">
                <a:solidFill>
                  <a:srgbClr val="ED1B2E"/>
                </a:solidFill>
                <a:latin typeface="Arial" charset="0"/>
                <a:ea typeface="Geneva" charset="0"/>
                <a:cs typeface="Arial" panose="020B0604020202020204" pitchFamily="34" charset="0"/>
              </a:defRPr>
            </a:lvl2pPr>
            <a:lvl3pPr algn="ctr">
              <a:defRPr sz="3200">
                <a:solidFill>
                  <a:srgbClr val="ED1B2E"/>
                </a:solidFill>
                <a:latin typeface="Arial" charset="0"/>
                <a:ea typeface="Geneva" charset="0"/>
                <a:cs typeface="Arial" panose="020B0604020202020204" pitchFamily="34" charset="0"/>
              </a:defRPr>
            </a:lvl3pPr>
            <a:lvl4pPr algn="ctr">
              <a:defRPr sz="3200">
                <a:solidFill>
                  <a:srgbClr val="ED1B2E"/>
                </a:solidFill>
                <a:latin typeface="Arial" charset="0"/>
                <a:ea typeface="Geneva" charset="0"/>
                <a:cs typeface="Arial" panose="020B0604020202020204" pitchFamily="34" charset="0"/>
              </a:defRPr>
            </a:lvl4pPr>
            <a:lvl5pPr algn="ctr">
              <a:defRPr sz="3200">
                <a:solidFill>
                  <a:srgbClr val="ED1B2E"/>
                </a:solidFill>
                <a:latin typeface="Arial" charset="0"/>
                <a:ea typeface="Geneva" charset="0"/>
                <a:cs typeface="Arial" panose="020B0604020202020204" pitchFamily="34" charset="0"/>
              </a:defRPr>
            </a:lvl5pPr>
            <a:lvl6pPr marL="457200" algn="ctr" defTabSz="457200" fontAlgn="base">
              <a:spcBef>
                <a:spcPct val="0"/>
              </a:spcBef>
              <a:spcAft>
                <a:spcPct val="0"/>
              </a:spcAft>
              <a:defRPr sz="3200">
                <a:solidFill>
                  <a:srgbClr val="ED1B2E"/>
                </a:solidFill>
                <a:latin typeface="Arial" charset="0"/>
                <a:ea typeface="Geneva" charset="0"/>
              </a:defRPr>
            </a:lvl6pPr>
            <a:lvl7pPr marL="914400" algn="ctr" defTabSz="457200" fontAlgn="base">
              <a:spcBef>
                <a:spcPct val="0"/>
              </a:spcBef>
              <a:spcAft>
                <a:spcPct val="0"/>
              </a:spcAft>
              <a:defRPr sz="3200">
                <a:solidFill>
                  <a:srgbClr val="ED1B2E"/>
                </a:solidFill>
                <a:latin typeface="Arial" charset="0"/>
                <a:ea typeface="Geneva" charset="0"/>
              </a:defRPr>
            </a:lvl7pPr>
            <a:lvl8pPr marL="1371600" algn="ctr" defTabSz="457200" fontAlgn="base">
              <a:spcBef>
                <a:spcPct val="0"/>
              </a:spcBef>
              <a:spcAft>
                <a:spcPct val="0"/>
              </a:spcAft>
              <a:defRPr sz="3200">
                <a:solidFill>
                  <a:srgbClr val="ED1B2E"/>
                </a:solidFill>
                <a:latin typeface="Arial" charset="0"/>
                <a:ea typeface="Geneva" charset="0"/>
              </a:defRPr>
            </a:lvl8pPr>
            <a:lvl9pPr marL="1828800" algn="ctr" defTabSz="457200" fontAlgn="base">
              <a:spcBef>
                <a:spcPct val="0"/>
              </a:spcBef>
              <a:spcAft>
                <a:spcPct val="0"/>
              </a:spcAft>
              <a:defRPr sz="3200">
                <a:solidFill>
                  <a:srgbClr val="ED1B2E"/>
                </a:solidFill>
                <a:latin typeface="Arial" charset="0"/>
                <a:ea typeface="Geneva" charset="0"/>
              </a:defRPr>
            </a:lvl9pPr>
          </a:lstStyle>
          <a:p>
            <a:r>
              <a:rPr lang="en-US" b="1">
                <a:latin typeface="Arial" panose="020B0604020202020204" pitchFamily="34" charset="0"/>
                <a:cs typeface="Arial" panose="020B0604020202020204" pitchFamily="34" charset="0"/>
              </a:rPr>
              <a:t>Supporting the DAT: </a:t>
            </a:r>
          </a:p>
          <a:p>
            <a:r>
              <a:rPr lang="en-US" sz="2800">
                <a:latin typeface="Arial" panose="020B0604020202020204" pitchFamily="34" charset="0"/>
                <a:cs typeface="Arial" panose="020B0604020202020204" pitchFamily="34" charset="0"/>
              </a:rPr>
              <a:t>Examples Additional Resources</a:t>
            </a:r>
          </a:p>
        </p:txBody>
      </p:sp>
      <p:sp>
        <p:nvSpPr>
          <p:cNvPr id="2" name="Slide Number Placeholder 1">
            <a:extLst>
              <a:ext uri="{FF2B5EF4-FFF2-40B4-BE49-F238E27FC236}">
                <a16:creationId xmlns:a16="http://schemas.microsoft.com/office/drawing/2014/main" id="{C34BEA61-56C3-76CD-20D4-6880B49D315F}"/>
              </a:ext>
            </a:extLst>
          </p:cNvPr>
          <p:cNvSpPr>
            <a:spLocks noGrp="1"/>
          </p:cNvSpPr>
          <p:nvPr>
            <p:ph type="sldNum" sz="quarter" idx="10"/>
          </p:nvPr>
        </p:nvSpPr>
        <p:spPr/>
        <p:txBody>
          <a:bodyPr/>
          <a:lstStyle/>
          <a:p>
            <a:fld id="{E4666CC5-9B12-D84B-9C9B-9E63B7EE2D74}" type="slidenum">
              <a:rPr lang="en-US" smtClean="0"/>
              <a:t>70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18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1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noChangeArrowheads="1"/>
          </p:cNvSpPr>
          <p:nvPr>
            <p:ph idx="4294967295"/>
          </p:nvPr>
        </p:nvSpPr>
        <p:spPr bwMode="auto">
          <a:xfrm>
            <a:off x="315684" y="944380"/>
            <a:ext cx="8512629" cy="5029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2813" eaLnBrk="1" hangingPunct="1">
              <a:spcAft>
                <a:spcPts val="475"/>
              </a:spcAft>
            </a:pPr>
            <a:r>
              <a:rPr lang="en-US" sz="2000">
                <a:solidFill>
                  <a:srgbClr val="000000"/>
                </a:solidFill>
                <a:highlight>
                  <a:srgbClr val="FFFF00"/>
                </a:highlight>
                <a:latin typeface="Arial" charset="0"/>
                <a:ea typeface="MS PGothic" charset="0"/>
              </a:rPr>
              <a:t>Translation Needs</a:t>
            </a:r>
          </a:p>
          <a:p>
            <a:pPr lvl="1" defTabSz="912813" eaLnBrk="1" hangingPunct="1">
              <a:spcAft>
                <a:spcPts val="475"/>
              </a:spcAft>
            </a:pPr>
            <a:r>
              <a:rPr lang="en-US" sz="1800">
                <a:solidFill>
                  <a:srgbClr val="000000"/>
                </a:solidFill>
                <a:highlight>
                  <a:srgbClr val="FFFF00"/>
                </a:highlight>
                <a:latin typeface="Arial" charset="0"/>
                <a:ea typeface="MS PGothic" charset="0"/>
              </a:rPr>
              <a:t>People on scene (family members, neighbors, first responders etc.)</a:t>
            </a:r>
          </a:p>
          <a:p>
            <a:pPr lvl="1" defTabSz="912813" eaLnBrk="1" hangingPunct="1">
              <a:spcAft>
                <a:spcPts val="475"/>
              </a:spcAft>
            </a:pPr>
            <a:r>
              <a:rPr lang="en-US" sz="1800">
                <a:solidFill>
                  <a:srgbClr val="000000"/>
                </a:solidFill>
                <a:highlight>
                  <a:srgbClr val="FFFF00"/>
                </a:highlight>
                <a:latin typeface="Arial" charset="0"/>
                <a:ea typeface="MS PGothic" charset="0"/>
              </a:rPr>
              <a:t>Bilingual DAT responders or other ARC volunteers on scene or by phone</a:t>
            </a:r>
          </a:p>
          <a:p>
            <a:pPr lvl="1" defTabSz="912813" eaLnBrk="1" hangingPunct="1">
              <a:spcAft>
                <a:spcPts val="475"/>
              </a:spcAft>
            </a:pPr>
            <a:r>
              <a:rPr lang="en-US" sz="1800">
                <a:solidFill>
                  <a:srgbClr val="000000"/>
                </a:solidFill>
                <a:highlight>
                  <a:srgbClr val="FFFF00"/>
                </a:highlight>
                <a:latin typeface="Arial" charset="0"/>
                <a:ea typeface="MS PGothic" charset="0"/>
              </a:rPr>
              <a:t>Smart phone (e.g.: Google Translate)</a:t>
            </a:r>
          </a:p>
          <a:p>
            <a:pPr lvl="1" defTabSz="912813" eaLnBrk="1" hangingPunct="1">
              <a:spcAft>
                <a:spcPts val="475"/>
              </a:spcAft>
            </a:pPr>
            <a:r>
              <a:rPr lang="en-US" sz="1800">
                <a:solidFill>
                  <a:srgbClr val="000000"/>
                </a:solidFill>
                <a:highlight>
                  <a:srgbClr val="FFFF00"/>
                </a:highlight>
                <a:latin typeface="Arial" charset="0"/>
                <a:ea typeface="MS PGothic" charset="0"/>
              </a:rPr>
              <a:t>Translation service (Language Line) if available in your region</a:t>
            </a:r>
          </a:p>
          <a:p>
            <a:pPr defTabSz="912813" eaLnBrk="1" hangingPunct="1">
              <a:spcAft>
                <a:spcPts val="475"/>
              </a:spcAft>
            </a:pPr>
            <a:r>
              <a:rPr lang="en-US" sz="2000">
                <a:solidFill>
                  <a:srgbClr val="000000"/>
                </a:solidFill>
                <a:highlight>
                  <a:srgbClr val="FFFF00"/>
                </a:highlight>
                <a:latin typeface="Arial" charset="0"/>
                <a:ea typeface="MS PGothic" charset="0"/>
              </a:rPr>
              <a:t>Client Transportation (note: Red Cross cannot transport clients)</a:t>
            </a:r>
          </a:p>
          <a:p>
            <a:pPr lvl="1" defTabSz="912813" eaLnBrk="1" hangingPunct="1">
              <a:spcAft>
                <a:spcPts val="475"/>
              </a:spcAft>
            </a:pPr>
            <a:r>
              <a:rPr lang="en-US" sz="1800">
                <a:solidFill>
                  <a:srgbClr val="000000"/>
                </a:solidFill>
                <a:highlight>
                  <a:srgbClr val="FFFF00"/>
                </a:highlight>
                <a:latin typeface="Arial" charset="0"/>
                <a:ea typeface="MS PGothic" charset="0"/>
              </a:rPr>
              <a:t>Client drives self or gets ride from family member/neighbor/friend</a:t>
            </a:r>
          </a:p>
          <a:p>
            <a:pPr lvl="1" defTabSz="912813" eaLnBrk="1" hangingPunct="1">
              <a:spcAft>
                <a:spcPts val="475"/>
              </a:spcAft>
            </a:pPr>
            <a:r>
              <a:rPr lang="en-US" sz="1800">
                <a:solidFill>
                  <a:srgbClr val="000000"/>
                </a:solidFill>
                <a:highlight>
                  <a:srgbClr val="FFFF00"/>
                </a:highlight>
                <a:latin typeface="Arial" charset="0"/>
                <a:ea typeface="MS PGothic" charset="0"/>
              </a:rPr>
              <a:t>Taxi (Region/Territory may have an agreement with a taxi firm)</a:t>
            </a:r>
          </a:p>
          <a:p>
            <a:pPr defTabSz="912813" eaLnBrk="1" hangingPunct="1">
              <a:spcAft>
                <a:spcPts val="475"/>
              </a:spcAft>
            </a:pPr>
            <a:r>
              <a:rPr lang="en-US" sz="2000">
                <a:solidFill>
                  <a:srgbClr val="000000"/>
                </a:solidFill>
                <a:highlight>
                  <a:srgbClr val="FFFF00"/>
                </a:highlight>
                <a:latin typeface="Arial" charset="0"/>
                <a:ea typeface="MS PGothic" charset="0"/>
              </a:rPr>
              <a:t>Pets</a:t>
            </a:r>
          </a:p>
          <a:p>
            <a:pPr lvl="1" defTabSz="912813" eaLnBrk="1" hangingPunct="1">
              <a:spcAft>
                <a:spcPts val="475"/>
              </a:spcAft>
            </a:pPr>
            <a:r>
              <a:rPr lang="en-US" sz="1800">
                <a:solidFill>
                  <a:srgbClr val="000000"/>
                </a:solidFill>
                <a:highlight>
                  <a:srgbClr val="FFFF00"/>
                </a:highlight>
                <a:latin typeface="Arial" charset="0"/>
                <a:ea typeface="MS PGothic" charset="0"/>
              </a:rPr>
              <a:t>Can they stay in yard where incident was or can a family member, friend, or neighbor take them?</a:t>
            </a:r>
          </a:p>
          <a:p>
            <a:pPr lvl="1" defTabSz="912813" eaLnBrk="1" hangingPunct="1">
              <a:spcAft>
                <a:spcPts val="475"/>
              </a:spcAft>
            </a:pPr>
            <a:r>
              <a:rPr lang="en-US" sz="1800">
                <a:solidFill>
                  <a:srgbClr val="000000"/>
                </a:solidFill>
                <a:highlight>
                  <a:srgbClr val="FFFF00"/>
                </a:highlight>
                <a:latin typeface="Arial" charset="0"/>
                <a:ea typeface="MS PGothic" charset="0"/>
              </a:rPr>
              <a:t>Find pet-friendly hotel (</a:t>
            </a:r>
            <a:r>
              <a:rPr lang="en-US" sz="1800" err="1">
                <a:solidFill>
                  <a:srgbClr val="000000"/>
                </a:solidFill>
                <a:highlight>
                  <a:srgbClr val="FFFF00"/>
                </a:highlight>
                <a:latin typeface="Arial" charset="0"/>
                <a:ea typeface="MS PGothic" charset="0"/>
              </a:rPr>
              <a:t>www.bringfido.com</a:t>
            </a:r>
            <a:r>
              <a:rPr lang="en-US" sz="1800">
                <a:solidFill>
                  <a:srgbClr val="000000"/>
                </a:solidFill>
                <a:highlight>
                  <a:srgbClr val="FFFF00"/>
                </a:highlight>
                <a:latin typeface="Arial" charset="0"/>
                <a:ea typeface="MS PGothic" charset="0"/>
              </a:rPr>
              <a:t>)</a:t>
            </a:r>
          </a:p>
          <a:p>
            <a:pPr lvl="1" defTabSz="912813" eaLnBrk="1" hangingPunct="1">
              <a:spcAft>
                <a:spcPts val="475"/>
              </a:spcAft>
            </a:pPr>
            <a:r>
              <a:rPr lang="en-US" sz="1800">
                <a:solidFill>
                  <a:srgbClr val="000000"/>
                </a:solidFill>
                <a:highlight>
                  <a:srgbClr val="FFFF00"/>
                </a:highlight>
                <a:latin typeface="Arial" charset="0"/>
                <a:ea typeface="MS PGothic" charset="0"/>
              </a:rPr>
              <a:t>Other local resources may be available</a:t>
            </a:r>
          </a:p>
        </p:txBody>
      </p:sp>
      <p:sp>
        <p:nvSpPr>
          <p:cNvPr id="2" name="Title 4">
            <a:extLst>
              <a:ext uri="{FF2B5EF4-FFF2-40B4-BE49-F238E27FC236}">
                <a16:creationId xmlns:a16="http://schemas.microsoft.com/office/drawing/2014/main" id="{9F399925-144A-37E6-4915-235E414E5223}"/>
              </a:ext>
            </a:extLst>
          </p:cNvPr>
          <p:cNvSpPr txBox="1">
            <a:spLocks/>
          </p:cNvSpPr>
          <p:nvPr/>
        </p:nvSpPr>
        <p:spPr>
          <a:xfrm>
            <a:off x="457199" y="22993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a:defRPr sz="3600">
                <a:solidFill>
                  <a:srgbClr val="ED1B2E"/>
                </a:solidFill>
                <a:latin typeface="Arial Black" panose="020B0A04020102020204" pitchFamily="34" charset="0"/>
                <a:ea typeface="Geneva" charset="0"/>
                <a:cs typeface="Arial"/>
              </a:defRPr>
            </a:lvl1pPr>
            <a:lvl2pPr algn="ctr">
              <a:defRPr sz="3200">
                <a:solidFill>
                  <a:srgbClr val="ED1B2E"/>
                </a:solidFill>
                <a:latin typeface="Arial" charset="0"/>
                <a:ea typeface="Geneva" charset="0"/>
                <a:cs typeface="Arial" panose="020B0604020202020204" pitchFamily="34" charset="0"/>
              </a:defRPr>
            </a:lvl2pPr>
            <a:lvl3pPr algn="ctr">
              <a:defRPr sz="3200">
                <a:solidFill>
                  <a:srgbClr val="ED1B2E"/>
                </a:solidFill>
                <a:latin typeface="Arial" charset="0"/>
                <a:ea typeface="Geneva" charset="0"/>
                <a:cs typeface="Arial" panose="020B0604020202020204" pitchFamily="34" charset="0"/>
              </a:defRPr>
            </a:lvl3pPr>
            <a:lvl4pPr algn="ctr">
              <a:defRPr sz="3200">
                <a:solidFill>
                  <a:srgbClr val="ED1B2E"/>
                </a:solidFill>
                <a:latin typeface="Arial" charset="0"/>
                <a:ea typeface="Geneva" charset="0"/>
                <a:cs typeface="Arial" panose="020B0604020202020204" pitchFamily="34" charset="0"/>
              </a:defRPr>
            </a:lvl4pPr>
            <a:lvl5pPr algn="ctr">
              <a:defRPr sz="3200">
                <a:solidFill>
                  <a:srgbClr val="ED1B2E"/>
                </a:solidFill>
                <a:latin typeface="Arial" charset="0"/>
                <a:ea typeface="Geneva" charset="0"/>
                <a:cs typeface="Arial" panose="020B0604020202020204" pitchFamily="34" charset="0"/>
              </a:defRPr>
            </a:lvl5pPr>
            <a:lvl6pPr marL="457200" algn="ctr" defTabSz="457200" fontAlgn="base">
              <a:spcBef>
                <a:spcPct val="0"/>
              </a:spcBef>
              <a:spcAft>
                <a:spcPct val="0"/>
              </a:spcAft>
              <a:defRPr sz="3200">
                <a:solidFill>
                  <a:srgbClr val="ED1B2E"/>
                </a:solidFill>
                <a:latin typeface="Arial" charset="0"/>
                <a:ea typeface="Geneva" charset="0"/>
              </a:defRPr>
            </a:lvl6pPr>
            <a:lvl7pPr marL="914400" algn="ctr" defTabSz="457200" fontAlgn="base">
              <a:spcBef>
                <a:spcPct val="0"/>
              </a:spcBef>
              <a:spcAft>
                <a:spcPct val="0"/>
              </a:spcAft>
              <a:defRPr sz="3200">
                <a:solidFill>
                  <a:srgbClr val="ED1B2E"/>
                </a:solidFill>
                <a:latin typeface="Arial" charset="0"/>
                <a:ea typeface="Geneva" charset="0"/>
              </a:defRPr>
            </a:lvl7pPr>
            <a:lvl8pPr marL="1371600" algn="ctr" defTabSz="457200" fontAlgn="base">
              <a:spcBef>
                <a:spcPct val="0"/>
              </a:spcBef>
              <a:spcAft>
                <a:spcPct val="0"/>
              </a:spcAft>
              <a:defRPr sz="3200">
                <a:solidFill>
                  <a:srgbClr val="ED1B2E"/>
                </a:solidFill>
                <a:latin typeface="Arial" charset="0"/>
                <a:ea typeface="Geneva" charset="0"/>
              </a:defRPr>
            </a:lvl8pPr>
            <a:lvl9pPr marL="1828800" algn="ctr" defTabSz="457200" fontAlgn="base">
              <a:spcBef>
                <a:spcPct val="0"/>
              </a:spcBef>
              <a:spcAft>
                <a:spcPct val="0"/>
              </a:spcAft>
              <a:defRPr sz="3200">
                <a:solidFill>
                  <a:srgbClr val="ED1B2E"/>
                </a:solidFill>
                <a:latin typeface="Arial" charset="0"/>
                <a:ea typeface="Geneva" charset="0"/>
              </a:defRPr>
            </a:lvl9pPr>
          </a:lstStyle>
          <a:p>
            <a:r>
              <a:rPr lang="en-US" b="1">
                <a:latin typeface="Arial" panose="020B0604020202020204" pitchFamily="34" charset="0"/>
                <a:cs typeface="Arial" panose="020B0604020202020204" pitchFamily="34" charset="0"/>
              </a:rPr>
              <a:t>Supporting the DAT: </a:t>
            </a:r>
          </a:p>
          <a:p>
            <a:r>
              <a:rPr lang="en-US" sz="3200">
                <a:latin typeface="Arial" panose="020B0604020202020204" pitchFamily="34" charset="0"/>
                <a:cs typeface="Arial" panose="020B0604020202020204" pitchFamily="34" charset="0"/>
              </a:rPr>
              <a:t>Examples of Additional Resources</a:t>
            </a:r>
          </a:p>
        </p:txBody>
      </p:sp>
      <p:sp>
        <p:nvSpPr>
          <p:cNvPr id="3" name="Slide Number Placeholder 2">
            <a:extLst>
              <a:ext uri="{FF2B5EF4-FFF2-40B4-BE49-F238E27FC236}">
                <a16:creationId xmlns:a16="http://schemas.microsoft.com/office/drawing/2014/main" id="{A9D567FD-D454-318C-4DE5-08723E03AF4F}"/>
              </a:ext>
            </a:extLst>
          </p:cNvPr>
          <p:cNvSpPr>
            <a:spLocks noGrp="1"/>
          </p:cNvSpPr>
          <p:nvPr>
            <p:ph type="sldNum" sz="quarter" idx="10"/>
          </p:nvPr>
        </p:nvSpPr>
        <p:spPr/>
        <p:txBody>
          <a:bodyPr/>
          <a:lstStyle/>
          <a:p>
            <a:fld id="{E4666CC5-9B12-D84B-9C9B-9E63B7EE2D74}" type="slidenum">
              <a:rPr lang="en-US" smtClean="0"/>
              <a:t>71</a:t>
            </a:fld>
            <a:endParaRPr lang="en-US"/>
          </a:p>
        </p:txBody>
      </p:sp>
    </p:spTree>
    <p:extLst>
      <p:ext uri="{BB962C8B-B14F-4D97-AF65-F5344CB8AC3E}">
        <p14:creationId xmlns:p14="http://schemas.microsoft.com/office/powerpoint/2010/main" val="36411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18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318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18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318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18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18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noChangeArrowheads="1"/>
          </p:cNvSpPr>
          <p:nvPr>
            <p:ph idx="4294967295"/>
          </p:nvPr>
        </p:nvSpPr>
        <p:spPr bwMode="auto">
          <a:xfrm>
            <a:off x="598868" y="1185600"/>
            <a:ext cx="8229600" cy="46119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2813" eaLnBrk="1" hangingPunct="1">
              <a:spcAft>
                <a:spcPts val="475"/>
              </a:spcAft>
            </a:pPr>
            <a:r>
              <a:rPr lang="en-US" sz="2000" dirty="0">
                <a:solidFill>
                  <a:srgbClr val="000000"/>
                </a:solidFill>
                <a:highlight>
                  <a:srgbClr val="FFFF00"/>
                </a:highlight>
                <a:latin typeface="Arial" charset="0"/>
                <a:ea typeface="MS PGothic" charset="0"/>
              </a:rPr>
              <a:t>Food &amp; Drinks (at scene of incident)</a:t>
            </a:r>
          </a:p>
          <a:p>
            <a:pPr lvl="1" defTabSz="912813" eaLnBrk="1" hangingPunct="1">
              <a:spcAft>
                <a:spcPts val="475"/>
              </a:spcAft>
            </a:pPr>
            <a:r>
              <a:rPr lang="en-US" sz="1800" dirty="0">
                <a:solidFill>
                  <a:srgbClr val="000000"/>
                </a:solidFill>
                <a:highlight>
                  <a:srgbClr val="FFFF00"/>
                </a:highlight>
                <a:latin typeface="Arial" charset="0"/>
                <a:ea typeface="MS PGothic" charset="0"/>
              </a:rPr>
              <a:t>Check local practices:</a:t>
            </a:r>
          </a:p>
          <a:p>
            <a:pPr lvl="2" defTabSz="912813" eaLnBrk="1" hangingPunct="1">
              <a:spcAft>
                <a:spcPts val="475"/>
              </a:spcAft>
            </a:pPr>
            <a:r>
              <a:rPr lang="en-US" sz="1600" dirty="0">
                <a:solidFill>
                  <a:srgbClr val="000000"/>
                </a:solidFill>
                <a:highlight>
                  <a:srgbClr val="FFFF00"/>
                </a:highlight>
                <a:latin typeface="Arial" charset="0"/>
                <a:ea typeface="MS PGothic" charset="0"/>
              </a:rPr>
              <a:t>DAT Supervisor may have DAT purchase card</a:t>
            </a:r>
          </a:p>
          <a:p>
            <a:pPr lvl="2" defTabSz="912813" eaLnBrk="1" hangingPunct="1">
              <a:spcAft>
                <a:spcPts val="475"/>
              </a:spcAft>
            </a:pPr>
            <a:r>
              <a:rPr lang="en-US" sz="1600" dirty="0">
                <a:solidFill>
                  <a:srgbClr val="000000"/>
                </a:solidFill>
                <a:highlight>
                  <a:srgbClr val="FFFF00"/>
                </a:highlight>
                <a:latin typeface="Arial" charset="0"/>
                <a:ea typeface="MS PGothic" charset="0"/>
              </a:rPr>
              <a:t>DAT responder may be able to run to grocery store to pick up supplies</a:t>
            </a:r>
          </a:p>
          <a:p>
            <a:pPr lvl="2" defTabSz="912813" eaLnBrk="1" hangingPunct="1">
              <a:spcAft>
                <a:spcPts val="475"/>
              </a:spcAft>
            </a:pPr>
            <a:r>
              <a:rPr lang="en-US" sz="1600" dirty="0">
                <a:solidFill>
                  <a:srgbClr val="000000"/>
                </a:solidFill>
                <a:highlight>
                  <a:srgbClr val="FFFF00"/>
                </a:highlight>
                <a:latin typeface="Arial" charset="0"/>
                <a:ea typeface="MS PGothic" charset="0"/>
              </a:rPr>
              <a:t>If ordering food, be cautious of dietary preferences/restrictions</a:t>
            </a:r>
            <a:endParaRPr lang="en-US" sz="1900" dirty="0">
              <a:solidFill>
                <a:srgbClr val="000000"/>
              </a:solidFill>
              <a:highlight>
                <a:srgbClr val="FFFF00"/>
              </a:highlight>
              <a:latin typeface="Arial" charset="0"/>
              <a:ea typeface="MS PGothic" charset="0"/>
            </a:endParaRPr>
          </a:p>
          <a:p>
            <a:pPr defTabSz="912813" eaLnBrk="1" hangingPunct="1">
              <a:spcAft>
                <a:spcPts val="475"/>
              </a:spcAft>
            </a:pPr>
            <a:r>
              <a:rPr lang="en-US" sz="2000" dirty="0">
                <a:solidFill>
                  <a:srgbClr val="000000"/>
                </a:solidFill>
                <a:highlight>
                  <a:srgbClr val="FFFF00"/>
                </a:highlight>
                <a:latin typeface="Arial" charset="0"/>
                <a:ea typeface="MS PGothic" charset="0"/>
              </a:rPr>
              <a:t>Emergency Response Vehicle (ERV) or another local Red Cross vehicle</a:t>
            </a:r>
          </a:p>
          <a:p>
            <a:pPr lvl="1" defTabSz="912813" eaLnBrk="1" hangingPunct="1">
              <a:spcAft>
                <a:spcPts val="475"/>
              </a:spcAft>
            </a:pPr>
            <a:r>
              <a:rPr lang="en-US" sz="1800" dirty="0">
                <a:solidFill>
                  <a:srgbClr val="000000"/>
                </a:solidFill>
                <a:highlight>
                  <a:srgbClr val="FFFF00"/>
                </a:highlight>
                <a:latin typeface="Arial" charset="0"/>
                <a:ea typeface="MS PGothic" charset="0"/>
              </a:rPr>
              <a:t>Equipped with snacks and water</a:t>
            </a:r>
          </a:p>
          <a:p>
            <a:pPr lvl="1" defTabSz="912813" eaLnBrk="1" hangingPunct="1">
              <a:spcAft>
                <a:spcPts val="475"/>
              </a:spcAft>
            </a:pPr>
            <a:r>
              <a:rPr lang="en-US" sz="1800" dirty="0">
                <a:solidFill>
                  <a:srgbClr val="000000"/>
                </a:solidFill>
                <a:highlight>
                  <a:srgbClr val="FFFF00"/>
                </a:highlight>
                <a:latin typeface="Arial" charset="0"/>
                <a:ea typeface="MS PGothic" charset="0"/>
              </a:rPr>
              <a:t>Dry place for the DAT to work; makes Red Cross role visible</a:t>
            </a:r>
          </a:p>
          <a:p>
            <a:pPr lvl="1" defTabSz="912813" eaLnBrk="1" hangingPunct="1">
              <a:spcAft>
                <a:spcPts val="475"/>
              </a:spcAft>
            </a:pPr>
            <a:r>
              <a:rPr lang="en-US" sz="1800" dirty="0">
                <a:solidFill>
                  <a:srgbClr val="000000"/>
                </a:solidFill>
                <a:highlight>
                  <a:srgbClr val="FFFF00"/>
                </a:highlight>
                <a:latin typeface="Arial" charset="0"/>
                <a:ea typeface="MS PGothic" charset="0"/>
              </a:rPr>
              <a:t>Some DAT team members can drive ERV; may need to request driver from local ERV team (see local procedures)</a:t>
            </a:r>
          </a:p>
        </p:txBody>
      </p:sp>
      <p:sp>
        <p:nvSpPr>
          <p:cNvPr id="3" name="Title 4">
            <a:extLst>
              <a:ext uri="{FF2B5EF4-FFF2-40B4-BE49-F238E27FC236}">
                <a16:creationId xmlns:a16="http://schemas.microsoft.com/office/drawing/2014/main" id="{5D32124C-78ED-D990-947A-4CA49A2A8151}"/>
              </a:ext>
            </a:extLst>
          </p:cNvPr>
          <p:cNvSpPr txBox="1">
            <a:spLocks/>
          </p:cNvSpPr>
          <p:nvPr/>
        </p:nvSpPr>
        <p:spPr>
          <a:xfrm>
            <a:off x="457199" y="244928"/>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a:defRPr sz="3600">
                <a:solidFill>
                  <a:srgbClr val="ED1B2E"/>
                </a:solidFill>
                <a:latin typeface="Arial Black" panose="020B0A04020102020204" pitchFamily="34" charset="0"/>
                <a:ea typeface="Geneva" charset="0"/>
                <a:cs typeface="Arial"/>
              </a:defRPr>
            </a:lvl1pPr>
            <a:lvl2pPr algn="ctr">
              <a:defRPr sz="3200">
                <a:solidFill>
                  <a:srgbClr val="ED1B2E"/>
                </a:solidFill>
                <a:latin typeface="Arial" charset="0"/>
                <a:ea typeface="Geneva" charset="0"/>
                <a:cs typeface="Arial" panose="020B0604020202020204" pitchFamily="34" charset="0"/>
              </a:defRPr>
            </a:lvl2pPr>
            <a:lvl3pPr algn="ctr">
              <a:defRPr sz="3200">
                <a:solidFill>
                  <a:srgbClr val="ED1B2E"/>
                </a:solidFill>
                <a:latin typeface="Arial" charset="0"/>
                <a:ea typeface="Geneva" charset="0"/>
                <a:cs typeface="Arial" panose="020B0604020202020204" pitchFamily="34" charset="0"/>
              </a:defRPr>
            </a:lvl3pPr>
            <a:lvl4pPr algn="ctr">
              <a:defRPr sz="3200">
                <a:solidFill>
                  <a:srgbClr val="ED1B2E"/>
                </a:solidFill>
                <a:latin typeface="Arial" charset="0"/>
                <a:ea typeface="Geneva" charset="0"/>
                <a:cs typeface="Arial" panose="020B0604020202020204" pitchFamily="34" charset="0"/>
              </a:defRPr>
            </a:lvl4pPr>
            <a:lvl5pPr algn="ctr">
              <a:defRPr sz="3200">
                <a:solidFill>
                  <a:srgbClr val="ED1B2E"/>
                </a:solidFill>
                <a:latin typeface="Arial" charset="0"/>
                <a:ea typeface="Geneva" charset="0"/>
                <a:cs typeface="Arial" panose="020B0604020202020204" pitchFamily="34" charset="0"/>
              </a:defRPr>
            </a:lvl5pPr>
            <a:lvl6pPr marL="457200" algn="ctr" defTabSz="457200" fontAlgn="base">
              <a:spcBef>
                <a:spcPct val="0"/>
              </a:spcBef>
              <a:spcAft>
                <a:spcPct val="0"/>
              </a:spcAft>
              <a:defRPr sz="3200">
                <a:solidFill>
                  <a:srgbClr val="ED1B2E"/>
                </a:solidFill>
                <a:latin typeface="Arial" charset="0"/>
                <a:ea typeface="Geneva" charset="0"/>
              </a:defRPr>
            </a:lvl6pPr>
            <a:lvl7pPr marL="914400" algn="ctr" defTabSz="457200" fontAlgn="base">
              <a:spcBef>
                <a:spcPct val="0"/>
              </a:spcBef>
              <a:spcAft>
                <a:spcPct val="0"/>
              </a:spcAft>
              <a:defRPr sz="3200">
                <a:solidFill>
                  <a:srgbClr val="ED1B2E"/>
                </a:solidFill>
                <a:latin typeface="Arial" charset="0"/>
                <a:ea typeface="Geneva" charset="0"/>
              </a:defRPr>
            </a:lvl7pPr>
            <a:lvl8pPr marL="1371600" algn="ctr" defTabSz="457200" fontAlgn="base">
              <a:spcBef>
                <a:spcPct val="0"/>
              </a:spcBef>
              <a:spcAft>
                <a:spcPct val="0"/>
              </a:spcAft>
              <a:defRPr sz="3200">
                <a:solidFill>
                  <a:srgbClr val="ED1B2E"/>
                </a:solidFill>
                <a:latin typeface="Arial" charset="0"/>
                <a:ea typeface="Geneva" charset="0"/>
              </a:defRPr>
            </a:lvl8pPr>
            <a:lvl9pPr marL="1828800" algn="ctr" defTabSz="457200" fontAlgn="base">
              <a:spcBef>
                <a:spcPct val="0"/>
              </a:spcBef>
              <a:spcAft>
                <a:spcPct val="0"/>
              </a:spcAft>
              <a:defRPr sz="3200">
                <a:solidFill>
                  <a:srgbClr val="ED1B2E"/>
                </a:solidFill>
                <a:latin typeface="Arial" charset="0"/>
                <a:ea typeface="Geneva" charset="0"/>
              </a:defRPr>
            </a:lvl9pPr>
          </a:lstStyle>
          <a:p>
            <a:r>
              <a:rPr lang="en-US" b="1">
                <a:latin typeface="Arial" panose="020B0604020202020204" pitchFamily="34" charset="0"/>
                <a:cs typeface="Arial" panose="020B0604020202020204" pitchFamily="34" charset="0"/>
              </a:rPr>
              <a:t>Supporting the DAT: </a:t>
            </a:r>
          </a:p>
          <a:p>
            <a:r>
              <a:rPr lang="en-US" sz="3200">
                <a:latin typeface="Arial" panose="020B0604020202020204" pitchFamily="34" charset="0"/>
                <a:cs typeface="Arial" panose="020B0604020202020204" pitchFamily="34" charset="0"/>
              </a:rPr>
              <a:t>Other Additional Resources</a:t>
            </a:r>
          </a:p>
        </p:txBody>
      </p:sp>
      <p:sp>
        <p:nvSpPr>
          <p:cNvPr id="4" name="Slide Number Placeholder 3">
            <a:extLst>
              <a:ext uri="{FF2B5EF4-FFF2-40B4-BE49-F238E27FC236}">
                <a16:creationId xmlns:a16="http://schemas.microsoft.com/office/drawing/2014/main" id="{ACC820E3-37EE-FEC1-0BE1-6049CF0CE749}"/>
              </a:ext>
            </a:extLst>
          </p:cNvPr>
          <p:cNvSpPr>
            <a:spLocks noGrp="1"/>
          </p:cNvSpPr>
          <p:nvPr>
            <p:ph type="sldNum" sz="quarter" idx="10"/>
          </p:nvPr>
        </p:nvSpPr>
        <p:spPr/>
        <p:txBody>
          <a:bodyPr/>
          <a:lstStyle/>
          <a:p>
            <a:fld id="{E4666CC5-9B12-D84B-9C9B-9E63B7EE2D74}" type="slidenum">
              <a:rPr lang="en-US" smtClean="0"/>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2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3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2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23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23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2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6D86-A406-FB40-E8BB-2D14945EC9C6}"/>
              </a:ext>
            </a:extLst>
          </p:cNvPr>
          <p:cNvSpPr>
            <a:spLocks noGrp="1"/>
          </p:cNvSpPr>
          <p:nvPr>
            <p:ph type="title"/>
          </p:nvPr>
        </p:nvSpPr>
        <p:spPr/>
        <p:txBody>
          <a:bodyPr/>
          <a:lstStyle/>
          <a:p>
            <a:r>
              <a:rPr lang="en-US" sz="3600" b="1">
                <a:latin typeface="Arial" panose="020B0604020202020204" pitchFamily="34" charset="0"/>
              </a:rPr>
              <a:t>Escalation and Initial Incident Reporting</a:t>
            </a:r>
            <a:endParaRPr lang="en-US" sz="3600"/>
          </a:p>
        </p:txBody>
      </p:sp>
      <p:sp>
        <p:nvSpPr>
          <p:cNvPr id="3" name="Slide Number Placeholder 2">
            <a:extLst>
              <a:ext uri="{FF2B5EF4-FFF2-40B4-BE49-F238E27FC236}">
                <a16:creationId xmlns:a16="http://schemas.microsoft.com/office/drawing/2014/main" id="{206366B2-AF5B-381D-B120-FB44B0580922}"/>
              </a:ext>
            </a:extLst>
          </p:cNvPr>
          <p:cNvSpPr>
            <a:spLocks noGrp="1"/>
          </p:cNvSpPr>
          <p:nvPr>
            <p:ph type="sldNum" sz="quarter" idx="13"/>
          </p:nvPr>
        </p:nvSpPr>
        <p:spPr/>
        <p:txBody>
          <a:bodyPr/>
          <a:lstStyle/>
          <a:p>
            <a:fld id="{E4666CC5-9B12-D84B-9C9B-9E63B7EE2D74}" type="slidenum">
              <a:rPr lang="en-US" smtClean="0"/>
              <a:t>73</a:t>
            </a:fld>
            <a:endParaRPr lang="en-US"/>
          </a:p>
        </p:txBody>
      </p:sp>
    </p:spTree>
    <p:extLst>
      <p:ext uri="{BB962C8B-B14F-4D97-AF65-F5344CB8AC3E}">
        <p14:creationId xmlns:p14="http://schemas.microsoft.com/office/powerpoint/2010/main" val="13509124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977-7872-4442-B181-1360DCEA9C22}"/>
              </a:ext>
            </a:extLst>
          </p:cNvPr>
          <p:cNvSpPr>
            <a:spLocks noGrp="1"/>
          </p:cNvSpPr>
          <p:nvPr>
            <p:ph type="title"/>
          </p:nvPr>
        </p:nvSpPr>
        <p:spPr/>
        <p:txBody>
          <a:bodyPr/>
          <a:lstStyle/>
          <a:p>
            <a:r>
              <a:rPr lang="en-US" sz="3600" b="1">
                <a:latin typeface="Arial" panose="020B0604020202020204" pitchFamily="34" charset="0"/>
              </a:rPr>
              <a:t>Escalation and Initial Incident Reporting</a:t>
            </a:r>
          </a:p>
        </p:txBody>
      </p:sp>
      <p:sp>
        <p:nvSpPr>
          <p:cNvPr id="6" name="Text Placeholder 5">
            <a:extLst>
              <a:ext uri="{FF2B5EF4-FFF2-40B4-BE49-F238E27FC236}">
                <a16:creationId xmlns:a16="http://schemas.microsoft.com/office/drawing/2014/main" id="{D91DA00A-F073-526B-BFEE-84D9ECC71122}"/>
              </a:ext>
            </a:extLst>
          </p:cNvPr>
          <p:cNvSpPr>
            <a:spLocks noGrp="1"/>
          </p:cNvSpPr>
          <p:nvPr>
            <p:ph type="body" sz="quarter" idx="12"/>
          </p:nvPr>
        </p:nvSpPr>
        <p:spPr/>
        <p:txBody>
          <a:bodyPr>
            <a:normAutofit fontScale="92500"/>
          </a:bodyPr>
          <a:lstStyle/>
          <a:p>
            <a:r>
              <a:rPr lang="en-US"/>
              <a:t>Escalation required for increased complexity or scope of an incident (often indicated when a “Trigger” is met):</a:t>
            </a:r>
          </a:p>
          <a:p>
            <a:pPr lvl="1"/>
            <a:r>
              <a:rPr lang="en-US" sz="2100"/>
              <a:t>DAT SV should notify DDO to escalate to Regional Leadership in a timely manner</a:t>
            </a:r>
          </a:p>
          <a:p>
            <a:pPr lvl="1"/>
            <a:r>
              <a:rPr lang="en-US" sz="2100"/>
              <a:t>DAT should also inform Public Affairs for certain Triggers to coordinate public messaging</a:t>
            </a:r>
          </a:p>
          <a:p>
            <a:r>
              <a:rPr lang="en-US"/>
              <a:t>If Triggers are met, regions are required to submit an Initial Incident Report (IIR) within two hours using the tool in RC Respond</a:t>
            </a:r>
          </a:p>
          <a:p>
            <a:r>
              <a:rPr lang="en-US"/>
              <a:t>Regions may have their own Escalation and IIR protocols and Triggers so verify with your leadership </a:t>
            </a:r>
          </a:p>
          <a:p>
            <a:endParaRPr lang="en-US"/>
          </a:p>
        </p:txBody>
      </p:sp>
      <p:sp>
        <p:nvSpPr>
          <p:cNvPr id="4" name="Slide Number Placeholder 3">
            <a:extLst>
              <a:ext uri="{FF2B5EF4-FFF2-40B4-BE49-F238E27FC236}">
                <a16:creationId xmlns:a16="http://schemas.microsoft.com/office/drawing/2014/main" id="{E6B3303D-6D54-2C42-B500-38A4BF8D1D04}"/>
              </a:ext>
            </a:extLst>
          </p:cNvPr>
          <p:cNvSpPr>
            <a:spLocks noGrp="1"/>
          </p:cNvSpPr>
          <p:nvPr>
            <p:ph type="sldNum" sz="quarter" idx="13"/>
          </p:nvPr>
        </p:nvSpPr>
        <p:spPr>
          <a:xfrm>
            <a:off x="70104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900" kern="1200">
                <a:solidFill>
                  <a:schemeClr val="bg1"/>
                </a:solidFill>
                <a:latin typeface="Verdana" pitchFamily="34" charset="0"/>
                <a:ea typeface="Verdana" pitchFamily="34" charset="0"/>
                <a:cs typeface="Verdana" pitchFamily="34" charset="0"/>
              </a:defRPr>
            </a:lvl1pPr>
            <a:lvl2pPr marL="457200" algn="l" defTabSz="457200" rtl="0" fontAlgn="base">
              <a:spcBef>
                <a:spcPct val="0"/>
              </a:spcBef>
              <a:spcAft>
                <a:spcPct val="0"/>
              </a:spcAft>
              <a:defRPr kern="1200">
                <a:solidFill>
                  <a:schemeClr val="tx1"/>
                </a:solidFill>
                <a:latin typeface="Georgia" pitchFamily="18" charset="0"/>
                <a:ea typeface="Geneva" pitchFamily="-127" charset="-128"/>
                <a:cs typeface="+mn-cs"/>
              </a:defRPr>
            </a:lvl2pPr>
            <a:lvl3pPr marL="914400" algn="l" defTabSz="457200" rtl="0" fontAlgn="base">
              <a:spcBef>
                <a:spcPct val="0"/>
              </a:spcBef>
              <a:spcAft>
                <a:spcPct val="0"/>
              </a:spcAft>
              <a:defRPr kern="1200">
                <a:solidFill>
                  <a:schemeClr val="tx1"/>
                </a:solidFill>
                <a:latin typeface="Georgia" pitchFamily="18" charset="0"/>
                <a:ea typeface="Geneva" pitchFamily="-127" charset="-128"/>
                <a:cs typeface="+mn-cs"/>
              </a:defRPr>
            </a:lvl3pPr>
            <a:lvl4pPr marL="1371600" algn="l" defTabSz="457200" rtl="0" fontAlgn="base">
              <a:spcBef>
                <a:spcPct val="0"/>
              </a:spcBef>
              <a:spcAft>
                <a:spcPct val="0"/>
              </a:spcAft>
              <a:defRPr kern="1200">
                <a:solidFill>
                  <a:schemeClr val="tx1"/>
                </a:solidFill>
                <a:latin typeface="Georgia" pitchFamily="18" charset="0"/>
                <a:ea typeface="Geneva" pitchFamily="-127" charset="-128"/>
                <a:cs typeface="+mn-cs"/>
              </a:defRPr>
            </a:lvl4pPr>
            <a:lvl5pPr marL="1828800" algn="l" defTabSz="457200" rtl="0" fontAlgn="base">
              <a:spcBef>
                <a:spcPct val="0"/>
              </a:spcBef>
              <a:spcAft>
                <a:spcPct val="0"/>
              </a:spcAft>
              <a:defRPr kern="1200">
                <a:solidFill>
                  <a:schemeClr val="tx1"/>
                </a:solidFill>
                <a:latin typeface="Georgia" pitchFamily="18" charset="0"/>
                <a:ea typeface="Geneva" pitchFamily="-127" charset="-128"/>
                <a:cs typeface="+mn-cs"/>
              </a:defRPr>
            </a:lvl5pPr>
            <a:lvl6pPr marL="2286000" algn="l" defTabSz="914400" rtl="0" eaLnBrk="1" latinLnBrk="0" hangingPunct="1">
              <a:defRPr kern="1200">
                <a:solidFill>
                  <a:schemeClr val="tx1"/>
                </a:solidFill>
                <a:latin typeface="Georgia" pitchFamily="18" charset="0"/>
                <a:ea typeface="Geneva" pitchFamily="-127" charset="-128"/>
                <a:cs typeface="+mn-cs"/>
              </a:defRPr>
            </a:lvl6pPr>
            <a:lvl7pPr marL="2743200" algn="l" defTabSz="914400" rtl="0" eaLnBrk="1" latinLnBrk="0" hangingPunct="1">
              <a:defRPr kern="1200">
                <a:solidFill>
                  <a:schemeClr val="tx1"/>
                </a:solidFill>
                <a:latin typeface="Georgia" pitchFamily="18" charset="0"/>
                <a:ea typeface="Geneva" pitchFamily="-127" charset="-128"/>
                <a:cs typeface="+mn-cs"/>
              </a:defRPr>
            </a:lvl7pPr>
            <a:lvl8pPr marL="3200400" algn="l" defTabSz="914400" rtl="0" eaLnBrk="1" latinLnBrk="0" hangingPunct="1">
              <a:defRPr kern="1200">
                <a:solidFill>
                  <a:schemeClr val="tx1"/>
                </a:solidFill>
                <a:latin typeface="Georgia" pitchFamily="18" charset="0"/>
                <a:ea typeface="Geneva" pitchFamily="-127" charset="-128"/>
                <a:cs typeface="+mn-cs"/>
              </a:defRPr>
            </a:lvl8pPr>
            <a:lvl9pPr marL="3657600" algn="l" defTabSz="914400" rtl="0" eaLnBrk="1" latinLnBrk="0" hangingPunct="1">
              <a:defRPr kern="1200">
                <a:solidFill>
                  <a:schemeClr val="tx1"/>
                </a:solidFill>
                <a:latin typeface="Georgia" pitchFamily="18" charset="0"/>
                <a:ea typeface="Geneva" pitchFamily="-127" charset="-128"/>
                <a:cs typeface="+mn-cs"/>
              </a:defRPr>
            </a:lvl9pPr>
          </a:lstStyle>
          <a:p>
            <a:pPr defTabSz="685800" fontAlgn="auto">
              <a:spcBef>
                <a:spcPts val="0"/>
              </a:spcBef>
              <a:spcAft>
                <a:spcPts val="0"/>
              </a:spcAft>
              <a:defRPr/>
            </a:pPr>
            <a:fld id="{40D68374-D3CE-43C2-A4C1-D0C5CE619EEF}" type="slidenum">
              <a:rPr lang="en-US" smtClean="0"/>
              <a:pPr defTabSz="685800" fontAlgn="auto">
                <a:spcBef>
                  <a:spcPts val="0"/>
                </a:spcBef>
                <a:spcAft>
                  <a:spcPts val="0"/>
                </a:spcAft>
                <a:defRPr/>
              </a:pPr>
              <a:t>74</a:t>
            </a:fld>
            <a:endParaRPr lang="en-US">
              <a:solidFill>
                <a:prstClr val="white"/>
              </a:solidFill>
            </a:endParaRPr>
          </a:p>
        </p:txBody>
      </p:sp>
      <p:sp>
        <p:nvSpPr>
          <p:cNvPr id="3" name="Slide Number Placeholder 12">
            <a:extLst>
              <a:ext uri="{FF2B5EF4-FFF2-40B4-BE49-F238E27FC236}">
                <a16:creationId xmlns:a16="http://schemas.microsoft.com/office/drawing/2014/main" id="{507CD8F1-31A7-7275-0E90-F27838FD7536}"/>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a:lstStyle>
          <a:p>
            <a:fld id="{E4666CC5-9B12-D84B-9C9B-9E63B7EE2D74}" type="slidenum">
              <a:rPr lang="en-US" smtClean="0"/>
              <a:pPr/>
              <a:t>74</a:t>
            </a:fld>
            <a:endParaRPr lang="en-US"/>
          </a:p>
        </p:txBody>
      </p:sp>
    </p:spTree>
    <p:extLst>
      <p:ext uri="{BB962C8B-B14F-4D97-AF65-F5344CB8AC3E}">
        <p14:creationId xmlns:p14="http://schemas.microsoft.com/office/powerpoint/2010/main" val="145469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977-7872-4442-B181-1360DCEA9C22}"/>
              </a:ext>
            </a:extLst>
          </p:cNvPr>
          <p:cNvSpPr>
            <a:spLocks noGrp="1"/>
          </p:cNvSpPr>
          <p:nvPr>
            <p:ph type="title"/>
          </p:nvPr>
        </p:nvSpPr>
        <p:spPr/>
        <p:txBody>
          <a:bodyPr/>
          <a:lstStyle/>
          <a:p>
            <a:r>
              <a:rPr lang="en-US" sz="3600" b="1">
                <a:latin typeface="Arial" panose="020B0604020202020204" pitchFamily="34" charset="0"/>
              </a:rPr>
              <a:t>Initial Incident Reporting Triggers (1)</a:t>
            </a:r>
          </a:p>
        </p:txBody>
      </p:sp>
      <p:sp>
        <p:nvSpPr>
          <p:cNvPr id="6" name="Text Placeholder 5">
            <a:extLst>
              <a:ext uri="{FF2B5EF4-FFF2-40B4-BE49-F238E27FC236}">
                <a16:creationId xmlns:a16="http://schemas.microsoft.com/office/drawing/2014/main" id="{DA99E615-9968-8BB4-8B31-96FFBB04EB40}"/>
              </a:ext>
            </a:extLst>
          </p:cNvPr>
          <p:cNvSpPr>
            <a:spLocks noGrp="1"/>
          </p:cNvSpPr>
          <p:nvPr>
            <p:ph type="body" sz="quarter" idx="12"/>
          </p:nvPr>
        </p:nvSpPr>
        <p:spPr>
          <a:xfrm>
            <a:off x="457200" y="1367763"/>
            <a:ext cx="8229600" cy="4567526"/>
          </a:xfrm>
        </p:spPr>
        <p:txBody>
          <a:bodyPr>
            <a:noAutofit/>
          </a:bodyPr>
          <a:lstStyle/>
          <a:p>
            <a:r>
              <a:rPr lang="en-US" sz="2400"/>
              <a:t>A disaster-related death has occurred (including residential fires)</a:t>
            </a:r>
          </a:p>
          <a:p>
            <a:r>
              <a:rPr lang="en-US" sz="2400"/>
              <a:t>Multiple significant injuries have occurred as a result of a disaster</a:t>
            </a:r>
          </a:p>
          <a:p>
            <a:r>
              <a:rPr lang="en-US" sz="2400"/>
              <a:t>A Red Cross volunteer or employee has been killed, injured, or is unaccounted for during a Red Cross event or activity</a:t>
            </a:r>
          </a:p>
          <a:p>
            <a:r>
              <a:rPr lang="en-US" sz="2400"/>
              <a:t>A Red Cross facility has been damaged as a result of a disaster</a:t>
            </a:r>
          </a:p>
          <a:p>
            <a:r>
              <a:rPr lang="en-US" sz="2400"/>
              <a:t>Any shelter has, or will be, opened or put on standby</a:t>
            </a:r>
          </a:p>
        </p:txBody>
      </p:sp>
      <p:sp>
        <p:nvSpPr>
          <p:cNvPr id="4" name="Slide Number Placeholder 3">
            <a:extLst>
              <a:ext uri="{FF2B5EF4-FFF2-40B4-BE49-F238E27FC236}">
                <a16:creationId xmlns:a16="http://schemas.microsoft.com/office/drawing/2014/main" id="{E6B3303D-6D54-2C42-B500-38A4BF8D1D04}"/>
              </a:ext>
            </a:extLst>
          </p:cNvPr>
          <p:cNvSpPr>
            <a:spLocks noGrp="1"/>
          </p:cNvSpPr>
          <p:nvPr>
            <p:ph type="sldNum" sz="quarter" idx="13"/>
          </p:nvPr>
        </p:nvSpPr>
        <p:spPr>
          <a:xfrm>
            <a:off x="70104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900" kern="1200">
                <a:solidFill>
                  <a:schemeClr val="bg1"/>
                </a:solidFill>
                <a:latin typeface="Verdana" pitchFamily="34" charset="0"/>
                <a:ea typeface="Verdana" pitchFamily="34" charset="0"/>
                <a:cs typeface="Verdana" pitchFamily="34" charset="0"/>
              </a:defRPr>
            </a:lvl1pPr>
            <a:lvl2pPr marL="457200" algn="l" defTabSz="457200" rtl="0" fontAlgn="base">
              <a:spcBef>
                <a:spcPct val="0"/>
              </a:spcBef>
              <a:spcAft>
                <a:spcPct val="0"/>
              </a:spcAft>
              <a:defRPr kern="1200">
                <a:solidFill>
                  <a:schemeClr val="tx1"/>
                </a:solidFill>
                <a:latin typeface="Georgia" pitchFamily="18" charset="0"/>
                <a:ea typeface="Geneva" pitchFamily="-127" charset="-128"/>
                <a:cs typeface="+mn-cs"/>
              </a:defRPr>
            </a:lvl2pPr>
            <a:lvl3pPr marL="914400" algn="l" defTabSz="457200" rtl="0" fontAlgn="base">
              <a:spcBef>
                <a:spcPct val="0"/>
              </a:spcBef>
              <a:spcAft>
                <a:spcPct val="0"/>
              </a:spcAft>
              <a:defRPr kern="1200">
                <a:solidFill>
                  <a:schemeClr val="tx1"/>
                </a:solidFill>
                <a:latin typeface="Georgia" pitchFamily="18" charset="0"/>
                <a:ea typeface="Geneva" pitchFamily="-127" charset="-128"/>
                <a:cs typeface="+mn-cs"/>
              </a:defRPr>
            </a:lvl3pPr>
            <a:lvl4pPr marL="1371600" algn="l" defTabSz="457200" rtl="0" fontAlgn="base">
              <a:spcBef>
                <a:spcPct val="0"/>
              </a:spcBef>
              <a:spcAft>
                <a:spcPct val="0"/>
              </a:spcAft>
              <a:defRPr kern="1200">
                <a:solidFill>
                  <a:schemeClr val="tx1"/>
                </a:solidFill>
                <a:latin typeface="Georgia" pitchFamily="18" charset="0"/>
                <a:ea typeface="Geneva" pitchFamily="-127" charset="-128"/>
                <a:cs typeface="+mn-cs"/>
              </a:defRPr>
            </a:lvl4pPr>
            <a:lvl5pPr marL="1828800" algn="l" defTabSz="457200" rtl="0" fontAlgn="base">
              <a:spcBef>
                <a:spcPct val="0"/>
              </a:spcBef>
              <a:spcAft>
                <a:spcPct val="0"/>
              </a:spcAft>
              <a:defRPr kern="1200">
                <a:solidFill>
                  <a:schemeClr val="tx1"/>
                </a:solidFill>
                <a:latin typeface="Georgia" pitchFamily="18" charset="0"/>
                <a:ea typeface="Geneva" pitchFamily="-127" charset="-128"/>
                <a:cs typeface="+mn-cs"/>
              </a:defRPr>
            </a:lvl5pPr>
            <a:lvl6pPr marL="2286000" algn="l" defTabSz="914400" rtl="0" eaLnBrk="1" latinLnBrk="0" hangingPunct="1">
              <a:defRPr kern="1200">
                <a:solidFill>
                  <a:schemeClr val="tx1"/>
                </a:solidFill>
                <a:latin typeface="Georgia" pitchFamily="18" charset="0"/>
                <a:ea typeface="Geneva" pitchFamily="-127" charset="-128"/>
                <a:cs typeface="+mn-cs"/>
              </a:defRPr>
            </a:lvl6pPr>
            <a:lvl7pPr marL="2743200" algn="l" defTabSz="914400" rtl="0" eaLnBrk="1" latinLnBrk="0" hangingPunct="1">
              <a:defRPr kern="1200">
                <a:solidFill>
                  <a:schemeClr val="tx1"/>
                </a:solidFill>
                <a:latin typeface="Georgia" pitchFamily="18" charset="0"/>
                <a:ea typeface="Geneva" pitchFamily="-127" charset="-128"/>
                <a:cs typeface="+mn-cs"/>
              </a:defRPr>
            </a:lvl7pPr>
            <a:lvl8pPr marL="3200400" algn="l" defTabSz="914400" rtl="0" eaLnBrk="1" latinLnBrk="0" hangingPunct="1">
              <a:defRPr kern="1200">
                <a:solidFill>
                  <a:schemeClr val="tx1"/>
                </a:solidFill>
                <a:latin typeface="Georgia" pitchFamily="18" charset="0"/>
                <a:ea typeface="Geneva" pitchFamily="-127" charset="-128"/>
                <a:cs typeface="+mn-cs"/>
              </a:defRPr>
            </a:lvl8pPr>
            <a:lvl9pPr marL="3657600" algn="l" defTabSz="914400" rtl="0" eaLnBrk="1" latinLnBrk="0" hangingPunct="1">
              <a:defRPr kern="1200">
                <a:solidFill>
                  <a:schemeClr val="tx1"/>
                </a:solidFill>
                <a:latin typeface="Georgia" pitchFamily="18" charset="0"/>
                <a:ea typeface="Geneva" pitchFamily="-127" charset="-128"/>
                <a:cs typeface="+mn-cs"/>
              </a:defRPr>
            </a:lvl9pPr>
          </a:lstStyle>
          <a:p>
            <a:pPr defTabSz="685800" fontAlgn="auto">
              <a:spcBef>
                <a:spcPts val="0"/>
              </a:spcBef>
              <a:spcAft>
                <a:spcPts val="0"/>
              </a:spcAft>
              <a:defRPr/>
            </a:pPr>
            <a:fld id="{40D68374-D3CE-43C2-A4C1-D0C5CE619EEF}" type="slidenum">
              <a:rPr lang="en-US" smtClean="0"/>
              <a:pPr defTabSz="685800" fontAlgn="auto">
                <a:spcBef>
                  <a:spcPts val="0"/>
                </a:spcBef>
                <a:spcAft>
                  <a:spcPts val="0"/>
                </a:spcAft>
                <a:defRPr/>
              </a:pPr>
              <a:t>75</a:t>
            </a:fld>
            <a:endParaRPr lang="en-US">
              <a:solidFill>
                <a:prstClr val="white"/>
              </a:solidFill>
            </a:endParaRPr>
          </a:p>
        </p:txBody>
      </p:sp>
      <p:sp>
        <p:nvSpPr>
          <p:cNvPr id="3" name="Slide Number Placeholder 12">
            <a:extLst>
              <a:ext uri="{FF2B5EF4-FFF2-40B4-BE49-F238E27FC236}">
                <a16:creationId xmlns:a16="http://schemas.microsoft.com/office/drawing/2014/main" id="{C80AFA5D-F5D3-640F-A422-1E4D0A5C7B65}"/>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a:lstStyle>
          <a:p>
            <a:fld id="{E4666CC5-9B12-D84B-9C9B-9E63B7EE2D74}" type="slidenum">
              <a:rPr lang="en-US" smtClean="0"/>
              <a:pPr/>
              <a:t>75</a:t>
            </a:fld>
            <a:endParaRPr lang="en-US"/>
          </a:p>
        </p:txBody>
      </p:sp>
    </p:spTree>
    <p:extLst>
      <p:ext uri="{BB962C8B-B14F-4D97-AF65-F5344CB8AC3E}">
        <p14:creationId xmlns:p14="http://schemas.microsoft.com/office/powerpoint/2010/main" val="612642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9977-7872-4442-B181-1360DCEA9C22}"/>
              </a:ext>
            </a:extLst>
          </p:cNvPr>
          <p:cNvSpPr>
            <a:spLocks noGrp="1"/>
          </p:cNvSpPr>
          <p:nvPr>
            <p:ph type="title"/>
          </p:nvPr>
        </p:nvSpPr>
        <p:spPr/>
        <p:txBody>
          <a:bodyPr/>
          <a:lstStyle/>
          <a:p>
            <a:r>
              <a:rPr lang="en-US" sz="3600" b="1">
                <a:latin typeface="Arial" panose="020B0604020202020204" pitchFamily="34" charset="0"/>
              </a:rPr>
              <a:t>Initial Incident Reporting Triggers (2)</a:t>
            </a:r>
          </a:p>
        </p:txBody>
      </p:sp>
      <p:sp>
        <p:nvSpPr>
          <p:cNvPr id="6" name="Text Placeholder 5">
            <a:extLst>
              <a:ext uri="{FF2B5EF4-FFF2-40B4-BE49-F238E27FC236}">
                <a16:creationId xmlns:a16="http://schemas.microsoft.com/office/drawing/2014/main" id="{DA99E615-9968-8BB4-8B31-96FFBB04EB40}"/>
              </a:ext>
            </a:extLst>
          </p:cNvPr>
          <p:cNvSpPr>
            <a:spLocks noGrp="1"/>
          </p:cNvSpPr>
          <p:nvPr>
            <p:ph type="body" sz="quarter" idx="12"/>
          </p:nvPr>
        </p:nvSpPr>
        <p:spPr>
          <a:xfrm>
            <a:off x="457200" y="1592263"/>
            <a:ext cx="8464378" cy="4089400"/>
          </a:xfrm>
        </p:spPr>
        <p:txBody>
          <a:bodyPr>
            <a:noAutofit/>
          </a:bodyPr>
          <a:lstStyle/>
          <a:p>
            <a:r>
              <a:rPr lang="en-US" sz="2400"/>
              <a:t>The disaster-related incident has significant media coverage.</a:t>
            </a:r>
          </a:p>
          <a:p>
            <a:pPr defTabSz="685800" fontAlgn="auto">
              <a:lnSpc>
                <a:spcPct val="107000"/>
              </a:lnSpc>
              <a:spcBef>
                <a:spcPts val="0"/>
              </a:spcBef>
              <a:spcAft>
                <a:spcPts val="600"/>
              </a:spcAft>
            </a:pPr>
            <a:r>
              <a:rPr lang="en-US" sz="2400">
                <a:solidFill>
                  <a:prstClr val="black"/>
                </a:solidFill>
                <a:latin typeface="Arial" panose="020B0604020202020204" pitchFamily="34" charset="0"/>
                <a:ea typeface="Calibri" panose="020F0502020204030204" pitchFamily="34" charset="0"/>
                <a:cs typeface="Arial" panose="020B0604020202020204" pitchFamily="34" charset="0"/>
              </a:rPr>
              <a:t>The estimated cost of a disaster-related incident is expected to exceed $10,000. </a:t>
            </a:r>
          </a:p>
          <a:p>
            <a:r>
              <a:rPr lang="en-US" sz="2400">
                <a:solidFill>
                  <a:prstClr val="black"/>
                </a:solidFill>
                <a:latin typeface="Arial" panose="020B0604020202020204" pitchFamily="34" charset="0"/>
                <a:ea typeface="Calibri" panose="020F0502020204030204" pitchFamily="34" charset="0"/>
                <a:cs typeface="Arial" panose="020B0604020202020204" pitchFamily="34" charset="0"/>
              </a:rPr>
              <a:t>Inter-regional Red Cross mutual aid (human and/or material resources from outside of the affected region) has been requested or is expected to occur.</a:t>
            </a:r>
          </a:p>
          <a:p>
            <a:r>
              <a:rPr lang="en-US" sz="2400">
                <a:solidFill>
                  <a:prstClr val="black"/>
                </a:solidFill>
                <a:latin typeface="Arial" panose="020B0604020202020204" pitchFamily="34" charset="0"/>
                <a:ea typeface="Calibri" panose="020F0502020204030204" pitchFamily="34" charset="0"/>
                <a:cs typeface="Arial" panose="020B0604020202020204" pitchFamily="34" charset="0"/>
              </a:rPr>
              <a:t>A state, local, tribal, or territorial Emergency Operations Center and/or FEMA Regional Response Coordination Center has been activated and the Red Cross is providing coverage</a:t>
            </a:r>
          </a:p>
        </p:txBody>
      </p:sp>
      <p:sp>
        <p:nvSpPr>
          <p:cNvPr id="4" name="Slide Number Placeholder 3">
            <a:extLst>
              <a:ext uri="{FF2B5EF4-FFF2-40B4-BE49-F238E27FC236}">
                <a16:creationId xmlns:a16="http://schemas.microsoft.com/office/drawing/2014/main" id="{E6B3303D-6D54-2C42-B500-38A4BF8D1D04}"/>
              </a:ext>
            </a:extLst>
          </p:cNvPr>
          <p:cNvSpPr>
            <a:spLocks noGrp="1"/>
          </p:cNvSpPr>
          <p:nvPr>
            <p:ph type="sldNum" sz="quarter" idx="13"/>
          </p:nvPr>
        </p:nvSpPr>
        <p:spPr>
          <a:xfrm>
            <a:off x="70104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900" kern="1200">
                <a:solidFill>
                  <a:schemeClr val="bg1"/>
                </a:solidFill>
                <a:latin typeface="Verdana" pitchFamily="34" charset="0"/>
                <a:ea typeface="Verdana" pitchFamily="34" charset="0"/>
                <a:cs typeface="Verdana" pitchFamily="34" charset="0"/>
              </a:defRPr>
            </a:lvl1pPr>
            <a:lvl2pPr marL="457200" algn="l" defTabSz="457200" rtl="0" fontAlgn="base">
              <a:spcBef>
                <a:spcPct val="0"/>
              </a:spcBef>
              <a:spcAft>
                <a:spcPct val="0"/>
              </a:spcAft>
              <a:defRPr kern="1200">
                <a:solidFill>
                  <a:schemeClr val="tx1"/>
                </a:solidFill>
                <a:latin typeface="Georgia" pitchFamily="18" charset="0"/>
                <a:ea typeface="Geneva" pitchFamily="-127" charset="-128"/>
                <a:cs typeface="+mn-cs"/>
              </a:defRPr>
            </a:lvl2pPr>
            <a:lvl3pPr marL="914400" algn="l" defTabSz="457200" rtl="0" fontAlgn="base">
              <a:spcBef>
                <a:spcPct val="0"/>
              </a:spcBef>
              <a:spcAft>
                <a:spcPct val="0"/>
              </a:spcAft>
              <a:defRPr kern="1200">
                <a:solidFill>
                  <a:schemeClr val="tx1"/>
                </a:solidFill>
                <a:latin typeface="Georgia" pitchFamily="18" charset="0"/>
                <a:ea typeface="Geneva" pitchFamily="-127" charset="-128"/>
                <a:cs typeface="+mn-cs"/>
              </a:defRPr>
            </a:lvl3pPr>
            <a:lvl4pPr marL="1371600" algn="l" defTabSz="457200" rtl="0" fontAlgn="base">
              <a:spcBef>
                <a:spcPct val="0"/>
              </a:spcBef>
              <a:spcAft>
                <a:spcPct val="0"/>
              </a:spcAft>
              <a:defRPr kern="1200">
                <a:solidFill>
                  <a:schemeClr val="tx1"/>
                </a:solidFill>
                <a:latin typeface="Georgia" pitchFamily="18" charset="0"/>
                <a:ea typeface="Geneva" pitchFamily="-127" charset="-128"/>
                <a:cs typeface="+mn-cs"/>
              </a:defRPr>
            </a:lvl4pPr>
            <a:lvl5pPr marL="1828800" algn="l" defTabSz="457200" rtl="0" fontAlgn="base">
              <a:spcBef>
                <a:spcPct val="0"/>
              </a:spcBef>
              <a:spcAft>
                <a:spcPct val="0"/>
              </a:spcAft>
              <a:defRPr kern="1200">
                <a:solidFill>
                  <a:schemeClr val="tx1"/>
                </a:solidFill>
                <a:latin typeface="Georgia" pitchFamily="18" charset="0"/>
                <a:ea typeface="Geneva" pitchFamily="-127" charset="-128"/>
                <a:cs typeface="+mn-cs"/>
              </a:defRPr>
            </a:lvl5pPr>
            <a:lvl6pPr marL="2286000" algn="l" defTabSz="914400" rtl="0" eaLnBrk="1" latinLnBrk="0" hangingPunct="1">
              <a:defRPr kern="1200">
                <a:solidFill>
                  <a:schemeClr val="tx1"/>
                </a:solidFill>
                <a:latin typeface="Georgia" pitchFamily="18" charset="0"/>
                <a:ea typeface="Geneva" pitchFamily="-127" charset="-128"/>
                <a:cs typeface="+mn-cs"/>
              </a:defRPr>
            </a:lvl6pPr>
            <a:lvl7pPr marL="2743200" algn="l" defTabSz="914400" rtl="0" eaLnBrk="1" latinLnBrk="0" hangingPunct="1">
              <a:defRPr kern="1200">
                <a:solidFill>
                  <a:schemeClr val="tx1"/>
                </a:solidFill>
                <a:latin typeface="Georgia" pitchFamily="18" charset="0"/>
                <a:ea typeface="Geneva" pitchFamily="-127" charset="-128"/>
                <a:cs typeface="+mn-cs"/>
              </a:defRPr>
            </a:lvl7pPr>
            <a:lvl8pPr marL="3200400" algn="l" defTabSz="914400" rtl="0" eaLnBrk="1" latinLnBrk="0" hangingPunct="1">
              <a:defRPr kern="1200">
                <a:solidFill>
                  <a:schemeClr val="tx1"/>
                </a:solidFill>
                <a:latin typeface="Georgia" pitchFamily="18" charset="0"/>
                <a:ea typeface="Geneva" pitchFamily="-127" charset="-128"/>
                <a:cs typeface="+mn-cs"/>
              </a:defRPr>
            </a:lvl8pPr>
            <a:lvl9pPr marL="3657600" algn="l" defTabSz="914400" rtl="0" eaLnBrk="1" latinLnBrk="0" hangingPunct="1">
              <a:defRPr kern="1200">
                <a:solidFill>
                  <a:schemeClr val="tx1"/>
                </a:solidFill>
                <a:latin typeface="Georgia" pitchFamily="18" charset="0"/>
                <a:ea typeface="Geneva" pitchFamily="-127" charset="-128"/>
                <a:cs typeface="+mn-cs"/>
              </a:defRPr>
            </a:lvl9pPr>
          </a:lstStyle>
          <a:p>
            <a:pPr defTabSz="685800" fontAlgn="auto">
              <a:spcBef>
                <a:spcPts val="0"/>
              </a:spcBef>
              <a:spcAft>
                <a:spcPts val="0"/>
              </a:spcAft>
              <a:defRPr/>
            </a:pPr>
            <a:fld id="{40D68374-D3CE-43C2-A4C1-D0C5CE619EEF}" type="slidenum">
              <a:rPr lang="en-US" smtClean="0"/>
              <a:pPr defTabSz="685800" fontAlgn="auto">
                <a:spcBef>
                  <a:spcPts val="0"/>
                </a:spcBef>
                <a:spcAft>
                  <a:spcPts val="0"/>
                </a:spcAft>
                <a:defRPr/>
              </a:pPr>
              <a:t>76</a:t>
            </a:fld>
            <a:endParaRPr lang="en-US">
              <a:solidFill>
                <a:prstClr val="white"/>
              </a:solidFill>
            </a:endParaRPr>
          </a:p>
        </p:txBody>
      </p:sp>
      <p:sp>
        <p:nvSpPr>
          <p:cNvPr id="3" name="Slide Number Placeholder 12">
            <a:extLst>
              <a:ext uri="{FF2B5EF4-FFF2-40B4-BE49-F238E27FC236}">
                <a16:creationId xmlns:a16="http://schemas.microsoft.com/office/drawing/2014/main" id="{963FD667-66F1-2218-19C3-6BAE6A451F9A}"/>
              </a:ext>
            </a:extLst>
          </p:cNvPr>
          <p:cNvSpPr txBox="1">
            <a:spLocks/>
          </p:cNvSpPr>
          <p:nvPr/>
        </p:nvSpPr>
        <p:spPr>
          <a:xfrm>
            <a:off x="6457950" y="6356350"/>
            <a:ext cx="2057400" cy="365125"/>
          </a:xfrm>
          <a:prstGeom prst="rect">
            <a:avLst/>
          </a:prstGeom>
        </p:spPr>
        <p:txBody>
          <a:bodyPr vert="horz" lIns="91440" tIns="45720" rIns="91440" bIns="45720" rtlCol="0" anchor="ctr"/>
          <a:lstStyle>
            <a:defPPr>
              <a:defRPr lang="en-US"/>
            </a:defPPr>
            <a:lvl1pPr algn="r" defTabSz="457200" rtl="0" eaLnBrk="0" fontAlgn="base" hangingPunct="0">
              <a:spcBef>
                <a:spcPct val="0"/>
              </a:spcBef>
              <a:spcAft>
                <a:spcPct val="0"/>
              </a:spcAft>
              <a:defRPr sz="1200" kern="1200">
                <a:solidFill>
                  <a:schemeClr val="tx1">
                    <a:tint val="75000"/>
                  </a:schemeClr>
                </a:solidFill>
                <a:latin typeface="Georgia" panose="02040502050405020303" pitchFamily="18" charset="0"/>
                <a:ea typeface="Geneva" pitchFamily="-127" charset="-128"/>
                <a:cs typeface="+mn-cs"/>
              </a:defRPr>
            </a:lvl1pPr>
            <a:lvl2pPr marL="4572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2pPr>
            <a:lvl3pPr marL="9144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3pPr>
            <a:lvl4pPr marL="13716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4pPr>
            <a:lvl5pPr marL="1828800" algn="l" defTabSz="457200" rtl="0" eaLnBrk="0" fontAlgn="base" hangingPunct="0">
              <a:spcBef>
                <a:spcPct val="0"/>
              </a:spcBef>
              <a:spcAft>
                <a:spcPct val="0"/>
              </a:spcAft>
              <a:defRPr kern="1200">
                <a:solidFill>
                  <a:schemeClr val="tx1"/>
                </a:solidFill>
                <a:latin typeface="Georgia" panose="02040502050405020303" pitchFamily="18" charset="0"/>
                <a:ea typeface="Geneva" pitchFamily="-127" charset="-128"/>
                <a:cs typeface="+mn-cs"/>
              </a:defRPr>
            </a:lvl5pPr>
            <a:lvl6pPr marL="2286000" algn="l" defTabSz="914400" rtl="0" eaLnBrk="1" latinLnBrk="0" hangingPunct="1">
              <a:defRPr kern="1200">
                <a:solidFill>
                  <a:schemeClr val="tx1"/>
                </a:solidFill>
                <a:latin typeface="Georgia" panose="02040502050405020303" pitchFamily="18" charset="0"/>
                <a:ea typeface="Geneva" pitchFamily="-127" charset="-128"/>
                <a:cs typeface="+mn-cs"/>
              </a:defRPr>
            </a:lvl6pPr>
            <a:lvl7pPr marL="2743200" algn="l" defTabSz="914400" rtl="0" eaLnBrk="1" latinLnBrk="0" hangingPunct="1">
              <a:defRPr kern="1200">
                <a:solidFill>
                  <a:schemeClr val="tx1"/>
                </a:solidFill>
                <a:latin typeface="Georgia" panose="02040502050405020303" pitchFamily="18" charset="0"/>
                <a:ea typeface="Geneva" pitchFamily="-127" charset="-128"/>
                <a:cs typeface="+mn-cs"/>
              </a:defRPr>
            </a:lvl7pPr>
            <a:lvl8pPr marL="3200400" algn="l" defTabSz="914400" rtl="0" eaLnBrk="1" latinLnBrk="0" hangingPunct="1">
              <a:defRPr kern="1200">
                <a:solidFill>
                  <a:schemeClr val="tx1"/>
                </a:solidFill>
                <a:latin typeface="Georgia" panose="02040502050405020303" pitchFamily="18" charset="0"/>
                <a:ea typeface="Geneva" pitchFamily="-127" charset="-128"/>
                <a:cs typeface="+mn-cs"/>
              </a:defRPr>
            </a:lvl8pPr>
            <a:lvl9pPr marL="3657600" algn="l" defTabSz="914400" rtl="0" eaLnBrk="1" latinLnBrk="0" hangingPunct="1">
              <a:defRPr kern="1200">
                <a:solidFill>
                  <a:schemeClr val="tx1"/>
                </a:solidFill>
                <a:latin typeface="Georgia" panose="02040502050405020303" pitchFamily="18" charset="0"/>
                <a:ea typeface="Geneva" pitchFamily="-127" charset="-128"/>
                <a:cs typeface="+mn-cs"/>
              </a:defRPr>
            </a:lvl9pPr>
          </a:lstStyle>
          <a:p>
            <a:fld id="{E4666CC5-9B12-D84B-9C9B-9E63B7EE2D74}" type="slidenum">
              <a:rPr lang="en-US" smtClean="0"/>
              <a:pPr/>
              <a:t>76</a:t>
            </a:fld>
            <a:endParaRPr lang="en-US"/>
          </a:p>
        </p:txBody>
      </p:sp>
    </p:spTree>
    <p:extLst>
      <p:ext uri="{BB962C8B-B14F-4D97-AF65-F5344CB8AC3E}">
        <p14:creationId xmlns:p14="http://schemas.microsoft.com/office/powerpoint/2010/main" val="2934536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2"/>
          <p:cNvSpPr>
            <a:spLocks noGrp="1" noChangeArrowheads="1"/>
          </p:cNvSpPr>
          <p:nvPr>
            <p:ph idx="4294967295"/>
          </p:nvPr>
        </p:nvSpPr>
        <p:spPr bwMode="auto">
          <a:xfrm>
            <a:off x="457200" y="914400"/>
            <a:ext cx="8229600" cy="5029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defTabSz="912813" eaLnBrk="1" hangingPunct="1">
              <a:lnSpc>
                <a:spcPct val="120000"/>
              </a:lnSpc>
              <a:spcAft>
                <a:spcPts val="475"/>
              </a:spcAft>
              <a:buNone/>
            </a:pPr>
            <a:endParaRPr lang="en-US" sz="1200">
              <a:solidFill>
                <a:srgbClr val="000000"/>
              </a:solidFill>
              <a:latin typeface="Arial" charset="0"/>
              <a:ea typeface="MS PGothic" charset="0"/>
            </a:endParaRPr>
          </a:p>
          <a:p>
            <a:pPr defTabSz="912813" eaLnBrk="1" hangingPunct="1">
              <a:lnSpc>
                <a:spcPct val="120000"/>
              </a:lnSpc>
              <a:spcAft>
                <a:spcPts val="475"/>
              </a:spcAft>
            </a:pPr>
            <a:r>
              <a:rPr lang="en-US" sz="2800" b="1">
                <a:solidFill>
                  <a:srgbClr val="000000"/>
                </a:solidFill>
                <a:latin typeface="Arial" charset="0"/>
                <a:ea typeface="MS PGothic" charset="0"/>
              </a:rPr>
              <a:t>Notify Regional Leadership on-call (RLOC) as soon as you or the DAT SV thinks you might hit an Escalation Trigger</a:t>
            </a:r>
          </a:p>
          <a:p>
            <a:pPr lvl="1" defTabSz="912813" eaLnBrk="1" hangingPunct="1">
              <a:lnSpc>
                <a:spcPct val="120000"/>
              </a:lnSpc>
              <a:spcAft>
                <a:spcPts val="475"/>
              </a:spcAft>
            </a:pPr>
            <a:r>
              <a:rPr lang="en-US" sz="2800">
                <a:solidFill>
                  <a:srgbClr val="000000"/>
                </a:solidFill>
                <a:latin typeface="Arial" charset="0"/>
                <a:ea typeface="MS PGothic" charset="0"/>
              </a:rPr>
              <a:t>Sooner is better than later</a:t>
            </a:r>
          </a:p>
          <a:p>
            <a:pPr lvl="1" defTabSz="912813" eaLnBrk="1" hangingPunct="1">
              <a:lnSpc>
                <a:spcPct val="120000"/>
              </a:lnSpc>
              <a:spcAft>
                <a:spcPts val="475"/>
              </a:spcAft>
            </a:pPr>
            <a:r>
              <a:rPr lang="en-US" altLang="ja-JP" sz="2800">
                <a:solidFill>
                  <a:srgbClr val="000000"/>
                </a:solidFill>
                <a:highlight>
                  <a:srgbClr val="FFFF00"/>
                </a:highlight>
                <a:latin typeface="Arial" charset="0"/>
                <a:ea typeface="MS PGothic" charset="0"/>
              </a:rPr>
              <a:t>Notify the Territory Disaster Program Manager</a:t>
            </a:r>
          </a:p>
          <a:p>
            <a:pPr lvl="1" defTabSz="912813" eaLnBrk="1" hangingPunct="1">
              <a:lnSpc>
                <a:spcPct val="120000"/>
              </a:lnSpc>
              <a:spcAft>
                <a:spcPts val="475"/>
              </a:spcAft>
            </a:pPr>
            <a:r>
              <a:rPr lang="en-US" altLang="ja-JP" sz="2800">
                <a:solidFill>
                  <a:srgbClr val="000000"/>
                </a:solidFill>
                <a:highlight>
                  <a:srgbClr val="FFFF00"/>
                </a:highlight>
                <a:latin typeface="Arial" charset="0"/>
                <a:ea typeface="MS PGothic" charset="0"/>
              </a:rPr>
              <a:t>Follow any other local requirements</a:t>
            </a:r>
          </a:p>
        </p:txBody>
      </p:sp>
      <p:sp>
        <p:nvSpPr>
          <p:cNvPr id="99330" name="Title 4"/>
          <p:cNvSpPr txBox="1">
            <a:spLocks/>
          </p:cNvSpPr>
          <p:nvPr/>
        </p:nvSpPr>
        <p:spPr bwMode="auto">
          <a:xfrm>
            <a:off x="457200" y="1968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a:defRPr sz="3200" b="1">
                <a:solidFill>
                  <a:srgbClr val="ED1B2E"/>
                </a:solidFill>
                <a:latin typeface="Arial" panose="020B0604020202020204" pitchFamily="34" charset="0"/>
                <a:ea typeface="Geneva" charset="0"/>
                <a:cs typeface="Arial" panose="020B0604020202020204" pitchFamily="34" charset="0"/>
              </a:defRPr>
            </a:lvl1pPr>
            <a:lvl2pPr algn="ctr">
              <a:defRPr sz="3200">
                <a:solidFill>
                  <a:srgbClr val="ED1B2E"/>
                </a:solidFill>
                <a:latin typeface="Arial" charset="0"/>
                <a:ea typeface="Geneva" charset="0"/>
                <a:cs typeface="Arial" panose="020B0604020202020204" pitchFamily="34" charset="0"/>
              </a:defRPr>
            </a:lvl2pPr>
            <a:lvl3pPr algn="ctr">
              <a:defRPr sz="3200">
                <a:solidFill>
                  <a:srgbClr val="ED1B2E"/>
                </a:solidFill>
                <a:latin typeface="Arial" charset="0"/>
                <a:ea typeface="Geneva" charset="0"/>
                <a:cs typeface="Arial" panose="020B0604020202020204" pitchFamily="34" charset="0"/>
              </a:defRPr>
            </a:lvl3pPr>
            <a:lvl4pPr algn="ctr">
              <a:defRPr sz="3200">
                <a:solidFill>
                  <a:srgbClr val="ED1B2E"/>
                </a:solidFill>
                <a:latin typeface="Arial" charset="0"/>
                <a:ea typeface="Geneva" charset="0"/>
                <a:cs typeface="Arial" panose="020B0604020202020204" pitchFamily="34" charset="0"/>
              </a:defRPr>
            </a:lvl4pPr>
            <a:lvl5pPr algn="ctr">
              <a:defRPr sz="3200">
                <a:solidFill>
                  <a:srgbClr val="ED1B2E"/>
                </a:solidFill>
                <a:latin typeface="Arial" charset="0"/>
                <a:ea typeface="Geneva" charset="0"/>
                <a:cs typeface="Arial" panose="020B0604020202020204" pitchFamily="34" charset="0"/>
              </a:defRPr>
            </a:lvl5pPr>
            <a:lvl6pPr marL="457200" algn="ctr" defTabSz="457200" fontAlgn="base">
              <a:spcBef>
                <a:spcPct val="0"/>
              </a:spcBef>
              <a:spcAft>
                <a:spcPct val="0"/>
              </a:spcAft>
              <a:defRPr sz="3200">
                <a:solidFill>
                  <a:srgbClr val="ED1B2E"/>
                </a:solidFill>
                <a:latin typeface="Arial" charset="0"/>
                <a:ea typeface="Geneva" charset="0"/>
              </a:defRPr>
            </a:lvl6pPr>
            <a:lvl7pPr marL="914400" algn="ctr" defTabSz="457200" fontAlgn="base">
              <a:spcBef>
                <a:spcPct val="0"/>
              </a:spcBef>
              <a:spcAft>
                <a:spcPct val="0"/>
              </a:spcAft>
              <a:defRPr sz="3200">
                <a:solidFill>
                  <a:srgbClr val="ED1B2E"/>
                </a:solidFill>
                <a:latin typeface="Arial" charset="0"/>
                <a:ea typeface="Geneva" charset="0"/>
              </a:defRPr>
            </a:lvl7pPr>
            <a:lvl8pPr marL="1371600" algn="ctr" defTabSz="457200" fontAlgn="base">
              <a:spcBef>
                <a:spcPct val="0"/>
              </a:spcBef>
              <a:spcAft>
                <a:spcPct val="0"/>
              </a:spcAft>
              <a:defRPr sz="3200">
                <a:solidFill>
                  <a:srgbClr val="ED1B2E"/>
                </a:solidFill>
                <a:latin typeface="Arial" charset="0"/>
                <a:ea typeface="Geneva" charset="0"/>
              </a:defRPr>
            </a:lvl8pPr>
            <a:lvl9pPr marL="1828800" algn="ctr" defTabSz="457200" fontAlgn="base">
              <a:spcBef>
                <a:spcPct val="0"/>
              </a:spcBef>
              <a:spcAft>
                <a:spcPct val="0"/>
              </a:spcAft>
              <a:defRPr sz="3200">
                <a:solidFill>
                  <a:srgbClr val="ED1B2E"/>
                </a:solidFill>
                <a:latin typeface="Arial" charset="0"/>
                <a:ea typeface="Geneva" charset="0"/>
              </a:defRPr>
            </a:lvl9pPr>
          </a:lstStyle>
          <a:p>
            <a:r>
              <a:rPr lang="en-US" sz="3600"/>
              <a:t>When Events Reach a Trigger</a:t>
            </a:r>
          </a:p>
        </p:txBody>
      </p:sp>
      <p:sp>
        <p:nvSpPr>
          <p:cNvPr id="2" name="Slide Number Placeholder 1">
            <a:extLst>
              <a:ext uri="{FF2B5EF4-FFF2-40B4-BE49-F238E27FC236}">
                <a16:creationId xmlns:a16="http://schemas.microsoft.com/office/drawing/2014/main" id="{42C89D87-0474-DD30-9151-20E5B814DD0F}"/>
              </a:ext>
            </a:extLst>
          </p:cNvPr>
          <p:cNvSpPr>
            <a:spLocks noGrp="1"/>
          </p:cNvSpPr>
          <p:nvPr>
            <p:ph type="sldNum" sz="quarter" idx="10"/>
          </p:nvPr>
        </p:nvSpPr>
        <p:spPr/>
        <p:txBody>
          <a:bodyPr/>
          <a:lstStyle/>
          <a:p>
            <a:fld id="{E4666CC5-9B12-D84B-9C9B-9E63B7EE2D74}" type="slidenum">
              <a:rPr lang="en-US" smtClean="0"/>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Content Placeholder 2"/>
          <p:cNvSpPr>
            <a:spLocks noGrp="1" noChangeArrowheads="1"/>
          </p:cNvSpPr>
          <p:nvPr>
            <p:ph idx="4294967295"/>
          </p:nvPr>
        </p:nvSpPr>
        <p:spPr bwMode="auto">
          <a:xfrm>
            <a:off x="457200" y="762070"/>
            <a:ext cx="8229600" cy="5029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2813" eaLnBrk="1" hangingPunct="1">
              <a:lnSpc>
                <a:spcPct val="120000"/>
              </a:lnSpc>
              <a:spcAft>
                <a:spcPts val="475"/>
              </a:spcAft>
            </a:pPr>
            <a:r>
              <a:rPr lang="en-US" sz="2000" dirty="0">
                <a:solidFill>
                  <a:srgbClr val="000000"/>
                </a:solidFill>
                <a:latin typeface="Arial" charset="0"/>
                <a:ea typeface="MS PGothic" charset="0"/>
              </a:rPr>
              <a:t>Working with the Regional Leadership on-call (RLOC)</a:t>
            </a:r>
          </a:p>
          <a:p>
            <a:pPr lvl="1" defTabSz="912813" eaLnBrk="1" hangingPunct="1">
              <a:lnSpc>
                <a:spcPct val="120000"/>
              </a:lnSpc>
              <a:spcAft>
                <a:spcPts val="475"/>
              </a:spcAft>
            </a:pPr>
            <a:r>
              <a:rPr lang="en-US" sz="1800" dirty="0">
                <a:solidFill>
                  <a:srgbClr val="000000"/>
                </a:solidFill>
                <a:latin typeface="Arial" charset="0"/>
                <a:ea typeface="MS PGothic" charset="0"/>
              </a:rPr>
              <a:t>Typically, the RLOC will handle other notifications, initiate sheltering, etc. so DDO can focus on supporting the on-scene DAT</a:t>
            </a:r>
          </a:p>
          <a:p>
            <a:pPr lvl="2" defTabSz="912813" eaLnBrk="1" hangingPunct="1">
              <a:lnSpc>
                <a:spcPct val="120000"/>
              </a:lnSpc>
              <a:spcAft>
                <a:spcPts val="475"/>
              </a:spcAft>
            </a:pPr>
            <a:r>
              <a:rPr lang="en-US" sz="1800" dirty="0">
                <a:solidFill>
                  <a:srgbClr val="000000"/>
                </a:solidFill>
                <a:latin typeface="Arial" charset="0"/>
                <a:ea typeface="MS PGothic" charset="0"/>
              </a:rPr>
              <a:t>Tasks may be shared between RLOC &amp; DDO at </a:t>
            </a:r>
            <a:r>
              <a:rPr lang="en-US" sz="1800" u="sng" dirty="0">
                <a:solidFill>
                  <a:srgbClr val="000000"/>
                </a:solidFill>
                <a:latin typeface="Arial" charset="0"/>
                <a:ea typeface="MS PGothic" charset="0"/>
              </a:rPr>
              <a:t>RLOC’s</a:t>
            </a:r>
            <a:r>
              <a:rPr lang="en-US" sz="1800" dirty="0">
                <a:solidFill>
                  <a:srgbClr val="000000"/>
                </a:solidFill>
                <a:latin typeface="Arial" charset="0"/>
                <a:ea typeface="MS PGothic" charset="0"/>
              </a:rPr>
              <a:t> discretion</a:t>
            </a:r>
          </a:p>
          <a:p>
            <a:pPr lvl="1" defTabSz="912813" eaLnBrk="1" hangingPunct="1">
              <a:lnSpc>
                <a:spcPct val="120000"/>
              </a:lnSpc>
              <a:spcAft>
                <a:spcPts val="475"/>
              </a:spcAft>
            </a:pPr>
            <a:r>
              <a:rPr lang="en-US" sz="1800" dirty="0">
                <a:solidFill>
                  <a:srgbClr val="000000"/>
                </a:solidFill>
                <a:latin typeface="Arial" charset="0"/>
                <a:ea typeface="MS PGothic" charset="0"/>
              </a:rPr>
              <a:t>Communicate often</a:t>
            </a:r>
          </a:p>
          <a:p>
            <a:pPr lvl="1" defTabSz="912813" eaLnBrk="1" hangingPunct="1">
              <a:lnSpc>
                <a:spcPct val="120000"/>
              </a:lnSpc>
              <a:spcAft>
                <a:spcPts val="475"/>
              </a:spcAft>
            </a:pPr>
            <a:r>
              <a:rPr lang="en-US" sz="1800" dirty="0">
                <a:solidFill>
                  <a:srgbClr val="000000"/>
                </a:solidFill>
                <a:latin typeface="Arial" charset="0"/>
                <a:ea typeface="MS PGothic" charset="0"/>
              </a:rPr>
              <a:t>Be clear regarding in which roles responders are functioning</a:t>
            </a:r>
          </a:p>
          <a:p>
            <a:pPr lvl="2" defTabSz="912813" eaLnBrk="1" hangingPunct="1">
              <a:lnSpc>
                <a:spcPct val="120000"/>
              </a:lnSpc>
              <a:spcAft>
                <a:spcPts val="475"/>
              </a:spcAft>
            </a:pPr>
            <a:r>
              <a:rPr lang="en-US" sz="1800" dirty="0">
                <a:solidFill>
                  <a:srgbClr val="000000"/>
                </a:solidFill>
                <a:latin typeface="Arial" charset="0"/>
                <a:ea typeface="MS PGothic" charset="0"/>
              </a:rPr>
              <a:t>Respect Chain of Command and Unity of Command</a:t>
            </a:r>
          </a:p>
          <a:p>
            <a:pPr defTabSz="912813" eaLnBrk="1" hangingPunct="1">
              <a:lnSpc>
                <a:spcPct val="120000"/>
              </a:lnSpc>
              <a:spcAft>
                <a:spcPts val="475"/>
              </a:spcAft>
            </a:pPr>
            <a:r>
              <a:rPr lang="en-US" sz="2000" dirty="0">
                <a:solidFill>
                  <a:srgbClr val="000000"/>
                </a:solidFill>
                <a:latin typeface="Arial" charset="0"/>
                <a:ea typeface="MS PGothic" charset="0"/>
              </a:rPr>
              <a:t>Responsibilities if a shelter opens </a:t>
            </a:r>
          </a:p>
          <a:p>
            <a:pPr lvl="1" defTabSz="912813" eaLnBrk="1" hangingPunct="1">
              <a:lnSpc>
                <a:spcPct val="120000"/>
              </a:lnSpc>
              <a:spcAft>
                <a:spcPts val="475"/>
              </a:spcAft>
            </a:pPr>
            <a:r>
              <a:rPr lang="en-US" sz="1800" dirty="0">
                <a:solidFill>
                  <a:srgbClr val="000000"/>
                </a:solidFill>
                <a:latin typeface="Arial" charset="0"/>
                <a:ea typeface="MS PGothic" charset="0"/>
              </a:rPr>
              <a:t>DDO &amp; DAT SV (MN) own the DAT scene</a:t>
            </a:r>
          </a:p>
          <a:p>
            <a:pPr lvl="1" defTabSz="912813" eaLnBrk="1" hangingPunct="1">
              <a:lnSpc>
                <a:spcPct val="120000"/>
              </a:lnSpc>
              <a:spcAft>
                <a:spcPts val="475"/>
              </a:spcAft>
            </a:pPr>
            <a:r>
              <a:rPr lang="en-US" sz="1800" dirty="0">
                <a:solidFill>
                  <a:srgbClr val="000000"/>
                </a:solidFill>
                <a:latin typeface="Arial" charset="0"/>
                <a:ea typeface="MS PGothic" charset="0"/>
              </a:rPr>
              <a:t>RLOC or Mass Care Lead owns the shelter activity and scene</a:t>
            </a:r>
          </a:p>
          <a:p>
            <a:pPr lvl="1" defTabSz="912813" eaLnBrk="1" hangingPunct="1">
              <a:lnSpc>
                <a:spcPct val="120000"/>
              </a:lnSpc>
              <a:spcAft>
                <a:spcPts val="475"/>
              </a:spcAft>
            </a:pPr>
            <a:r>
              <a:rPr lang="en-US" sz="1800" i="1" dirty="0">
                <a:solidFill>
                  <a:srgbClr val="000000"/>
                </a:solidFill>
                <a:latin typeface="Arial" charset="0"/>
                <a:ea typeface="MS PGothic" charset="0"/>
              </a:rPr>
              <a:t>Be careful about responders drifting back and forth; ensure clear transfer of responders so they understand Chain of Command</a:t>
            </a:r>
          </a:p>
          <a:p>
            <a:pPr defTabSz="912813" eaLnBrk="1" hangingPunct="1">
              <a:spcAft>
                <a:spcPts val="475"/>
              </a:spcAft>
            </a:pPr>
            <a:endParaRPr lang="en-US" sz="1800" dirty="0">
              <a:solidFill>
                <a:srgbClr val="000000"/>
              </a:solidFill>
              <a:latin typeface="Arial" charset="0"/>
              <a:ea typeface="MS PGothic" charset="0"/>
            </a:endParaRPr>
          </a:p>
        </p:txBody>
      </p:sp>
      <p:sp>
        <p:nvSpPr>
          <p:cNvPr id="2" name="Title 4">
            <a:extLst>
              <a:ext uri="{FF2B5EF4-FFF2-40B4-BE49-F238E27FC236}">
                <a16:creationId xmlns:a16="http://schemas.microsoft.com/office/drawing/2014/main" id="{E9CDC75F-973F-6AB3-7FBF-2B1170CBFE53}"/>
              </a:ext>
            </a:extLst>
          </p:cNvPr>
          <p:cNvSpPr txBox="1">
            <a:spLocks/>
          </p:cNvSpPr>
          <p:nvPr/>
        </p:nvSpPr>
        <p:spPr bwMode="auto">
          <a:xfrm>
            <a:off x="457200" y="132443"/>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a:defRPr sz="3200" b="1">
                <a:solidFill>
                  <a:srgbClr val="ED1B2E"/>
                </a:solidFill>
                <a:latin typeface="Arial" panose="020B0604020202020204" pitchFamily="34" charset="0"/>
                <a:ea typeface="Geneva" charset="0"/>
                <a:cs typeface="Arial" panose="020B0604020202020204" pitchFamily="34" charset="0"/>
              </a:defRPr>
            </a:lvl1pPr>
            <a:lvl2pPr algn="ctr">
              <a:defRPr sz="3200">
                <a:solidFill>
                  <a:srgbClr val="ED1B2E"/>
                </a:solidFill>
                <a:latin typeface="Arial" charset="0"/>
                <a:ea typeface="Geneva" charset="0"/>
                <a:cs typeface="Arial" panose="020B0604020202020204" pitchFamily="34" charset="0"/>
              </a:defRPr>
            </a:lvl2pPr>
            <a:lvl3pPr algn="ctr">
              <a:defRPr sz="3200">
                <a:solidFill>
                  <a:srgbClr val="ED1B2E"/>
                </a:solidFill>
                <a:latin typeface="Arial" charset="0"/>
                <a:ea typeface="Geneva" charset="0"/>
                <a:cs typeface="Arial" panose="020B0604020202020204" pitchFamily="34" charset="0"/>
              </a:defRPr>
            </a:lvl3pPr>
            <a:lvl4pPr algn="ctr">
              <a:defRPr sz="3200">
                <a:solidFill>
                  <a:srgbClr val="ED1B2E"/>
                </a:solidFill>
                <a:latin typeface="Arial" charset="0"/>
                <a:ea typeface="Geneva" charset="0"/>
                <a:cs typeface="Arial" panose="020B0604020202020204" pitchFamily="34" charset="0"/>
              </a:defRPr>
            </a:lvl4pPr>
            <a:lvl5pPr algn="ctr">
              <a:defRPr sz="3200">
                <a:solidFill>
                  <a:srgbClr val="ED1B2E"/>
                </a:solidFill>
                <a:latin typeface="Arial" charset="0"/>
                <a:ea typeface="Geneva" charset="0"/>
                <a:cs typeface="Arial" panose="020B0604020202020204" pitchFamily="34" charset="0"/>
              </a:defRPr>
            </a:lvl5pPr>
            <a:lvl6pPr marL="457200" algn="ctr" defTabSz="457200" fontAlgn="base">
              <a:spcBef>
                <a:spcPct val="0"/>
              </a:spcBef>
              <a:spcAft>
                <a:spcPct val="0"/>
              </a:spcAft>
              <a:defRPr sz="3200">
                <a:solidFill>
                  <a:srgbClr val="ED1B2E"/>
                </a:solidFill>
                <a:latin typeface="Arial" charset="0"/>
                <a:ea typeface="Geneva" charset="0"/>
              </a:defRPr>
            </a:lvl6pPr>
            <a:lvl7pPr marL="914400" algn="ctr" defTabSz="457200" fontAlgn="base">
              <a:spcBef>
                <a:spcPct val="0"/>
              </a:spcBef>
              <a:spcAft>
                <a:spcPct val="0"/>
              </a:spcAft>
              <a:defRPr sz="3200">
                <a:solidFill>
                  <a:srgbClr val="ED1B2E"/>
                </a:solidFill>
                <a:latin typeface="Arial" charset="0"/>
                <a:ea typeface="Geneva" charset="0"/>
              </a:defRPr>
            </a:lvl7pPr>
            <a:lvl8pPr marL="1371600" algn="ctr" defTabSz="457200" fontAlgn="base">
              <a:spcBef>
                <a:spcPct val="0"/>
              </a:spcBef>
              <a:spcAft>
                <a:spcPct val="0"/>
              </a:spcAft>
              <a:defRPr sz="3200">
                <a:solidFill>
                  <a:srgbClr val="ED1B2E"/>
                </a:solidFill>
                <a:latin typeface="Arial" charset="0"/>
                <a:ea typeface="Geneva" charset="0"/>
              </a:defRPr>
            </a:lvl8pPr>
            <a:lvl9pPr marL="1828800" algn="ctr" defTabSz="457200" fontAlgn="base">
              <a:spcBef>
                <a:spcPct val="0"/>
              </a:spcBef>
              <a:spcAft>
                <a:spcPct val="0"/>
              </a:spcAft>
              <a:defRPr sz="3200">
                <a:solidFill>
                  <a:srgbClr val="ED1B2E"/>
                </a:solidFill>
                <a:latin typeface="Arial" charset="0"/>
                <a:ea typeface="Geneva" charset="0"/>
              </a:defRPr>
            </a:lvl9pPr>
          </a:lstStyle>
          <a:p>
            <a:r>
              <a:rPr lang="en-US" sz="3600"/>
              <a:t>Once Event has been Escalated</a:t>
            </a:r>
          </a:p>
        </p:txBody>
      </p:sp>
      <p:sp>
        <p:nvSpPr>
          <p:cNvPr id="3" name="Slide Number Placeholder 2">
            <a:extLst>
              <a:ext uri="{FF2B5EF4-FFF2-40B4-BE49-F238E27FC236}">
                <a16:creationId xmlns:a16="http://schemas.microsoft.com/office/drawing/2014/main" id="{AC3C80B6-F7AD-7D9D-3802-9FDB528C993B}"/>
              </a:ext>
            </a:extLst>
          </p:cNvPr>
          <p:cNvSpPr>
            <a:spLocks noGrp="1"/>
          </p:cNvSpPr>
          <p:nvPr>
            <p:ph type="sldNum" sz="quarter" idx="10"/>
          </p:nvPr>
        </p:nvSpPr>
        <p:spPr/>
        <p:txBody>
          <a:bodyPr/>
          <a:lstStyle/>
          <a:p>
            <a:fld id="{E4666CC5-9B12-D84B-9C9B-9E63B7EE2D74}" type="slidenum">
              <a:rPr lang="en-US" smtClean="0"/>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3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37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37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37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7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37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37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3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48B497-EF59-4A9F-B5ED-84936E72E622}"/>
              </a:ext>
            </a:extLst>
          </p:cNvPr>
          <p:cNvSpPr>
            <a:spLocks noGrp="1"/>
          </p:cNvSpPr>
          <p:nvPr>
            <p:ph type="body" sz="quarter" idx="12"/>
          </p:nvPr>
        </p:nvSpPr>
        <p:spPr/>
        <p:txBody>
          <a:bodyPr>
            <a:normAutofit fontScale="92500" lnSpcReduction="10000"/>
          </a:bodyPr>
          <a:lstStyle/>
          <a:p>
            <a:r>
              <a:rPr lang="en-US"/>
              <a:t>RC Respond provides a field for “Duty Officer Notes” in each event record</a:t>
            </a:r>
          </a:p>
          <a:p>
            <a:r>
              <a:rPr lang="en-US"/>
              <a:t>This may be used to document items such as:</a:t>
            </a:r>
          </a:p>
          <a:p>
            <a:pPr lvl="1"/>
            <a:r>
              <a:rPr lang="en-US"/>
              <a:t>status changes</a:t>
            </a:r>
          </a:p>
          <a:p>
            <a:pPr lvl="1"/>
            <a:r>
              <a:rPr lang="en-US"/>
              <a:t>reasons for not responding</a:t>
            </a:r>
          </a:p>
          <a:p>
            <a:pPr lvl="1"/>
            <a:r>
              <a:rPr lang="en-US"/>
              <a:t>information which may be needed by another DDO who takes over the call</a:t>
            </a:r>
          </a:p>
          <a:p>
            <a:r>
              <a:rPr lang="en-US"/>
              <a:t>A new DDO note should be created with each update to preserve a chronology for the event</a:t>
            </a:r>
          </a:p>
          <a:p>
            <a:r>
              <a:rPr lang="en-US" b="1"/>
              <a:t>DDO notes should </a:t>
            </a:r>
            <a:r>
              <a:rPr lang="en-US" b="1" u="sng"/>
              <a:t>NOT</a:t>
            </a:r>
            <a:r>
              <a:rPr lang="en-US" b="1"/>
              <a:t> be used to record any personal or confidential information about clients</a:t>
            </a:r>
          </a:p>
        </p:txBody>
      </p:sp>
      <p:sp>
        <p:nvSpPr>
          <p:cNvPr id="2" name="Title 1">
            <a:extLst>
              <a:ext uri="{FF2B5EF4-FFF2-40B4-BE49-F238E27FC236}">
                <a16:creationId xmlns:a16="http://schemas.microsoft.com/office/drawing/2014/main" id="{2DFF476D-DA0C-2FBA-5058-F8D5B4A692E3}"/>
              </a:ext>
            </a:extLst>
          </p:cNvPr>
          <p:cNvSpPr>
            <a:spLocks noGrp="1"/>
          </p:cNvSpPr>
          <p:nvPr>
            <p:ph type="title"/>
          </p:nvPr>
        </p:nvSpPr>
        <p:spPr/>
        <p:txBody>
          <a:bodyPr/>
          <a:lstStyle/>
          <a:p>
            <a:r>
              <a:rPr lang="en-US" sz="3600"/>
              <a:t>Documenting Event Information in RC Respond (Confidentiality)</a:t>
            </a:r>
          </a:p>
        </p:txBody>
      </p:sp>
      <p:sp>
        <p:nvSpPr>
          <p:cNvPr id="4" name="Slide Number Placeholder 3">
            <a:extLst>
              <a:ext uri="{FF2B5EF4-FFF2-40B4-BE49-F238E27FC236}">
                <a16:creationId xmlns:a16="http://schemas.microsoft.com/office/drawing/2014/main" id="{DC8FC0F9-8731-748F-DF64-FE285DB15481}"/>
              </a:ext>
            </a:extLst>
          </p:cNvPr>
          <p:cNvSpPr>
            <a:spLocks noGrp="1"/>
          </p:cNvSpPr>
          <p:nvPr>
            <p:ph type="sldNum" sz="quarter" idx="13"/>
          </p:nvPr>
        </p:nvSpPr>
        <p:spPr/>
        <p:txBody>
          <a:bodyPr/>
          <a:lstStyle/>
          <a:p>
            <a:fld id="{E4666CC5-9B12-D84B-9C9B-9E63B7EE2D74}" type="slidenum">
              <a:rPr lang="en-US" smtClean="0"/>
              <a:t>79</a:t>
            </a:fld>
            <a:endParaRPr lang="en-US"/>
          </a:p>
        </p:txBody>
      </p:sp>
    </p:spTree>
    <p:extLst>
      <p:ext uri="{BB962C8B-B14F-4D97-AF65-F5344CB8AC3E}">
        <p14:creationId xmlns:p14="http://schemas.microsoft.com/office/powerpoint/2010/main" val="26898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8313-617C-5D4C-3F4D-F4F0B152E1FB}"/>
              </a:ext>
            </a:extLst>
          </p:cNvPr>
          <p:cNvSpPr>
            <a:spLocks noGrp="1"/>
          </p:cNvSpPr>
          <p:nvPr>
            <p:ph type="title"/>
          </p:nvPr>
        </p:nvSpPr>
        <p:spPr/>
        <p:txBody>
          <a:bodyPr/>
          <a:lstStyle/>
          <a:p>
            <a:r>
              <a:rPr lang="en-US" sz="2700" b="1"/>
              <a:t>DAT Response Process</a:t>
            </a:r>
          </a:p>
        </p:txBody>
      </p:sp>
      <p:pic>
        <p:nvPicPr>
          <p:cNvPr id="3" name="Picture 2" descr="A close up of a map&#10;&#10;Description automatically generated">
            <a:extLst>
              <a:ext uri="{FF2B5EF4-FFF2-40B4-BE49-F238E27FC236}">
                <a16:creationId xmlns:a16="http://schemas.microsoft.com/office/drawing/2014/main" id="{EE78BCC2-9361-4107-5D99-35963B808B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8631" y="1920481"/>
            <a:ext cx="3886742" cy="3408044"/>
          </a:xfrm>
          <a:prstGeom prst="rect">
            <a:avLst/>
          </a:prstGeom>
        </p:spPr>
      </p:pic>
      <p:sp>
        <p:nvSpPr>
          <p:cNvPr id="4" name="Oval 3">
            <a:extLst>
              <a:ext uri="{FF2B5EF4-FFF2-40B4-BE49-F238E27FC236}">
                <a16:creationId xmlns:a16="http://schemas.microsoft.com/office/drawing/2014/main" id="{04881313-527C-E0F8-E0AD-4623775CD78F}"/>
              </a:ext>
            </a:extLst>
          </p:cNvPr>
          <p:cNvSpPr/>
          <p:nvPr/>
        </p:nvSpPr>
        <p:spPr>
          <a:xfrm>
            <a:off x="5128055" y="2664430"/>
            <a:ext cx="1538417" cy="746039"/>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B93998D-EDD8-3863-11FB-1F15FA4BF9D5}"/>
              </a:ext>
            </a:extLst>
          </p:cNvPr>
          <p:cNvSpPr/>
          <p:nvPr/>
        </p:nvSpPr>
        <p:spPr>
          <a:xfrm>
            <a:off x="5052506" y="3895144"/>
            <a:ext cx="1538417" cy="746039"/>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CFEDBC9-967A-4315-602A-6A0BBAD30D09}"/>
              </a:ext>
            </a:extLst>
          </p:cNvPr>
          <p:cNvSpPr/>
          <p:nvPr/>
        </p:nvSpPr>
        <p:spPr>
          <a:xfrm>
            <a:off x="2477532" y="3895142"/>
            <a:ext cx="1538417" cy="746039"/>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982518C-A764-4D4C-80AF-FE8F0BF98871}"/>
              </a:ext>
            </a:extLst>
          </p:cNvPr>
          <p:cNvSpPr/>
          <p:nvPr/>
        </p:nvSpPr>
        <p:spPr>
          <a:xfrm>
            <a:off x="3833684" y="4764749"/>
            <a:ext cx="1538417" cy="746039"/>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33789B2-0EFE-40E5-1DC4-080DEA3DF782}"/>
              </a:ext>
            </a:extLst>
          </p:cNvPr>
          <p:cNvSpPr/>
          <p:nvPr/>
        </p:nvSpPr>
        <p:spPr>
          <a:xfrm>
            <a:off x="2477534" y="2664427"/>
            <a:ext cx="1538417" cy="746039"/>
          </a:xfrm>
          <a:prstGeom prst="ellipse">
            <a:avLst/>
          </a:prstGeom>
          <a:noFill/>
          <a:ln w="28575">
            <a:solidFill>
              <a:srgbClr val="0432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9F65B976-AA16-BD61-4220-ECF329663F60}"/>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763559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6D86-A406-FB40-E8BB-2D14945EC9C6}"/>
              </a:ext>
            </a:extLst>
          </p:cNvPr>
          <p:cNvSpPr>
            <a:spLocks noGrp="1"/>
          </p:cNvSpPr>
          <p:nvPr>
            <p:ph type="title"/>
          </p:nvPr>
        </p:nvSpPr>
        <p:spPr/>
        <p:txBody>
          <a:bodyPr/>
          <a:lstStyle/>
          <a:p>
            <a:r>
              <a:rPr lang="en-US" sz="3600" b="1">
                <a:latin typeface="Arial" panose="020B0604020202020204" pitchFamily="34" charset="0"/>
              </a:rPr>
              <a:t>Separation of Roles</a:t>
            </a:r>
            <a:endParaRPr lang="en-US" sz="3600"/>
          </a:p>
        </p:txBody>
      </p:sp>
      <p:sp>
        <p:nvSpPr>
          <p:cNvPr id="3" name="Slide Number Placeholder 2">
            <a:extLst>
              <a:ext uri="{FF2B5EF4-FFF2-40B4-BE49-F238E27FC236}">
                <a16:creationId xmlns:a16="http://schemas.microsoft.com/office/drawing/2014/main" id="{AD4B1177-94B1-9020-71A7-A65D3573643F}"/>
              </a:ext>
            </a:extLst>
          </p:cNvPr>
          <p:cNvSpPr>
            <a:spLocks noGrp="1"/>
          </p:cNvSpPr>
          <p:nvPr>
            <p:ph type="sldNum" sz="quarter" idx="13"/>
          </p:nvPr>
        </p:nvSpPr>
        <p:spPr/>
        <p:txBody>
          <a:bodyPr/>
          <a:lstStyle/>
          <a:p>
            <a:fld id="{E4666CC5-9B12-D84B-9C9B-9E63B7EE2D74}" type="slidenum">
              <a:rPr lang="en-US" smtClean="0"/>
              <a:t>80</a:t>
            </a:fld>
            <a:endParaRPr lang="en-US"/>
          </a:p>
        </p:txBody>
      </p:sp>
    </p:spTree>
    <p:extLst>
      <p:ext uri="{BB962C8B-B14F-4D97-AF65-F5344CB8AC3E}">
        <p14:creationId xmlns:p14="http://schemas.microsoft.com/office/powerpoint/2010/main" val="241144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0188-9F01-D639-DE72-DF4A7CC2A9BC}"/>
              </a:ext>
            </a:extLst>
          </p:cNvPr>
          <p:cNvSpPr>
            <a:spLocks noGrp="1"/>
          </p:cNvSpPr>
          <p:nvPr>
            <p:ph type="title"/>
          </p:nvPr>
        </p:nvSpPr>
        <p:spPr/>
        <p:txBody>
          <a:bodyPr/>
          <a:lstStyle/>
          <a:p>
            <a:r>
              <a:rPr lang="en-US" sz="3600"/>
              <a:t>Separation of Roles</a:t>
            </a:r>
          </a:p>
        </p:txBody>
      </p:sp>
      <p:sp>
        <p:nvSpPr>
          <p:cNvPr id="10" name="Text Placeholder 9">
            <a:extLst>
              <a:ext uri="{FF2B5EF4-FFF2-40B4-BE49-F238E27FC236}">
                <a16:creationId xmlns:a16="http://schemas.microsoft.com/office/drawing/2014/main" id="{EB5CC8A3-385B-ED78-5176-D8D4BBDB5CC7}"/>
              </a:ext>
            </a:extLst>
          </p:cNvPr>
          <p:cNvSpPr>
            <a:spLocks noGrp="1"/>
          </p:cNvSpPr>
          <p:nvPr>
            <p:ph type="body" sz="quarter" idx="12"/>
          </p:nvPr>
        </p:nvSpPr>
        <p:spPr>
          <a:xfrm>
            <a:off x="457200" y="1317055"/>
            <a:ext cx="8229600" cy="4089400"/>
          </a:xfrm>
        </p:spPr>
        <p:txBody>
          <a:bodyPr>
            <a:normAutofit fontScale="92500" lnSpcReduction="10000"/>
          </a:bodyPr>
          <a:lstStyle/>
          <a:p>
            <a:r>
              <a:rPr lang="en-US" sz="3000"/>
              <a:t>DDOs may </a:t>
            </a:r>
            <a:r>
              <a:rPr lang="en-US" sz="3000" b="1" u="sng"/>
              <a:t>not</a:t>
            </a:r>
            <a:r>
              <a:rPr lang="en-US" sz="3000"/>
              <a:t>:</a:t>
            </a:r>
          </a:p>
          <a:p>
            <a:pPr lvl="1"/>
            <a:r>
              <a:rPr lang="en-US" sz="2800"/>
              <a:t>Create cases and/or activate Client Assistance Cards for DATs in the RC Care Intake for any clients</a:t>
            </a:r>
          </a:p>
          <a:p>
            <a:pPr lvl="1"/>
            <a:r>
              <a:rPr lang="en-US" sz="2800"/>
              <a:t>Confirm ID and Address</a:t>
            </a:r>
          </a:p>
          <a:p>
            <a:pPr lvl="2"/>
            <a:r>
              <a:rPr lang="en-US" sz="2600"/>
              <a:t>DAT responders must do these confirmations themselves.</a:t>
            </a:r>
          </a:p>
          <a:p>
            <a:r>
              <a:rPr lang="en-US" sz="3000"/>
              <a:t>DDOs who are also DAT responders must not serve in both roles for the same event even if they do so at different times</a:t>
            </a:r>
          </a:p>
        </p:txBody>
      </p:sp>
      <p:sp>
        <p:nvSpPr>
          <p:cNvPr id="3" name="Slide Number Placeholder 2">
            <a:extLst>
              <a:ext uri="{FF2B5EF4-FFF2-40B4-BE49-F238E27FC236}">
                <a16:creationId xmlns:a16="http://schemas.microsoft.com/office/drawing/2014/main" id="{A8325229-FAD6-2DF4-4674-1C820485A94C}"/>
              </a:ext>
            </a:extLst>
          </p:cNvPr>
          <p:cNvSpPr>
            <a:spLocks noGrp="1"/>
          </p:cNvSpPr>
          <p:nvPr>
            <p:ph type="sldNum" sz="quarter" idx="13"/>
          </p:nvPr>
        </p:nvSpPr>
        <p:spPr/>
        <p:txBody>
          <a:bodyPr/>
          <a:lstStyle/>
          <a:p>
            <a:fld id="{E4666CC5-9B12-D84B-9C9B-9E63B7EE2D74}" type="slidenum">
              <a:rPr lang="en-US" smtClean="0"/>
              <a:t>81</a:t>
            </a:fld>
            <a:endParaRPr lang="en-US"/>
          </a:p>
        </p:txBody>
      </p:sp>
    </p:spTree>
    <p:extLst>
      <p:ext uri="{BB962C8B-B14F-4D97-AF65-F5344CB8AC3E}">
        <p14:creationId xmlns:p14="http://schemas.microsoft.com/office/powerpoint/2010/main" val="7400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6D86-A406-FB40-E8BB-2D14945EC9C6}"/>
              </a:ext>
            </a:extLst>
          </p:cNvPr>
          <p:cNvSpPr>
            <a:spLocks noGrp="1"/>
          </p:cNvSpPr>
          <p:nvPr>
            <p:ph type="title"/>
          </p:nvPr>
        </p:nvSpPr>
        <p:spPr/>
        <p:txBody>
          <a:bodyPr/>
          <a:lstStyle/>
          <a:p>
            <a:r>
              <a:rPr lang="en-US" sz="3600" b="1">
                <a:highlight>
                  <a:srgbClr val="FFFF00"/>
                </a:highlight>
                <a:latin typeface="Arial" panose="020B0604020202020204" pitchFamily="34" charset="0"/>
              </a:rPr>
              <a:t>Regional Content</a:t>
            </a:r>
            <a:endParaRPr lang="en-US" sz="3600">
              <a:highlight>
                <a:srgbClr val="FFFF00"/>
              </a:highlight>
            </a:endParaRPr>
          </a:p>
        </p:txBody>
      </p:sp>
      <p:sp>
        <p:nvSpPr>
          <p:cNvPr id="3" name="Slide Number Placeholder 2">
            <a:extLst>
              <a:ext uri="{FF2B5EF4-FFF2-40B4-BE49-F238E27FC236}">
                <a16:creationId xmlns:a16="http://schemas.microsoft.com/office/drawing/2014/main" id="{AD4B1177-94B1-9020-71A7-A65D3573643F}"/>
              </a:ext>
            </a:extLst>
          </p:cNvPr>
          <p:cNvSpPr>
            <a:spLocks noGrp="1"/>
          </p:cNvSpPr>
          <p:nvPr>
            <p:ph type="sldNum" sz="quarter" idx="13"/>
          </p:nvPr>
        </p:nvSpPr>
        <p:spPr/>
        <p:txBody>
          <a:bodyPr/>
          <a:lstStyle/>
          <a:p>
            <a:fld id="{E4666CC5-9B12-D84B-9C9B-9E63B7EE2D74}" type="slidenum">
              <a:rPr lang="en-US" smtClean="0"/>
              <a:t>82</a:t>
            </a:fld>
            <a:endParaRPr lang="en-US"/>
          </a:p>
        </p:txBody>
      </p:sp>
    </p:spTree>
    <p:extLst>
      <p:ext uri="{BB962C8B-B14F-4D97-AF65-F5344CB8AC3E}">
        <p14:creationId xmlns:p14="http://schemas.microsoft.com/office/powerpoint/2010/main" val="2924095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4929-C3F1-41DD-8440-D7F90095CC48}"/>
              </a:ext>
            </a:extLst>
          </p:cNvPr>
          <p:cNvSpPr>
            <a:spLocks noGrp="1"/>
          </p:cNvSpPr>
          <p:nvPr>
            <p:ph type="title"/>
          </p:nvPr>
        </p:nvSpPr>
        <p:spPr>
          <a:xfrm>
            <a:off x="457200" y="387485"/>
            <a:ext cx="8229600" cy="1143000"/>
          </a:xfrm>
        </p:spPr>
        <p:txBody>
          <a:bodyPr/>
          <a:lstStyle/>
          <a:p>
            <a:r>
              <a:rPr lang="en-US"/>
              <a:t>Next Steps</a:t>
            </a:r>
          </a:p>
        </p:txBody>
      </p:sp>
      <p:sp>
        <p:nvSpPr>
          <p:cNvPr id="3" name="Content Placeholder 2">
            <a:extLst>
              <a:ext uri="{FF2B5EF4-FFF2-40B4-BE49-F238E27FC236}">
                <a16:creationId xmlns:a16="http://schemas.microsoft.com/office/drawing/2014/main" id="{02B4B363-14C7-3EED-3CCB-61FDA11EA380}"/>
              </a:ext>
            </a:extLst>
          </p:cNvPr>
          <p:cNvSpPr>
            <a:spLocks noGrp="1"/>
          </p:cNvSpPr>
          <p:nvPr>
            <p:ph idx="1"/>
          </p:nvPr>
        </p:nvSpPr>
        <p:spPr/>
        <p:txBody>
          <a:bodyPr>
            <a:normAutofit lnSpcReduction="10000"/>
          </a:bodyPr>
          <a:lstStyle/>
          <a:p>
            <a:r>
              <a:rPr lang="en-US" sz="2800" dirty="0"/>
              <a:t>Complete all DDO Training: </a:t>
            </a:r>
          </a:p>
          <a:p>
            <a:pPr lvl="1">
              <a:buFont typeface="Arial" panose="020B0604020202020204" pitchFamily="34" charset="0"/>
              <a:buChar char="•"/>
            </a:pPr>
            <a:r>
              <a:rPr lang="en-US" sz="2000" dirty="0">
                <a:solidFill>
                  <a:srgbClr val="000000"/>
                </a:solidFill>
              </a:rPr>
              <a:t>Disaster Action Team Response Fundamentals</a:t>
            </a:r>
          </a:p>
          <a:p>
            <a:pPr lvl="2">
              <a:buFont typeface="Arial" panose="020B0604020202020204" pitchFamily="34" charset="0"/>
              <a:buChar char="•"/>
            </a:pPr>
            <a:r>
              <a:rPr lang="en-US" sz="1600" dirty="0"/>
              <a:t>Not required if DAT Fundamentals already completed</a:t>
            </a:r>
          </a:p>
          <a:p>
            <a:pPr lvl="1">
              <a:buFont typeface="Arial" panose="020B0604020202020204" pitchFamily="34" charset="0"/>
              <a:buChar char="•"/>
            </a:pPr>
            <a:r>
              <a:rPr lang="en-US" sz="2000" dirty="0"/>
              <a:t>Disaster Action Team Duty Officer Fundamentals </a:t>
            </a:r>
            <a:r>
              <a:rPr lang="en-US" sz="2000" i="1" dirty="0">
                <a:solidFill>
                  <a:srgbClr val="FF0000"/>
                </a:solidFill>
              </a:rPr>
              <a:t>(this training)</a:t>
            </a:r>
          </a:p>
          <a:p>
            <a:pPr lvl="1">
              <a:buFont typeface="Arial" panose="020B0604020202020204" pitchFamily="34" charset="0"/>
              <a:buChar char="•"/>
            </a:pPr>
            <a:r>
              <a:rPr lang="en-US" sz="2000" dirty="0"/>
              <a:t>RC Respond Basics</a:t>
            </a:r>
          </a:p>
          <a:p>
            <a:pPr lvl="1">
              <a:buFont typeface="Arial" panose="020B0604020202020204" pitchFamily="34" charset="0"/>
              <a:buChar char="•"/>
            </a:pPr>
            <a:r>
              <a:rPr lang="en-US" sz="2000" dirty="0"/>
              <a:t>RC Respond: Working as a Duty Officer</a:t>
            </a:r>
          </a:p>
          <a:p>
            <a:pPr lvl="1">
              <a:buFont typeface="Arial" panose="020B0604020202020204" pitchFamily="34" charset="0"/>
              <a:buChar char="•"/>
            </a:pPr>
            <a:r>
              <a:rPr lang="en-US" sz="2000" dirty="0"/>
              <a:t>Handling a crisis call</a:t>
            </a:r>
          </a:p>
          <a:p>
            <a:r>
              <a:rPr lang="en-US" sz="2800" dirty="0">
                <a:highlight>
                  <a:srgbClr val="FFFF00"/>
                </a:highlight>
              </a:rPr>
              <a:t>Be sure you are aware of Regional or Chapter/Territory specifics</a:t>
            </a:r>
          </a:p>
          <a:p>
            <a:r>
              <a:rPr lang="en-US" sz="2800" dirty="0"/>
              <a:t>Get involved!</a:t>
            </a:r>
          </a:p>
        </p:txBody>
      </p:sp>
      <p:sp>
        <p:nvSpPr>
          <p:cNvPr id="4" name="Slide Number Placeholder 3">
            <a:extLst>
              <a:ext uri="{FF2B5EF4-FFF2-40B4-BE49-F238E27FC236}">
                <a16:creationId xmlns:a16="http://schemas.microsoft.com/office/drawing/2014/main" id="{8B2F495E-E07D-0A23-6AD8-CC06B7E976C4}"/>
              </a:ext>
            </a:extLst>
          </p:cNvPr>
          <p:cNvSpPr>
            <a:spLocks noGrp="1"/>
          </p:cNvSpPr>
          <p:nvPr>
            <p:ph type="sldNum" sz="quarter" idx="10"/>
          </p:nvPr>
        </p:nvSpPr>
        <p:spPr/>
        <p:txBody>
          <a:bodyPr/>
          <a:lstStyle/>
          <a:p>
            <a:fld id="{E4666CC5-9B12-D84B-9C9B-9E63B7EE2D74}" type="slidenum">
              <a:rPr lang="en-US" smtClean="0"/>
              <a:t>83</a:t>
            </a:fld>
            <a:endParaRPr lang="en-US"/>
          </a:p>
        </p:txBody>
      </p:sp>
    </p:spTree>
    <p:extLst>
      <p:ext uri="{BB962C8B-B14F-4D97-AF65-F5344CB8AC3E}">
        <p14:creationId xmlns:p14="http://schemas.microsoft.com/office/powerpoint/2010/main" val="75567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AA35A76C-BDD1-4167-839A-E6F04E9950EA}"/>
              </a:ext>
            </a:extLst>
          </p:cNvPr>
          <p:cNvSpPr>
            <a:spLocks noGrp="1"/>
          </p:cNvSpPr>
          <p:nvPr>
            <p:ph type="title"/>
          </p:nvPr>
        </p:nvSpPr>
        <p:spPr>
          <a:xfrm>
            <a:off x="591043" y="190500"/>
            <a:ext cx="8229600" cy="1143000"/>
          </a:xfrm>
        </p:spPr>
        <p:txBody>
          <a:bodyPr/>
          <a:lstStyle/>
          <a:p>
            <a:pPr eaLnBrk="1" hangingPunct="1">
              <a:defRPr/>
            </a:pPr>
            <a:r>
              <a:rPr lang="en-US" altLang="en-US" sz="3600" b="1" dirty="0">
                <a:solidFill>
                  <a:srgbClr val="FF0000"/>
                </a:solidFill>
                <a:highlight>
                  <a:srgbClr val="FFFF00"/>
                </a:highlight>
                <a:latin typeface="Arial" panose="020B0604020202020204" pitchFamily="34" charset="0"/>
                <a:ea typeface="Geneva"/>
                <a:cs typeface="Arial" panose="020B0604020202020204" pitchFamily="34" charset="0"/>
              </a:rPr>
              <a:t>Little Rock Duty Officers</a:t>
            </a:r>
            <a:endParaRPr lang="en-US" altLang="en-US" sz="3600" dirty="0">
              <a:solidFill>
                <a:srgbClr val="FF0000"/>
              </a:solidFill>
              <a:highlight>
                <a:srgbClr val="FFFF00"/>
              </a:highlight>
              <a:latin typeface="Arial" panose="020B0604020202020204" pitchFamily="34" charset="0"/>
              <a:ea typeface="Geneva"/>
              <a:cs typeface="Arial" panose="020B0604020202020204" pitchFamily="34" charset="0"/>
            </a:endParaRPr>
          </a:p>
        </p:txBody>
      </p:sp>
      <p:sp>
        <p:nvSpPr>
          <p:cNvPr id="65539" name="Content Placeholder 2">
            <a:extLst>
              <a:ext uri="{FF2B5EF4-FFF2-40B4-BE49-F238E27FC236}">
                <a16:creationId xmlns:a16="http://schemas.microsoft.com/office/drawing/2014/main" id="{A4E8B71C-2D7A-4DE0-AF39-4C219C5A77E7}"/>
              </a:ext>
            </a:extLst>
          </p:cNvPr>
          <p:cNvSpPr>
            <a:spLocks noGrp="1"/>
          </p:cNvSpPr>
          <p:nvPr>
            <p:ph type="body" sz="quarter" idx="12"/>
          </p:nvPr>
        </p:nvSpPr>
        <p:spPr>
          <a:xfrm>
            <a:off x="591043" y="1706154"/>
            <a:ext cx="8229600" cy="4089400"/>
          </a:xfrm>
        </p:spPr>
        <p:txBody>
          <a:bodyPr>
            <a:normAutofit/>
          </a:bodyPr>
          <a:lstStyle/>
          <a:p>
            <a:pPr eaLnBrk="1" hangingPunct="1">
              <a:buClr>
                <a:srgbClr val="FF0000"/>
              </a:buClr>
              <a:buSzPct val="100000"/>
            </a:pPr>
            <a:r>
              <a:rPr lang="en-US" altLang="en-US" sz="2800" dirty="0">
                <a:highlight>
                  <a:srgbClr val="FFFF00"/>
                </a:highlight>
                <a:latin typeface="Arial" panose="020B0604020202020204" pitchFamily="34" charset="0"/>
                <a:ea typeface="Geneva" pitchFamily="121" charset="-128"/>
                <a:cs typeface="Arial" panose="020B0604020202020204" pitchFamily="34" charset="0"/>
              </a:rPr>
              <a:t>Shifts are 6 hours </a:t>
            </a:r>
          </a:p>
          <a:p>
            <a:pPr eaLnBrk="1" hangingPunct="1">
              <a:buClr>
                <a:srgbClr val="FF0000"/>
              </a:buClr>
              <a:buSzPct val="100000"/>
            </a:pPr>
            <a:endParaRPr lang="en-US" altLang="en-US" sz="2800" dirty="0">
              <a:highlight>
                <a:srgbClr val="FFFF00"/>
              </a:highlight>
              <a:latin typeface="Arial" panose="020B0604020202020204" pitchFamily="34" charset="0"/>
              <a:ea typeface="Geneva" pitchFamily="121" charset="-128"/>
              <a:cs typeface="Arial" panose="020B0604020202020204" pitchFamily="34" charset="0"/>
            </a:endParaRPr>
          </a:p>
          <a:p>
            <a:pPr eaLnBrk="1" hangingPunct="1">
              <a:buClr>
                <a:srgbClr val="FF0000"/>
              </a:buClr>
              <a:buSzPct val="100000"/>
            </a:pPr>
            <a:r>
              <a:rPr lang="en-US" altLang="en-US" sz="2800" dirty="0">
                <a:highlight>
                  <a:srgbClr val="FFFF00"/>
                </a:highlight>
                <a:latin typeface="Arial" panose="020B0604020202020204" pitchFamily="34" charset="0"/>
                <a:ea typeface="Geneva" pitchFamily="121" charset="-128"/>
                <a:cs typeface="Arial" panose="020B0604020202020204" pitchFamily="34" charset="0"/>
              </a:rPr>
              <a:t>Shift </a:t>
            </a:r>
            <a:r>
              <a:rPr lang="en-US" altLang="en-US" sz="2800">
                <a:highlight>
                  <a:srgbClr val="FFFF00"/>
                </a:highlight>
                <a:latin typeface="Arial" panose="020B0604020202020204" pitchFamily="34" charset="0"/>
                <a:ea typeface="Geneva" pitchFamily="121" charset="-128"/>
                <a:cs typeface="Arial" panose="020B0604020202020204" pitchFamily="34" charset="0"/>
              </a:rPr>
              <a:t>frequency: 4 </a:t>
            </a:r>
            <a:r>
              <a:rPr lang="en-US" altLang="en-US" sz="2800" dirty="0">
                <a:highlight>
                  <a:srgbClr val="FFFF00"/>
                </a:highlight>
                <a:latin typeface="Arial" panose="020B0604020202020204" pitchFamily="34" charset="0"/>
                <a:ea typeface="Geneva" pitchFamily="121" charset="-128"/>
                <a:cs typeface="Arial" panose="020B0604020202020204" pitchFamily="34" charset="0"/>
              </a:rPr>
              <a:t>shifts a day </a:t>
            </a:r>
            <a:br>
              <a:rPr lang="en-US" altLang="en-US" sz="2800" dirty="0">
                <a:highlight>
                  <a:srgbClr val="FFFF00"/>
                </a:highlight>
                <a:latin typeface="Arial" panose="020B0604020202020204" pitchFamily="34" charset="0"/>
                <a:ea typeface="Geneva" pitchFamily="121" charset="-128"/>
                <a:cs typeface="Arial" panose="020B0604020202020204" pitchFamily="34" charset="0"/>
              </a:rPr>
            </a:br>
            <a:endParaRPr lang="en-US" altLang="en-US" sz="2800" dirty="0">
              <a:highlight>
                <a:srgbClr val="FFFF00"/>
              </a:highlight>
              <a:latin typeface="Arial" panose="020B0604020202020204" pitchFamily="34" charset="0"/>
              <a:ea typeface="Geneva" pitchFamily="121" charset="-128"/>
              <a:cs typeface="Arial" panose="020B0604020202020204" pitchFamily="34" charset="0"/>
            </a:endParaRPr>
          </a:p>
          <a:p>
            <a:pPr eaLnBrk="1" hangingPunct="1">
              <a:buClr>
                <a:srgbClr val="FF0000"/>
              </a:buClr>
              <a:buSzPct val="100000"/>
            </a:pPr>
            <a:r>
              <a:rPr lang="en-US" altLang="en-US" sz="2800" dirty="0">
                <a:highlight>
                  <a:srgbClr val="FFFF00"/>
                </a:highlight>
                <a:latin typeface="Arial" panose="020B0604020202020204" pitchFamily="34" charset="0"/>
                <a:ea typeface="Geneva" pitchFamily="121" charset="-128"/>
                <a:cs typeface="Arial" panose="020B0604020202020204" pitchFamily="34" charset="0"/>
              </a:rPr>
              <a:t>Chain of command: For support while on shift, </a:t>
            </a:r>
            <a:r>
              <a:rPr lang="en-US" altLang="en-US" sz="2800" dirty="0">
                <a:highlight>
                  <a:srgbClr val="FFFF00"/>
                </a:highlight>
              </a:rPr>
              <a:t>DAT </a:t>
            </a:r>
            <a:r>
              <a:rPr lang="en-US" altLang="en-US" sz="2800" dirty="0">
                <a:highlight>
                  <a:srgbClr val="FFFF00"/>
                </a:highlight>
                <a:latin typeface="Arial" panose="020B0604020202020204" pitchFamily="34" charset="0"/>
                <a:ea typeface="Geneva" pitchFamily="121" charset="-128"/>
                <a:cs typeface="Arial" panose="020B0604020202020204" pitchFamily="34" charset="0"/>
              </a:rPr>
              <a:t>Duty Officers should reach out to RLOC</a:t>
            </a:r>
            <a:br>
              <a:rPr lang="en-US" altLang="en-US" sz="2800" dirty="0">
                <a:highlight>
                  <a:srgbClr val="FFFF00"/>
                </a:highlight>
                <a:latin typeface="Arial" panose="020B0604020202020204" pitchFamily="34" charset="0"/>
                <a:ea typeface="Geneva" pitchFamily="121" charset="-128"/>
                <a:cs typeface="Arial" panose="020B0604020202020204" pitchFamily="34" charset="0"/>
              </a:rPr>
            </a:br>
            <a:endParaRPr lang="en-US" sz="2800" dirty="0">
              <a:highlight>
                <a:srgbClr val="FFFF00"/>
              </a:highlight>
            </a:endParaRPr>
          </a:p>
        </p:txBody>
      </p:sp>
    </p:spTree>
    <p:extLst>
      <p:ext uri="{BB962C8B-B14F-4D97-AF65-F5344CB8AC3E}">
        <p14:creationId xmlns:p14="http://schemas.microsoft.com/office/powerpoint/2010/main" val="19410831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D4E5E6-EF2F-4650-ABFC-A2B19C1359B1}"/>
              </a:ext>
            </a:extLst>
          </p:cNvPr>
          <p:cNvSpPr>
            <a:spLocks noGrp="1"/>
          </p:cNvSpPr>
          <p:nvPr>
            <p:ph type="ctrTitle"/>
          </p:nvPr>
        </p:nvSpPr>
        <p:spPr>
          <a:xfrm>
            <a:off x="427512" y="1202349"/>
            <a:ext cx="9294004" cy="1470025"/>
          </a:xfrm>
        </p:spPr>
        <p:txBody>
          <a:bodyPr>
            <a:normAutofit fontScale="90000"/>
          </a:bodyPr>
          <a:lstStyle/>
          <a:p>
            <a:pPr lvl="1" algn="l"/>
            <a:br>
              <a:rPr lang="en-US" sz="4000" dirty="0"/>
            </a:br>
            <a:r>
              <a:rPr lang="en-US" sz="4000" dirty="0"/>
              <a:t>Next:</a:t>
            </a:r>
            <a:br>
              <a:rPr lang="en-US" sz="4000" dirty="0"/>
            </a:br>
            <a:br>
              <a:rPr lang="en-US" sz="4000" dirty="0"/>
            </a:br>
            <a:r>
              <a:rPr lang="en-US" sz="4000" dirty="0"/>
              <a:t>RC Respond Basics</a:t>
            </a:r>
            <a:br>
              <a:rPr lang="en-US" sz="4000" dirty="0"/>
            </a:br>
            <a:r>
              <a:rPr lang="en-US" sz="4000" dirty="0"/>
              <a:t>RC Respond: Working as a Duty Officer</a:t>
            </a:r>
            <a:br>
              <a:rPr lang="en-US" sz="4000" dirty="0"/>
            </a:br>
            <a:r>
              <a:rPr lang="en-US" sz="4000" dirty="0"/>
              <a:t>Handling a crisis call</a:t>
            </a:r>
          </a:p>
        </p:txBody>
      </p:sp>
      <p:sp>
        <p:nvSpPr>
          <p:cNvPr id="2" name="Slide Number Placeholder 1">
            <a:extLst>
              <a:ext uri="{FF2B5EF4-FFF2-40B4-BE49-F238E27FC236}">
                <a16:creationId xmlns:a16="http://schemas.microsoft.com/office/drawing/2014/main" id="{F1AA1047-E2FA-8EE3-CD87-D906B998C956}"/>
              </a:ext>
            </a:extLst>
          </p:cNvPr>
          <p:cNvSpPr>
            <a:spLocks noGrp="1"/>
          </p:cNvSpPr>
          <p:nvPr>
            <p:ph type="sldNum" sz="quarter" idx="10"/>
          </p:nvPr>
        </p:nvSpPr>
        <p:spPr/>
        <p:txBody>
          <a:bodyPr/>
          <a:lstStyle/>
          <a:p>
            <a:fld id="{E4666CC5-9B12-D84B-9C9B-9E63B7EE2D74}" type="slidenum">
              <a:rPr lang="en-US" smtClean="0"/>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0495-D726-3396-5065-8690A1618C73}"/>
              </a:ext>
            </a:extLst>
          </p:cNvPr>
          <p:cNvSpPr>
            <a:spLocks noGrp="1"/>
          </p:cNvSpPr>
          <p:nvPr>
            <p:ph type="ctrTitle"/>
          </p:nvPr>
        </p:nvSpPr>
        <p:spPr/>
        <p:txBody>
          <a:bodyPr/>
          <a:lstStyle/>
          <a:p>
            <a:r>
              <a:rPr lang="en-US" dirty="0"/>
              <a:t>Handling a crisis call </a:t>
            </a:r>
          </a:p>
        </p:txBody>
      </p:sp>
      <p:sp>
        <p:nvSpPr>
          <p:cNvPr id="4" name="Slide Number Placeholder 3">
            <a:extLst>
              <a:ext uri="{FF2B5EF4-FFF2-40B4-BE49-F238E27FC236}">
                <a16:creationId xmlns:a16="http://schemas.microsoft.com/office/drawing/2014/main" id="{CBBF1779-8A45-0ABB-E8A7-8036BF264173}"/>
              </a:ext>
            </a:extLst>
          </p:cNvPr>
          <p:cNvSpPr>
            <a:spLocks noGrp="1"/>
          </p:cNvSpPr>
          <p:nvPr>
            <p:ph type="sldNum" sz="quarter" idx="10"/>
          </p:nvPr>
        </p:nvSpPr>
        <p:spPr/>
        <p:txBody>
          <a:bodyPr/>
          <a:lstStyle/>
          <a:p>
            <a:fld id="{E4666CC5-9B12-D84B-9C9B-9E63B7EE2D74}" type="slidenum">
              <a:rPr lang="en-US" smtClean="0"/>
              <a:t>86</a:t>
            </a:fld>
            <a:endParaRPr lang="en-US"/>
          </a:p>
        </p:txBody>
      </p:sp>
    </p:spTree>
    <p:extLst>
      <p:ext uri="{BB962C8B-B14F-4D97-AF65-F5344CB8AC3E}">
        <p14:creationId xmlns:p14="http://schemas.microsoft.com/office/powerpoint/2010/main" val="820516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F3E9-6D71-6AF4-4DCE-1A039B80655B}"/>
              </a:ext>
            </a:extLst>
          </p:cNvPr>
          <p:cNvSpPr>
            <a:spLocks noGrp="1"/>
          </p:cNvSpPr>
          <p:nvPr>
            <p:ph type="ctrTitle"/>
          </p:nvPr>
        </p:nvSpPr>
        <p:spPr>
          <a:xfrm>
            <a:off x="685800" y="2505693"/>
            <a:ext cx="7772400" cy="1470025"/>
          </a:xfrm>
        </p:spPr>
        <p:txBody>
          <a:bodyPr>
            <a:normAutofit fontScale="90000"/>
          </a:bodyPr>
          <a:lstStyle/>
          <a:p>
            <a:pPr algn="l"/>
            <a:r>
              <a:rPr lang="en-US" dirty="0"/>
              <a:t>Harm to themselves </a:t>
            </a:r>
            <a:br>
              <a:rPr lang="en-US" dirty="0"/>
            </a:br>
            <a:r>
              <a:rPr lang="en-US" dirty="0"/>
              <a:t>Harm to others</a:t>
            </a:r>
            <a:br>
              <a:rPr lang="en-US" dirty="0"/>
            </a:br>
            <a:r>
              <a:rPr lang="en-US" dirty="0"/>
              <a:t>Medical emergencies </a:t>
            </a:r>
          </a:p>
        </p:txBody>
      </p:sp>
      <p:sp>
        <p:nvSpPr>
          <p:cNvPr id="4" name="Slide Number Placeholder 3">
            <a:extLst>
              <a:ext uri="{FF2B5EF4-FFF2-40B4-BE49-F238E27FC236}">
                <a16:creationId xmlns:a16="http://schemas.microsoft.com/office/drawing/2014/main" id="{DFCB3C16-234F-EE37-5C72-0A6AC375DE95}"/>
              </a:ext>
            </a:extLst>
          </p:cNvPr>
          <p:cNvSpPr>
            <a:spLocks noGrp="1"/>
          </p:cNvSpPr>
          <p:nvPr>
            <p:ph type="sldNum" sz="quarter" idx="10"/>
          </p:nvPr>
        </p:nvSpPr>
        <p:spPr/>
        <p:txBody>
          <a:bodyPr/>
          <a:lstStyle/>
          <a:p>
            <a:fld id="{E4666CC5-9B12-D84B-9C9B-9E63B7EE2D74}" type="slidenum">
              <a:rPr lang="en-US" smtClean="0"/>
              <a:t>87</a:t>
            </a:fld>
            <a:endParaRPr lang="en-US"/>
          </a:p>
        </p:txBody>
      </p:sp>
    </p:spTree>
    <p:extLst>
      <p:ext uri="{BB962C8B-B14F-4D97-AF65-F5344CB8AC3E}">
        <p14:creationId xmlns:p14="http://schemas.microsoft.com/office/powerpoint/2010/main" val="29713657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05617-EE4E-B1CB-2033-03EBC28041B8}"/>
              </a:ext>
            </a:extLst>
          </p:cNvPr>
          <p:cNvSpPr>
            <a:spLocks noGrp="1"/>
          </p:cNvSpPr>
          <p:nvPr>
            <p:ph type="ctrTitle"/>
          </p:nvPr>
        </p:nvSpPr>
        <p:spPr>
          <a:xfrm>
            <a:off x="0" y="1828800"/>
            <a:ext cx="9144000" cy="1470025"/>
          </a:xfrm>
        </p:spPr>
        <p:txBody>
          <a:bodyPr>
            <a:normAutofit/>
          </a:bodyPr>
          <a:lstStyle/>
          <a:p>
            <a:r>
              <a:rPr lang="en-US" sz="3200" dirty="0"/>
              <a:t>How do you know if someone is in distress?</a:t>
            </a:r>
          </a:p>
        </p:txBody>
      </p:sp>
      <p:sp>
        <p:nvSpPr>
          <p:cNvPr id="3" name="Subtitle 2">
            <a:extLst>
              <a:ext uri="{FF2B5EF4-FFF2-40B4-BE49-F238E27FC236}">
                <a16:creationId xmlns:a16="http://schemas.microsoft.com/office/drawing/2014/main" id="{F7ADC1C2-5195-F818-0933-7BE03E204B21}"/>
              </a:ext>
            </a:extLst>
          </p:cNvPr>
          <p:cNvSpPr>
            <a:spLocks noGrp="1"/>
          </p:cNvSpPr>
          <p:nvPr>
            <p:ph type="subTitle" idx="1"/>
          </p:nvPr>
        </p:nvSpPr>
        <p:spPr/>
        <p:txBody>
          <a:bodyPr/>
          <a:lstStyle/>
          <a:p>
            <a:r>
              <a:rPr lang="en-US" dirty="0"/>
              <a:t>Ask them!</a:t>
            </a:r>
          </a:p>
        </p:txBody>
      </p:sp>
      <p:sp>
        <p:nvSpPr>
          <p:cNvPr id="4" name="Slide Number Placeholder 3">
            <a:extLst>
              <a:ext uri="{FF2B5EF4-FFF2-40B4-BE49-F238E27FC236}">
                <a16:creationId xmlns:a16="http://schemas.microsoft.com/office/drawing/2014/main" id="{F1670F4E-83A5-1466-B8F2-D82ED84E06E7}"/>
              </a:ext>
            </a:extLst>
          </p:cNvPr>
          <p:cNvSpPr>
            <a:spLocks noGrp="1"/>
          </p:cNvSpPr>
          <p:nvPr>
            <p:ph type="sldNum" sz="quarter" idx="10"/>
          </p:nvPr>
        </p:nvSpPr>
        <p:spPr/>
        <p:txBody>
          <a:bodyPr/>
          <a:lstStyle/>
          <a:p>
            <a:fld id="{E4666CC5-9B12-D84B-9C9B-9E63B7EE2D74}" type="slidenum">
              <a:rPr lang="en-US" smtClean="0"/>
              <a:t>88</a:t>
            </a:fld>
            <a:endParaRPr lang="en-US"/>
          </a:p>
        </p:txBody>
      </p:sp>
    </p:spTree>
    <p:extLst>
      <p:ext uri="{BB962C8B-B14F-4D97-AF65-F5344CB8AC3E}">
        <p14:creationId xmlns:p14="http://schemas.microsoft.com/office/powerpoint/2010/main" val="178724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62F6-4385-40D5-89BD-55E3A571B2FC}"/>
              </a:ext>
            </a:extLst>
          </p:cNvPr>
          <p:cNvSpPr>
            <a:spLocks noGrp="1"/>
          </p:cNvSpPr>
          <p:nvPr>
            <p:ph type="title"/>
          </p:nvPr>
        </p:nvSpPr>
        <p:spPr>
          <a:xfrm>
            <a:off x="1485900" y="1140685"/>
            <a:ext cx="6172200" cy="857250"/>
          </a:xfrm>
        </p:spPr>
        <p:txBody>
          <a:bodyPr/>
          <a:lstStyle/>
          <a:p>
            <a:r>
              <a:rPr lang="en-US" b="1">
                <a:latin typeface="Arial" panose="020B0604020202020204" pitchFamily="34" charset="0"/>
                <a:cs typeface="Arial" panose="020B0604020202020204" pitchFamily="34" charset="0"/>
              </a:rPr>
              <a:t>Breaking News: </a:t>
            </a:r>
          </a:p>
        </p:txBody>
      </p:sp>
      <p:pic>
        <p:nvPicPr>
          <p:cNvPr id="6" name="Picture 5">
            <a:extLst>
              <a:ext uri="{FF2B5EF4-FFF2-40B4-BE49-F238E27FC236}">
                <a16:creationId xmlns:a16="http://schemas.microsoft.com/office/drawing/2014/main" id="{2FCF3068-3873-FC49-8B2A-48463EA1DF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3000" y="1928879"/>
            <a:ext cx="6858000" cy="3352734"/>
          </a:xfrm>
          <a:prstGeom prst="rect">
            <a:avLst/>
          </a:prstGeom>
        </p:spPr>
      </p:pic>
      <p:sp>
        <p:nvSpPr>
          <p:cNvPr id="3" name="Slide Number Placeholder 2">
            <a:extLst>
              <a:ext uri="{FF2B5EF4-FFF2-40B4-BE49-F238E27FC236}">
                <a16:creationId xmlns:a16="http://schemas.microsoft.com/office/drawing/2014/main" id="{DE31088D-962F-C3C3-29A1-5FA069B12A76}"/>
              </a:ext>
            </a:extLst>
          </p:cNvPr>
          <p:cNvSpPr>
            <a:spLocks noGrp="1"/>
          </p:cNvSpPr>
          <p:nvPr>
            <p:ph type="sldNum"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378620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d Cross Theme">
  <a:themeElements>
    <a:clrScheme name="Custom 1">
      <a:dk1>
        <a:sysClr val="windowText" lastClr="000000"/>
      </a:dk1>
      <a:lt1>
        <a:sysClr val="window" lastClr="FFFFFF"/>
      </a:lt1>
      <a:dk2>
        <a:srgbClr val="000000"/>
      </a:dk2>
      <a:lt2>
        <a:srgbClr val="F8F8F8"/>
      </a:lt2>
      <a:accent1>
        <a:srgbClr val="C80000"/>
      </a:accent1>
      <a:accent2>
        <a:srgbClr val="B2B2B2"/>
      </a:accent2>
      <a:accent3>
        <a:srgbClr val="969696"/>
      </a:accent3>
      <a:accent4>
        <a:srgbClr val="808080"/>
      </a:accent4>
      <a:accent5>
        <a:srgbClr val="5F5F5F"/>
      </a:accent5>
      <a:accent6>
        <a:srgbClr val="3C3E3E"/>
      </a:accent6>
      <a:hlink>
        <a:srgbClr val="1973B1"/>
      </a:hlink>
      <a:folHlink>
        <a:srgbClr val="3D56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92500" lnSpcReduction="10000"/>
      </a:bodyPr>
      <a:lstStyle>
        <a:defPPr algn="l">
          <a:defRPr sz="3200" dirty="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bdd1514-616d-4e9f-a83e-cf2b4c98f710">
      <UserInfo>
        <DisplayName>Unter, Terry</DisplayName>
        <AccountId>238</AccountId>
        <AccountType/>
      </UserInfo>
      <UserInfo>
        <DisplayName>Guajardo, Alicia G.</DisplayName>
        <AccountId>10</AccountId>
        <AccountType/>
      </UserInfo>
      <UserInfo>
        <DisplayName>Walker, Clara</DisplayName>
        <AccountId>62</AccountId>
        <AccountType/>
      </UserInfo>
      <UserInfo>
        <DisplayName>Ersfeld, Julianne</DisplayName>
        <AccountId>275</AccountId>
        <AccountType/>
      </UserInfo>
      <UserInfo>
        <DisplayName>Mays, Liz</DisplayName>
        <AccountId>12</AccountId>
        <AccountType/>
      </UserInfo>
    </SharedWithUsers>
    <Batch xmlns="f3f3559c-2728-4180-8fe9-17ca1b852a48" xsi:nil="true"/>
    <TaxCatchAll xmlns="2bdd1514-616d-4e9f-a83e-cf2b4c98f710" xsi:nil="true"/>
    <Notes xmlns="f3f3559c-2728-4180-8fe9-17ca1b852a48" xsi:nil="true"/>
    <GeneralNotes xmlns="f3f3559c-2728-4180-8fe9-17ca1b852a48" xsi:nil="true"/>
    <ResponsibleParties xmlns="f3f3559c-2728-4180-8fe9-17ca1b852a48" xsi:nil="true"/>
    <SP_x002f_Publication xmlns="f3f3559c-2728-4180-8fe9-17ca1b852a48" xsi:nil="true"/>
    <lcf76f155ced4ddcb4097134ff3c332f xmlns="f3f3559c-2728-4180-8fe9-17ca1b852a4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C66C9279EF1F4EB041F95129D7549C" ma:contentTypeVersion="21" ma:contentTypeDescription="Create a new document." ma:contentTypeScope="" ma:versionID="3097f450f68259039d16fe026e95ba58">
  <xsd:schema xmlns:xsd="http://www.w3.org/2001/XMLSchema" xmlns:xs="http://www.w3.org/2001/XMLSchema" xmlns:p="http://schemas.microsoft.com/office/2006/metadata/properties" xmlns:ns2="f3f3559c-2728-4180-8fe9-17ca1b852a48" xmlns:ns3="2bdd1514-616d-4e9f-a83e-cf2b4c98f710" targetNamespace="http://schemas.microsoft.com/office/2006/metadata/properties" ma:root="true" ma:fieldsID="791d3105e4e5153862c9955ce54ede67" ns2:_="" ns3:_="">
    <xsd:import namespace="f3f3559c-2728-4180-8fe9-17ca1b852a48"/>
    <xsd:import namespace="2bdd1514-616d-4e9f-a83e-cf2b4c98f7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Batch" minOccurs="0"/>
                <xsd:element ref="ns2:SP_x002f_Publication" minOccurs="0"/>
                <xsd:element ref="ns2:Notes" minOccurs="0"/>
                <xsd:element ref="ns2:GeneralNotes" minOccurs="0"/>
                <xsd:element ref="ns2:ResponsibleParties"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f3559c-2728-4180-8fe9-17ca1b852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Batch" ma:index="18" nillable="true" ma:displayName="Batch" ma:format="Dropdown" ma:internalName="Batch">
      <xsd:simpleType>
        <xsd:restriction base="dms:Text">
          <xsd:maxLength value="255"/>
        </xsd:restriction>
      </xsd:simpleType>
    </xsd:element>
    <xsd:element name="SP_x002f_Publication" ma:index="19" nillable="true" ma:displayName="Review/Publication" ma:format="Dropdown" ma:internalName="SP_x002f_Publication">
      <xsd:simpleType>
        <xsd:restriction base="dms:Choice">
          <xsd:enumeration value="Stage Gate Review"/>
          <xsd:enumeration value="Publication"/>
          <xsd:enumeration value="HOLD"/>
          <xsd:enumeration value="Off-Cycle"/>
        </xsd:restriction>
      </xsd:simpleType>
    </xsd:element>
    <xsd:element name="Notes" ma:index="20" nillable="true" ma:displayName="Notes" ma:format="Dropdown" ma:internalName="Notes">
      <xsd:simpleType>
        <xsd:restriction base="dms:Note">
          <xsd:maxLength value="255"/>
        </xsd:restriction>
      </xsd:simpleType>
    </xsd:element>
    <xsd:element name="GeneralNotes" ma:index="21" nillable="true" ma:displayName="References Financial Assistance/CAS" ma:description="General Notes" ma:format="Dropdown" ma:internalName="GeneralNotes">
      <xsd:simpleType>
        <xsd:restriction base="dms:Text">
          <xsd:maxLength value="255"/>
        </xsd:restriction>
      </xsd:simpleType>
    </xsd:element>
    <xsd:element name="ResponsibleParties" ma:index="22" nillable="true" ma:displayName="Doctrine Team Rep" ma:format="Dropdown" ma:internalName="ResponsibleParties">
      <xsd:simpleType>
        <xsd:restriction base="dms:Choice">
          <xsd:enumeration value="Shirley"/>
          <xsd:enumeration value="Stephanie"/>
          <xsd:enumeration value="Choice 3"/>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dd1514-616d-4e9f-a83e-cf2b4c98f71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0a81f20-4db2-4ce6-bfa7-1ddee8d91568}" ma:internalName="TaxCatchAll" ma:showField="CatchAllData" ma:web="2bdd1514-616d-4e9f-a83e-cf2b4c98f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C6C94F-A638-4900-9C57-528E97E72AC3}">
  <ds:schemaRefs>
    <ds:schemaRef ds:uri="http://schemas.microsoft.com/sharepoint/v3/contenttype/forms"/>
  </ds:schemaRefs>
</ds:datastoreItem>
</file>

<file path=customXml/itemProps2.xml><?xml version="1.0" encoding="utf-8"?>
<ds:datastoreItem xmlns:ds="http://schemas.openxmlformats.org/officeDocument/2006/customXml" ds:itemID="{F14C9FCE-BACD-4144-9218-53A337E7E897}">
  <ds:schemaRefs>
    <ds:schemaRef ds:uri="20d5ace8-a10e-43f1-af34-4bc10f8c1270"/>
    <ds:schemaRef ds:uri="bc7fb53f-6249-4bb5-95ad-459fd8a09d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bdd1514-616d-4e9f-a83e-cf2b4c98f710"/>
    <ds:schemaRef ds:uri="f3f3559c-2728-4180-8fe9-17ca1b852a48"/>
  </ds:schemaRefs>
</ds:datastoreItem>
</file>

<file path=customXml/itemProps3.xml><?xml version="1.0" encoding="utf-8"?>
<ds:datastoreItem xmlns:ds="http://schemas.openxmlformats.org/officeDocument/2006/customXml" ds:itemID="{2C84FDA2-C664-45BA-9D7D-764F139E82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f3559c-2728-4180-8fe9-17ca1b852a48"/>
    <ds:schemaRef ds:uri="2bdd1514-616d-4e9f-a83e-cf2b4c98f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Theme.thmx</Template>
  <TotalTime>1147</TotalTime>
  <Words>13796</Words>
  <Application>Microsoft Macintosh PowerPoint</Application>
  <PresentationFormat>On-screen Show (4:3)</PresentationFormat>
  <Paragraphs>1417</Paragraphs>
  <Slides>88</Slides>
  <Notes>80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88</vt:i4>
      </vt:variant>
    </vt:vector>
  </HeadingPairs>
  <TitlesOfParts>
    <vt:vector size="99" baseType="lpstr">
      <vt:lpstr>MS PGothic</vt:lpstr>
      <vt:lpstr>Arial</vt:lpstr>
      <vt:lpstr>Arial,Sans-Serif</vt:lpstr>
      <vt:lpstr>ArialMT</vt:lpstr>
      <vt:lpstr>Calibri</vt:lpstr>
      <vt:lpstr>Geneva</vt:lpstr>
      <vt:lpstr>Georgia</vt:lpstr>
      <vt:lpstr>Helvetica</vt:lpstr>
      <vt:lpstr>SymbolMT</vt:lpstr>
      <vt:lpstr>Wingdings</vt:lpstr>
      <vt:lpstr>Red Cross Theme</vt:lpstr>
      <vt:lpstr>PowerPoint Presentation</vt:lpstr>
      <vt:lpstr>PowerPoint Presentation</vt:lpstr>
      <vt:lpstr>PowerPoint Presentation</vt:lpstr>
      <vt:lpstr>Disaster Action Team (DAT)</vt:lpstr>
      <vt:lpstr>Guiding Principles American Red Cross Disaster Cycle Services</vt:lpstr>
      <vt:lpstr>The DAT Response Process  What happens during a DAT response operation</vt:lpstr>
      <vt:lpstr>DAT Response Process</vt:lpstr>
      <vt:lpstr>DAT Response Process</vt:lpstr>
      <vt:lpstr>Breaking News: </vt:lpstr>
      <vt:lpstr>PowerPoint Presentation</vt:lpstr>
      <vt:lpstr>Workflow of a Typical DAT Response</vt:lpstr>
      <vt:lpstr>Preparing to Respond</vt:lpstr>
      <vt:lpstr>Proper Attire</vt:lpstr>
      <vt:lpstr>Initial Response</vt:lpstr>
      <vt:lpstr>What You May Encounter</vt:lpstr>
      <vt:lpstr>On Scene Safety</vt:lpstr>
      <vt:lpstr>On Scene Safety (cont.)</vt:lpstr>
      <vt:lpstr>On-scene Assessment</vt:lpstr>
      <vt:lpstr>What TO DO at a response…</vt:lpstr>
      <vt:lpstr>What TO DO at a response…</vt:lpstr>
      <vt:lpstr>What NOT to do at a Response…</vt:lpstr>
      <vt:lpstr>What NOT TO DO at a Response…</vt:lpstr>
      <vt:lpstr>Service Delivery</vt:lpstr>
      <vt:lpstr>The Client Care Program (CCP)</vt:lpstr>
      <vt:lpstr>The Client Care Program (CCP) </vt:lpstr>
      <vt:lpstr>Eligibility</vt:lpstr>
      <vt:lpstr>Resource and Referral Cases</vt:lpstr>
      <vt:lpstr>The Client Care Program Services &amp; Assistance</vt:lpstr>
      <vt:lpstr>Intake</vt:lpstr>
      <vt:lpstr>Individual Disaster Care Services</vt:lpstr>
      <vt:lpstr>Interviewing Clients</vt:lpstr>
      <vt:lpstr>Interviewing Clients</vt:lpstr>
      <vt:lpstr>End of Response &amp; Post Response</vt:lpstr>
      <vt:lpstr>After the Response</vt:lpstr>
      <vt:lpstr>Scaling Up a DAT Response</vt:lpstr>
      <vt:lpstr>PowerPoint Presentation</vt:lpstr>
      <vt:lpstr>PowerPoint Presentation</vt:lpstr>
      <vt:lpstr>Tools and Systems</vt:lpstr>
      <vt:lpstr>Event Notification Flow Overview</vt:lpstr>
      <vt:lpstr>PowerPoint Presentation</vt:lpstr>
      <vt:lpstr>PowerPoint Presentation</vt:lpstr>
      <vt:lpstr>The Disaster Notification</vt:lpstr>
      <vt:lpstr>RC Respond SMS  Event Notification</vt:lpstr>
      <vt:lpstr>RC Respond Email Event Notification</vt:lpstr>
      <vt:lpstr>“Active Events” and “Past Events”</vt:lpstr>
      <vt:lpstr>Active Event</vt:lpstr>
      <vt:lpstr>Past Event</vt:lpstr>
      <vt:lpstr>Active Event vs Past Event</vt:lpstr>
      <vt:lpstr>Responding to an Event: Overview</vt:lpstr>
      <vt:lpstr>Responding to an Event: Overview</vt:lpstr>
      <vt:lpstr>PowerPoint Presentation</vt:lpstr>
      <vt:lpstr>PowerPoint Presentation</vt:lpstr>
      <vt:lpstr>PowerPoint Presentation</vt:lpstr>
      <vt:lpstr>Making Decisions as a DDO</vt:lpstr>
      <vt:lpstr>Decision Making Authorities</vt:lpstr>
      <vt:lpstr>Decision Making Authorities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 TIME!! </vt:lpstr>
      <vt:lpstr>Supporting the Disaster Action Team During a Response</vt:lpstr>
      <vt:lpstr>DAT Safety During a Response</vt:lpstr>
      <vt:lpstr>PowerPoint Presentation</vt:lpstr>
      <vt:lpstr>PowerPoint Presentation</vt:lpstr>
      <vt:lpstr>PowerPoint Presentation</vt:lpstr>
      <vt:lpstr>PowerPoint Presentation</vt:lpstr>
      <vt:lpstr>PowerPoint Presentation</vt:lpstr>
      <vt:lpstr>Escalation and Initial Incident Reporting</vt:lpstr>
      <vt:lpstr>Escalation and Initial Incident Reporting</vt:lpstr>
      <vt:lpstr>Initial Incident Reporting Triggers (1)</vt:lpstr>
      <vt:lpstr>Initial Incident Reporting Triggers (2)</vt:lpstr>
      <vt:lpstr>PowerPoint Presentation</vt:lpstr>
      <vt:lpstr>PowerPoint Presentation</vt:lpstr>
      <vt:lpstr>Documenting Event Information in RC Respond (Confidentiality)</vt:lpstr>
      <vt:lpstr>Separation of Roles</vt:lpstr>
      <vt:lpstr>Separation of Roles</vt:lpstr>
      <vt:lpstr>Regional Content</vt:lpstr>
      <vt:lpstr>Next Steps</vt:lpstr>
      <vt:lpstr>Little Rock Duty Officers</vt:lpstr>
      <vt:lpstr> Next:  RC Respond Basics RC Respond: Working as a Duty Officer Handling a crisis call</vt:lpstr>
      <vt:lpstr>Handling a crisis call </vt:lpstr>
      <vt:lpstr>Harm to themselves  Harm to others Medical emergencies </vt:lpstr>
      <vt:lpstr>How do you know if someone is in distress?</vt:lpstr>
    </vt:vector>
  </TitlesOfParts>
  <Manager/>
  <Company>American Red Cross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 Duty Officer Fundamentals</dc:title>
  <dc:subject/>
  <dc:creator>Terry Unter</dc:creator>
  <cp:keywords/>
  <dc:description/>
  <cp:lastModifiedBy>Riggins, Guy</cp:lastModifiedBy>
  <cp:revision>4</cp:revision>
  <cp:lastPrinted>2025-02-20T14:27:52Z</cp:lastPrinted>
  <dcterms:created xsi:type="dcterms:W3CDTF">2012-02-24T16:35:29Z</dcterms:created>
  <dcterms:modified xsi:type="dcterms:W3CDTF">2025-02-20T20:38:44Z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0x010100FCC66C9279EF1F4EB041F95129D7549C</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ies>
</file>