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284" r:id="rId6"/>
    <p:sldId id="286" r:id="rId7"/>
    <p:sldId id="259" r:id="rId8"/>
    <p:sldId id="292" r:id="rId9"/>
    <p:sldId id="265" r:id="rId10"/>
    <p:sldId id="296" r:id="rId11"/>
    <p:sldId id="295" r:id="rId12"/>
    <p:sldId id="297" r:id="rId13"/>
    <p:sldId id="298" r:id="rId14"/>
    <p:sldId id="299" r:id="rId15"/>
    <p:sldId id="301" r:id="rId16"/>
    <p:sldId id="302" r:id="rId17"/>
    <p:sldId id="300" r:id="rId18"/>
    <p:sldId id="303" r:id="rId19"/>
    <p:sldId id="304" r:id="rId20"/>
    <p:sldId id="308" r:id="rId21"/>
    <p:sldId id="306" r:id="rId22"/>
    <p:sldId id="305" r:id="rId23"/>
    <p:sldId id="307" r:id="rId24"/>
    <p:sldId id="315" r:id="rId25"/>
    <p:sldId id="290" r:id="rId26"/>
    <p:sldId id="261" r:id="rId27"/>
    <p:sldId id="309" r:id="rId28"/>
    <p:sldId id="310" r:id="rId29"/>
    <p:sldId id="311" r:id="rId30"/>
    <p:sldId id="312" r:id="rId31"/>
    <p:sldId id="313" r:id="rId32"/>
    <p:sldId id="314" r:id="rId33"/>
    <p:sldId id="316" r:id="rId34"/>
    <p:sldId id="318" r:id="rId35"/>
    <p:sldId id="317" r:id="rId36"/>
    <p:sldId id="283" r:id="rId37"/>
    <p:sldId id="285" r:id="rId38"/>
    <p:sldId id="26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E2111-C37B-4C9C-BDC7-01B9408FA8FC}" v="2" dt="2025-11-14T01:37:57.869"/>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1200" y="6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Jamie [HHS]" userId="5c7d6f1b-4ce0-4356-b2e8-aafd64623ec1" providerId="ADAL" clId="{235E2111-C37B-4C9C-BDC7-01B9408FA8FC}"/>
    <pc:docChg chg="custSel modSld sldOrd">
      <pc:chgData name="Lane, Jamie [HHS]" userId="5c7d6f1b-4ce0-4356-b2e8-aafd64623ec1" providerId="ADAL" clId="{235E2111-C37B-4C9C-BDC7-01B9408FA8FC}" dt="2025-11-14T01:56:07.377" v="2633" actId="20577"/>
      <pc:docMkLst>
        <pc:docMk/>
      </pc:docMkLst>
      <pc:sldChg chg="modSp mod">
        <pc:chgData name="Lane, Jamie [HHS]" userId="5c7d6f1b-4ce0-4356-b2e8-aafd64623ec1" providerId="ADAL" clId="{235E2111-C37B-4C9C-BDC7-01B9408FA8FC}" dt="2025-11-14T01:11:52.010" v="10" actId="20577"/>
        <pc:sldMkLst>
          <pc:docMk/>
          <pc:sldMk cId="1370625850" sldId="256"/>
        </pc:sldMkLst>
        <pc:spChg chg="mod">
          <ac:chgData name="Lane, Jamie [HHS]" userId="5c7d6f1b-4ce0-4356-b2e8-aafd64623ec1" providerId="ADAL" clId="{235E2111-C37B-4C9C-BDC7-01B9408FA8FC}" dt="2025-11-14T01:11:52.010" v="10" actId="20577"/>
          <ac:spMkLst>
            <pc:docMk/>
            <pc:sldMk cId="1370625850" sldId="256"/>
            <ac:spMk id="5" creationId="{03ADFDF0-3A56-D74D-F1A8-9530F65A19CB}"/>
          </ac:spMkLst>
        </pc:spChg>
      </pc:sldChg>
      <pc:sldChg chg="modSp mod">
        <pc:chgData name="Lane, Jamie [HHS]" userId="5c7d6f1b-4ce0-4356-b2e8-aafd64623ec1" providerId="ADAL" clId="{235E2111-C37B-4C9C-BDC7-01B9408FA8FC}" dt="2025-11-14T01:51:44.767" v="2475" actId="20577"/>
        <pc:sldMkLst>
          <pc:docMk/>
          <pc:sldMk cId="1740436302" sldId="259"/>
        </pc:sldMkLst>
        <pc:spChg chg="mod">
          <ac:chgData name="Lane, Jamie [HHS]" userId="5c7d6f1b-4ce0-4356-b2e8-aafd64623ec1" providerId="ADAL" clId="{235E2111-C37B-4C9C-BDC7-01B9408FA8FC}" dt="2025-11-14T01:51:44.767" v="2475" actId="20577"/>
          <ac:spMkLst>
            <pc:docMk/>
            <pc:sldMk cId="1740436302" sldId="259"/>
            <ac:spMk id="3" creationId="{47EF79A8-4D70-01D7-7232-AC531E386FAE}"/>
          </ac:spMkLst>
        </pc:spChg>
      </pc:sldChg>
      <pc:sldChg chg="mod ord modShow">
        <pc:chgData name="Lane, Jamie [HHS]" userId="5c7d6f1b-4ce0-4356-b2e8-aafd64623ec1" providerId="ADAL" clId="{235E2111-C37B-4C9C-BDC7-01B9408FA8FC}" dt="2025-11-14T01:51:12.848" v="2470" actId="729"/>
        <pc:sldMkLst>
          <pc:docMk/>
          <pc:sldMk cId="2813051735" sldId="260"/>
        </pc:sldMkLst>
      </pc:sldChg>
      <pc:sldChg chg="modSp mod">
        <pc:chgData name="Lane, Jamie [HHS]" userId="5c7d6f1b-4ce0-4356-b2e8-aafd64623ec1" providerId="ADAL" clId="{235E2111-C37B-4C9C-BDC7-01B9408FA8FC}" dt="2025-11-14T01:53:55.347" v="2502" actId="1076"/>
        <pc:sldMkLst>
          <pc:docMk/>
          <pc:sldMk cId="2180106617" sldId="261"/>
        </pc:sldMkLst>
        <pc:spChg chg="mod">
          <ac:chgData name="Lane, Jamie [HHS]" userId="5c7d6f1b-4ce0-4356-b2e8-aafd64623ec1" providerId="ADAL" clId="{235E2111-C37B-4C9C-BDC7-01B9408FA8FC}" dt="2025-11-14T01:53:51.470" v="2501" actId="1076"/>
          <ac:spMkLst>
            <pc:docMk/>
            <pc:sldMk cId="2180106617" sldId="261"/>
            <ac:spMk id="2" creationId="{C90B9AA7-2B51-44E5-5BBC-2CA0B797EF30}"/>
          </ac:spMkLst>
        </pc:spChg>
        <pc:spChg chg="mod">
          <ac:chgData name="Lane, Jamie [HHS]" userId="5c7d6f1b-4ce0-4356-b2e8-aafd64623ec1" providerId="ADAL" clId="{235E2111-C37B-4C9C-BDC7-01B9408FA8FC}" dt="2025-11-14T01:53:55.347" v="2502" actId="1076"/>
          <ac:spMkLst>
            <pc:docMk/>
            <pc:sldMk cId="2180106617" sldId="261"/>
            <ac:spMk id="7" creationId="{D2640CC8-933B-C30D-02DF-34592C9E190F}"/>
          </ac:spMkLst>
        </pc:spChg>
      </pc:sldChg>
      <pc:sldChg chg="mod modShow">
        <pc:chgData name="Lane, Jamie [HHS]" userId="5c7d6f1b-4ce0-4356-b2e8-aafd64623ec1" providerId="ADAL" clId="{235E2111-C37B-4C9C-BDC7-01B9408FA8FC}" dt="2025-11-14T01:20:51.914" v="649" actId="729"/>
        <pc:sldMkLst>
          <pc:docMk/>
          <pc:sldMk cId="277501808" sldId="265"/>
        </pc:sldMkLst>
      </pc:sldChg>
      <pc:sldChg chg="modSp mod">
        <pc:chgData name="Lane, Jamie [HHS]" userId="5c7d6f1b-4ce0-4356-b2e8-aafd64623ec1" providerId="ADAL" clId="{235E2111-C37B-4C9C-BDC7-01B9408FA8FC}" dt="2025-11-14T01:14:21.049" v="182" actId="20577"/>
        <pc:sldMkLst>
          <pc:docMk/>
          <pc:sldMk cId="2066221924" sldId="284"/>
        </pc:sldMkLst>
        <pc:spChg chg="mod">
          <ac:chgData name="Lane, Jamie [HHS]" userId="5c7d6f1b-4ce0-4356-b2e8-aafd64623ec1" providerId="ADAL" clId="{235E2111-C37B-4C9C-BDC7-01B9408FA8FC}" dt="2025-11-14T01:14:21.049" v="182" actId="20577"/>
          <ac:spMkLst>
            <pc:docMk/>
            <pc:sldMk cId="2066221924" sldId="284"/>
            <ac:spMk id="4" creationId="{3F03BECF-6FAC-2C1B-6867-C33AF8D131BE}"/>
          </ac:spMkLst>
        </pc:spChg>
      </pc:sldChg>
      <pc:sldChg chg="delSp modSp mod">
        <pc:chgData name="Lane, Jamie [HHS]" userId="5c7d6f1b-4ce0-4356-b2e8-aafd64623ec1" providerId="ADAL" clId="{235E2111-C37B-4C9C-BDC7-01B9408FA8FC}" dt="2025-11-14T01:49:50.083" v="2469"/>
        <pc:sldMkLst>
          <pc:docMk/>
          <pc:sldMk cId="3242818140" sldId="285"/>
        </pc:sldMkLst>
        <pc:spChg chg="del mod">
          <ac:chgData name="Lane, Jamie [HHS]" userId="5c7d6f1b-4ce0-4356-b2e8-aafd64623ec1" providerId="ADAL" clId="{235E2111-C37B-4C9C-BDC7-01B9408FA8FC}" dt="2025-11-14T01:49:50.083" v="2469"/>
          <ac:spMkLst>
            <pc:docMk/>
            <pc:sldMk cId="3242818140" sldId="285"/>
            <ac:spMk id="3" creationId="{9F377E6C-3DA4-791D-5191-F617F27C61AC}"/>
          </ac:spMkLst>
        </pc:spChg>
        <pc:spChg chg="del mod">
          <ac:chgData name="Lane, Jamie [HHS]" userId="5c7d6f1b-4ce0-4356-b2e8-aafd64623ec1" providerId="ADAL" clId="{235E2111-C37B-4C9C-BDC7-01B9408FA8FC}" dt="2025-11-14T01:49:43.445" v="2465"/>
          <ac:spMkLst>
            <pc:docMk/>
            <pc:sldMk cId="3242818140" sldId="285"/>
            <ac:spMk id="13" creationId="{9DCFEA59-6B84-6710-32CA-28DFDCCB8CC4}"/>
          </ac:spMkLst>
        </pc:spChg>
        <pc:picChg chg="del">
          <ac:chgData name="Lane, Jamie [HHS]" userId="5c7d6f1b-4ce0-4356-b2e8-aafd64623ec1" providerId="ADAL" clId="{235E2111-C37B-4C9C-BDC7-01B9408FA8FC}" dt="2025-11-14T01:49:50.083" v="2467" actId="478"/>
          <ac:picMkLst>
            <pc:docMk/>
            <pc:sldMk cId="3242818140" sldId="285"/>
            <ac:picMk id="5" creationId="{B1402818-4F4D-2327-77F3-04B6D3600EED}"/>
          </ac:picMkLst>
        </pc:picChg>
        <pc:picChg chg="del">
          <ac:chgData name="Lane, Jamie [HHS]" userId="5c7d6f1b-4ce0-4356-b2e8-aafd64623ec1" providerId="ADAL" clId="{235E2111-C37B-4C9C-BDC7-01B9408FA8FC}" dt="2025-11-14T01:49:43.443" v="2463" actId="478"/>
          <ac:picMkLst>
            <pc:docMk/>
            <pc:sldMk cId="3242818140" sldId="285"/>
            <ac:picMk id="14" creationId="{12769638-D98C-A61A-AFF7-F5AFFA7ACDAE}"/>
          </ac:picMkLst>
        </pc:picChg>
      </pc:sldChg>
      <pc:sldChg chg="modSp mod">
        <pc:chgData name="Lane, Jamie [HHS]" userId="5c7d6f1b-4ce0-4356-b2e8-aafd64623ec1" providerId="ADAL" clId="{235E2111-C37B-4C9C-BDC7-01B9408FA8FC}" dt="2025-11-14T01:15:11.569" v="283" actId="20577"/>
        <pc:sldMkLst>
          <pc:docMk/>
          <pc:sldMk cId="4215019682" sldId="286"/>
        </pc:sldMkLst>
        <pc:spChg chg="mod">
          <ac:chgData name="Lane, Jamie [HHS]" userId="5c7d6f1b-4ce0-4356-b2e8-aafd64623ec1" providerId="ADAL" clId="{235E2111-C37B-4C9C-BDC7-01B9408FA8FC}" dt="2025-11-14T01:15:11.569" v="283" actId="20577"/>
          <ac:spMkLst>
            <pc:docMk/>
            <pc:sldMk cId="4215019682" sldId="286"/>
            <ac:spMk id="3" creationId="{D3E4C9F8-5487-F908-2634-21AE0052BEBC}"/>
          </ac:spMkLst>
        </pc:spChg>
      </pc:sldChg>
      <pc:sldChg chg="mod ord modShow">
        <pc:chgData name="Lane, Jamie [HHS]" userId="5c7d6f1b-4ce0-4356-b2e8-aafd64623ec1" providerId="ADAL" clId="{235E2111-C37B-4C9C-BDC7-01B9408FA8FC}" dt="2025-11-14T01:52:26.062" v="2477"/>
        <pc:sldMkLst>
          <pc:docMk/>
          <pc:sldMk cId="3440449300" sldId="290"/>
        </pc:sldMkLst>
      </pc:sldChg>
      <pc:sldChg chg="modSp mod modShow">
        <pc:chgData name="Lane, Jamie [HHS]" userId="5c7d6f1b-4ce0-4356-b2e8-aafd64623ec1" providerId="ADAL" clId="{235E2111-C37B-4C9C-BDC7-01B9408FA8FC}" dt="2025-11-14T01:22:20.311" v="712" actId="20577"/>
        <pc:sldMkLst>
          <pc:docMk/>
          <pc:sldMk cId="3295953952" sldId="292"/>
        </pc:sldMkLst>
        <pc:spChg chg="mod">
          <ac:chgData name="Lane, Jamie [HHS]" userId="5c7d6f1b-4ce0-4356-b2e8-aafd64623ec1" providerId="ADAL" clId="{235E2111-C37B-4C9C-BDC7-01B9408FA8FC}" dt="2025-11-14T01:22:20.311" v="712" actId="20577"/>
          <ac:spMkLst>
            <pc:docMk/>
            <pc:sldMk cId="3295953952" sldId="292"/>
            <ac:spMk id="2" creationId="{13CB79BE-5B6D-1EB7-4989-E0F9C51422FF}"/>
          </ac:spMkLst>
        </pc:spChg>
      </pc:sldChg>
      <pc:sldChg chg="mod modShow">
        <pc:chgData name="Lane, Jamie [HHS]" userId="5c7d6f1b-4ce0-4356-b2e8-aafd64623ec1" providerId="ADAL" clId="{235E2111-C37B-4C9C-BDC7-01B9408FA8FC}" dt="2025-11-14T01:21:27.514" v="653" actId="729"/>
        <pc:sldMkLst>
          <pc:docMk/>
          <pc:sldMk cId="2471029812" sldId="295"/>
        </pc:sldMkLst>
      </pc:sldChg>
      <pc:sldChg chg="mod modShow">
        <pc:chgData name="Lane, Jamie [HHS]" userId="5c7d6f1b-4ce0-4356-b2e8-aafd64623ec1" providerId="ADAL" clId="{235E2111-C37B-4C9C-BDC7-01B9408FA8FC}" dt="2025-11-14T01:21:03.574" v="651" actId="729"/>
        <pc:sldMkLst>
          <pc:docMk/>
          <pc:sldMk cId="2032069321" sldId="296"/>
        </pc:sldMkLst>
      </pc:sldChg>
      <pc:sldChg chg="modSp mod modShow">
        <pc:chgData name="Lane, Jamie [HHS]" userId="5c7d6f1b-4ce0-4356-b2e8-aafd64623ec1" providerId="ADAL" clId="{235E2111-C37B-4C9C-BDC7-01B9408FA8FC}" dt="2025-11-14T01:27:10.393" v="815" actId="729"/>
        <pc:sldMkLst>
          <pc:docMk/>
          <pc:sldMk cId="1999092923" sldId="297"/>
        </pc:sldMkLst>
        <pc:spChg chg="mod">
          <ac:chgData name="Lane, Jamie [HHS]" userId="5c7d6f1b-4ce0-4356-b2e8-aafd64623ec1" providerId="ADAL" clId="{235E2111-C37B-4C9C-BDC7-01B9408FA8FC}" dt="2025-11-14T01:23:20.308" v="787" actId="20577"/>
          <ac:spMkLst>
            <pc:docMk/>
            <pc:sldMk cId="1999092923" sldId="297"/>
            <ac:spMk id="5" creationId="{DC5598A4-6AAC-80B6-EA4A-1E01EE2AD927}"/>
          </ac:spMkLst>
        </pc:spChg>
      </pc:sldChg>
      <pc:sldChg chg="mod modShow">
        <pc:chgData name="Lane, Jamie [HHS]" userId="5c7d6f1b-4ce0-4356-b2e8-aafd64623ec1" providerId="ADAL" clId="{235E2111-C37B-4C9C-BDC7-01B9408FA8FC}" dt="2025-11-14T01:23:35.325" v="788" actId="729"/>
        <pc:sldMkLst>
          <pc:docMk/>
          <pc:sldMk cId="3161054831" sldId="298"/>
        </pc:sldMkLst>
      </pc:sldChg>
      <pc:sldChg chg="mod modShow">
        <pc:chgData name="Lane, Jamie [HHS]" userId="5c7d6f1b-4ce0-4356-b2e8-aafd64623ec1" providerId="ADAL" clId="{235E2111-C37B-4C9C-BDC7-01B9408FA8FC}" dt="2025-11-14T01:23:48.935" v="790" actId="729"/>
        <pc:sldMkLst>
          <pc:docMk/>
          <pc:sldMk cId="1547950402" sldId="299"/>
        </pc:sldMkLst>
      </pc:sldChg>
      <pc:sldChg chg="mod modShow">
        <pc:chgData name="Lane, Jamie [HHS]" userId="5c7d6f1b-4ce0-4356-b2e8-aafd64623ec1" providerId="ADAL" clId="{235E2111-C37B-4C9C-BDC7-01B9408FA8FC}" dt="2025-11-14T01:23:59.093" v="792" actId="729"/>
        <pc:sldMkLst>
          <pc:docMk/>
          <pc:sldMk cId="3298503236" sldId="300"/>
        </pc:sldMkLst>
      </pc:sldChg>
      <pc:sldChg chg="mod modShow">
        <pc:chgData name="Lane, Jamie [HHS]" userId="5c7d6f1b-4ce0-4356-b2e8-aafd64623ec1" providerId="ADAL" clId="{235E2111-C37B-4C9C-BDC7-01B9408FA8FC}" dt="2025-11-14T01:23:42.233" v="789" actId="729"/>
        <pc:sldMkLst>
          <pc:docMk/>
          <pc:sldMk cId="1571971605" sldId="301"/>
        </pc:sldMkLst>
      </pc:sldChg>
      <pc:sldChg chg="mod modShow">
        <pc:chgData name="Lane, Jamie [HHS]" userId="5c7d6f1b-4ce0-4356-b2e8-aafd64623ec1" providerId="ADAL" clId="{235E2111-C37B-4C9C-BDC7-01B9408FA8FC}" dt="2025-11-14T01:23:56.038" v="791" actId="729"/>
        <pc:sldMkLst>
          <pc:docMk/>
          <pc:sldMk cId="2491325228" sldId="302"/>
        </pc:sldMkLst>
      </pc:sldChg>
      <pc:sldChg chg="mod modShow">
        <pc:chgData name="Lane, Jamie [HHS]" userId="5c7d6f1b-4ce0-4356-b2e8-aafd64623ec1" providerId="ADAL" clId="{235E2111-C37B-4C9C-BDC7-01B9408FA8FC}" dt="2025-11-14T01:24:01.921" v="793" actId="729"/>
        <pc:sldMkLst>
          <pc:docMk/>
          <pc:sldMk cId="4061472813" sldId="303"/>
        </pc:sldMkLst>
      </pc:sldChg>
      <pc:sldChg chg="mod modShow">
        <pc:chgData name="Lane, Jamie [HHS]" userId="5c7d6f1b-4ce0-4356-b2e8-aafd64623ec1" providerId="ADAL" clId="{235E2111-C37B-4C9C-BDC7-01B9408FA8FC}" dt="2025-11-14T01:24:10.845" v="794" actId="729"/>
        <pc:sldMkLst>
          <pc:docMk/>
          <pc:sldMk cId="106008672" sldId="304"/>
        </pc:sldMkLst>
      </pc:sldChg>
      <pc:sldChg chg="addSp modSp mod">
        <pc:chgData name="Lane, Jamie [HHS]" userId="5c7d6f1b-4ce0-4356-b2e8-aafd64623ec1" providerId="ADAL" clId="{235E2111-C37B-4C9C-BDC7-01B9408FA8FC}" dt="2025-11-14T01:26:45.428" v="814" actId="170"/>
        <pc:sldMkLst>
          <pc:docMk/>
          <pc:sldMk cId="3764993643" sldId="306"/>
        </pc:sldMkLst>
        <pc:spChg chg="add mod ord">
          <ac:chgData name="Lane, Jamie [HHS]" userId="5c7d6f1b-4ce0-4356-b2e8-aafd64623ec1" providerId="ADAL" clId="{235E2111-C37B-4C9C-BDC7-01B9408FA8FC}" dt="2025-11-14T01:26:45.428" v="814" actId="170"/>
          <ac:spMkLst>
            <pc:docMk/>
            <pc:sldMk cId="3764993643" sldId="306"/>
            <ac:spMk id="2" creationId="{CC1A89CE-E054-7392-F68C-0EA14FB45990}"/>
          </ac:spMkLst>
        </pc:spChg>
        <pc:spChg chg="add mod">
          <ac:chgData name="Lane, Jamie [HHS]" userId="5c7d6f1b-4ce0-4356-b2e8-aafd64623ec1" providerId="ADAL" clId="{235E2111-C37B-4C9C-BDC7-01B9408FA8FC}" dt="2025-11-14T01:26:34.636" v="812" actId="14100"/>
          <ac:spMkLst>
            <pc:docMk/>
            <pc:sldMk cId="3764993643" sldId="306"/>
            <ac:spMk id="3" creationId="{EA34B6AA-2715-00B5-B0C7-0720A7EED7C3}"/>
          </ac:spMkLst>
        </pc:spChg>
        <pc:picChg chg="mod">
          <ac:chgData name="Lane, Jamie [HHS]" userId="5c7d6f1b-4ce0-4356-b2e8-aafd64623ec1" providerId="ADAL" clId="{235E2111-C37B-4C9C-BDC7-01B9408FA8FC}" dt="2025-11-14T01:25:08.450" v="795" actId="1076"/>
          <ac:picMkLst>
            <pc:docMk/>
            <pc:sldMk cId="3764993643" sldId="306"/>
            <ac:picMk id="8" creationId="{C368236A-3E00-1F16-A65E-84E3D696D5C5}"/>
          </ac:picMkLst>
        </pc:picChg>
      </pc:sldChg>
      <pc:sldChg chg="ord">
        <pc:chgData name="Lane, Jamie [HHS]" userId="5c7d6f1b-4ce0-4356-b2e8-aafd64623ec1" providerId="ADAL" clId="{235E2111-C37B-4C9C-BDC7-01B9408FA8FC}" dt="2025-11-14T01:52:46.161" v="2479"/>
        <pc:sldMkLst>
          <pc:docMk/>
          <pc:sldMk cId="2671923591" sldId="308"/>
        </pc:sldMkLst>
      </pc:sldChg>
      <pc:sldChg chg="modSp mod">
        <pc:chgData name="Lane, Jamie [HHS]" userId="5c7d6f1b-4ce0-4356-b2e8-aafd64623ec1" providerId="ADAL" clId="{235E2111-C37B-4C9C-BDC7-01B9408FA8FC}" dt="2025-11-14T01:34:29.392" v="1302" actId="20577"/>
        <pc:sldMkLst>
          <pc:docMk/>
          <pc:sldMk cId="1589753983" sldId="309"/>
        </pc:sldMkLst>
        <pc:spChg chg="mod">
          <ac:chgData name="Lane, Jamie [HHS]" userId="5c7d6f1b-4ce0-4356-b2e8-aafd64623ec1" providerId="ADAL" clId="{235E2111-C37B-4C9C-BDC7-01B9408FA8FC}" dt="2025-11-14T01:33:53.142" v="1239" actId="1076"/>
          <ac:spMkLst>
            <pc:docMk/>
            <pc:sldMk cId="1589753983" sldId="309"/>
            <ac:spMk id="2" creationId="{B958A532-FB4E-4AE9-23C8-641256A4FC58}"/>
          </ac:spMkLst>
        </pc:spChg>
        <pc:spChg chg="mod">
          <ac:chgData name="Lane, Jamie [HHS]" userId="5c7d6f1b-4ce0-4356-b2e8-aafd64623ec1" providerId="ADAL" clId="{235E2111-C37B-4C9C-BDC7-01B9408FA8FC}" dt="2025-11-14T01:34:29.392" v="1302" actId="20577"/>
          <ac:spMkLst>
            <pc:docMk/>
            <pc:sldMk cId="1589753983" sldId="309"/>
            <ac:spMk id="7" creationId="{0C873712-9553-BA6A-219A-2EB4C1450756}"/>
          </ac:spMkLst>
        </pc:spChg>
      </pc:sldChg>
      <pc:sldChg chg="modSp mod">
        <pc:chgData name="Lane, Jamie [HHS]" userId="5c7d6f1b-4ce0-4356-b2e8-aafd64623ec1" providerId="ADAL" clId="{235E2111-C37B-4C9C-BDC7-01B9408FA8FC}" dt="2025-11-14T01:56:07.377" v="2633" actId="20577"/>
        <pc:sldMkLst>
          <pc:docMk/>
          <pc:sldMk cId="3941221823" sldId="310"/>
        </pc:sldMkLst>
        <pc:spChg chg="mod">
          <ac:chgData name="Lane, Jamie [HHS]" userId="5c7d6f1b-4ce0-4356-b2e8-aafd64623ec1" providerId="ADAL" clId="{235E2111-C37B-4C9C-BDC7-01B9408FA8FC}" dt="2025-11-14T01:56:07.377" v="2633" actId="20577"/>
          <ac:spMkLst>
            <pc:docMk/>
            <pc:sldMk cId="3941221823" sldId="310"/>
            <ac:spMk id="6" creationId="{882230A1-895F-BA39-0348-BAE1105D97BB}"/>
          </ac:spMkLst>
        </pc:spChg>
      </pc:sldChg>
      <pc:sldChg chg="mod modShow">
        <pc:chgData name="Lane, Jamie [HHS]" userId="5c7d6f1b-4ce0-4356-b2e8-aafd64623ec1" providerId="ADAL" clId="{235E2111-C37B-4C9C-BDC7-01B9408FA8FC}" dt="2025-11-14T01:35:23.532" v="1416" actId="729"/>
        <pc:sldMkLst>
          <pc:docMk/>
          <pc:sldMk cId="1462238010" sldId="311"/>
        </pc:sldMkLst>
      </pc:sldChg>
      <pc:sldChg chg="mod modShow">
        <pc:chgData name="Lane, Jamie [HHS]" userId="5c7d6f1b-4ce0-4356-b2e8-aafd64623ec1" providerId="ADAL" clId="{235E2111-C37B-4C9C-BDC7-01B9408FA8FC}" dt="2025-11-14T01:35:30.204" v="1417" actId="729"/>
        <pc:sldMkLst>
          <pc:docMk/>
          <pc:sldMk cId="3817532533" sldId="312"/>
        </pc:sldMkLst>
      </pc:sldChg>
      <pc:sldChg chg="modSp mod modShow">
        <pc:chgData name="Lane, Jamie [HHS]" userId="5c7d6f1b-4ce0-4356-b2e8-aafd64623ec1" providerId="ADAL" clId="{235E2111-C37B-4C9C-BDC7-01B9408FA8FC}" dt="2025-11-14T01:40:03.070" v="1940" actId="20577"/>
        <pc:sldMkLst>
          <pc:docMk/>
          <pc:sldMk cId="534585332" sldId="314"/>
        </pc:sldMkLst>
        <pc:spChg chg="mod">
          <ac:chgData name="Lane, Jamie [HHS]" userId="5c7d6f1b-4ce0-4356-b2e8-aafd64623ec1" providerId="ADAL" clId="{235E2111-C37B-4C9C-BDC7-01B9408FA8FC}" dt="2025-11-14T01:36:10.225" v="1428" actId="20577"/>
          <ac:spMkLst>
            <pc:docMk/>
            <pc:sldMk cId="534585332" sldId="314"/>
            <ac:spMk id="9" creationId="{23FA11E3-8E4B-A3B8-C9AF-20CB75C9D29E}"/>
          </ac:spMkLst>
        </pc:spChg>
        <pc:spChg chg="mod">
          <ac:chgData name="Lane, Jamie [HHS]" userId="5c7d6f1b-4ce0-4356-b2e8-aafd64623ec1" providerId="ADAL" clId="{235E2111-C37B-4C9C-BDC7-01B9408FA8FC}" dt="2025-11-14T01:40:03.070" v="1940" actId="20577"/>
          <ac:spMkLst>
            <pc:docMk/>
            <pc:sldMk cId="534585332" sldId="314"/>
            <ac:spMk id="11" creationId="{53FCBCEA-F3F4-430A-106E-6F8343459AEE}"/>
          </ac:spMkLst>
        </pc:spChg>
      </pc:sldChg>
      <pc:sldChg chg="mod modShow">
        <pc:chgData name="Lane, Jamie [HHS]" userId="5c7d6f1b-4ce0-4356-b2e8-aafd64623ec1" providerId="ADAL" clId="{235E2111-C37B-4C9C-BDC7-01B9408FA8FC}" dt="2025-11-14T01:27:48.837" v="816" actId="729"/>
        <pc:sldMkLst>
          <pc:docMk/>
          <pc:sldMk cId="564415009" sldId="315"/>
        </pc:sldMkLst>
      </pc:sldChg>
      <pc:sldChg chg="modSp mod">
        <pc:chgData name="Lane, Jamie [HHS]" userId="5c7d6f1b-4ce0-4356-b2e8-aafd64623ec1" providerId="ADAL" clId="{235E2111-C37B-4C9C-BDC7-01B9408FA8FC}" dt="2025-11-14T01:49:24.649" v="2461" actId="27636"/>
        <pc:sldMkLst>
          <pc:docMk/>
          <pc:sldMk cId="889524385" sldId="318"/>
        </pc:sldMkLst>
        <pc:spChg chg="mod">
          <ac:chgData name="Lane, Jamie [HHS]" userId="5c7d6f1b-4ce0-4356-b2e8-aafd64623ec1" providerId="ADAL" clId="{235E2111-C37B-4C9C-BDC7-01B9408FA8FC}" dt="2025-11-14T01:49:24.649" v="2461" actId="27636"/>
          <ac:spMkLst>
            <pc:docMk/>
            <pc:sldMk cId="889524385" sldId="318"/>
            <ac:spMk id="11" creationId="{53FCBCEA-F3F4-430A-106E-6F8343459A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9A2E03-FAE4-EFEB-0056-7B8D823387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B31D49-74D6-6EFF-D800-0DBD4B57FC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4EEEBE-95BA-4B5C-A0FB-4073C511C2F4}" type="datetimeFigureOut">
              <a:rPr lang="en-US" smtClean="0"/>
              <a:t>11/13/2025</a:t>
            </a:fld>
            <a:endParaRPr lang="en-US"/>
          </a:p>
        </p:txBody>
      </p:sp>
      <p:sp>
        <p:nvSpPr>
          <p:cNvPr id="4" name="Footer Placeholder 3">
            <a:extLst>
              <a:ext uri="{FF2B5EF4-FFF2-40B4-BE49-F238E27FC236}">
                <a16:creationId xmlns:a16="http://schemas.microsoft.com/office/drawing/2014/main" id="{FD666F44-2FD6-AC35-07E3-0CF53B8FB1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7C1F3E-3969-BA94-58AE-D847EC5DBB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DCBF8-C493-49F9-B236-87C2BEB15EB5}" type="slidenum">
              <a:rPr lang="en-US" smtClean="0"/>
              <a:t>‹#›</a:t>
            </a:fld>
            <a:endParaRPr lang="en-US"/>
          </a:p>
        </p:txBody>
      </p:sp>
    </p:spTree>
    <p:extLst>
      <p:ext uri="{BB962C8B-B14F-4D97-AF65-F5344CB8AC3E}">
        <p14:creationId xmlns:p14="http://schemas.microsoft.com/office/powerpoint/2010/main" val="3186231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EB9FD-87F9-4550-A61B-8B57722CE7E9}" type="datetimeFigureOut">
              <a:rPr lang="en-US" smtClean="0"/>
              <a:t>11/13/2025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6A010-AB35-4095-A623-6FCA53C8427E}" type="slidenum">
              <a:rPr lang="en-US" smtClean="0"/>
              <a:t>‹#›</a:t>
            </a:fld>
            <a:endParaRPr lang="en-US"/>
          </a:p>
        </p:txBody>
      </p:sp>
    </p:spTree>
    <p:extLst>
      <p:ext uri="{BB962C8B-B14F-4D97-AF65-F5344CB8AC3E}">
        <p14:creationId xmlns:p14="http://schemas.microsoft.com/office/powerpoint/2010/main" val="204656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intsoflight.org/blog/3-ways-to-leverage-volunteer-leaders-to-build-capacity/"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presidentialserviceawards.gov/" TargetMode="External"/><Relationship Id="rId4" Type="http://schemas.openxmlformats.org/officeDocument/2006/relationships/hyperlink" Target="https://www.pointsoflight.org/dailypointofligh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acronyms flip chart on the wall and add as needed</a:t>
            </a:r>
          </a:p>
          <a:p>
            <a:r>
              <a:rPr lang="en-US"/>
              <a:t>Put "community garden" flip chart on the wall to plant ideas until we can get back to them</a:t>
            </a:r>
          </a:p>
        </p:txBody>
      </p:sp>
      <p:sp>
        <p:nvSpPr>
          <p:cNvPr id="4" name="Slide Number Placeholder 3"/>
          <p:cNvSpPr>
            <a:spLocks noGrp="1"/>
          </p:cNvSpPr>
          <p:nvPr>
            <p:ph type="sldNum" sz="quarter" idx="5"/>
          </p:nvPr>
        </p:nvSpPr>
        <p:spPr/>
        <p:txBody>
          <a:bodyPr/>
          <a:lstStyle/>
          <a:p>
            <a:fld id="{BDA6A010-AB35-4095-A623-6FCA53C8427E}" type="slidenum">
              <a:rPr lang="en-US" smtClean="0"/>
              <a:t>1</a:t>
            </a:fld>
            <a:endParaRPr lang="en-US"/>
          </a:p>
        </p:txBody>
      </p:sp>
    </p:spTree>
    <p:extLst>
      <p:ext uri="{BB962C8B-B14F-4D97-AF65-F5344CB8AC3E}">
        <p14:creationId xmlns:p14="http://schemas.microsoft.com/office/powerpoint/2010/main" val="174090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E897B-2167-BA43-44FD-53CECAD18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929B0-9F49-2AA6-64F3-838429F41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D2346-A6C4-7949-FE59-4469326E3CE1}"/>
              </a:ext>
            </a:extLst>
          </p:cNvPr>
          <p:cNvSpPr>
            <a:spLocks noGrp="1"/>
          </p:cNvSpPr>
          <p:nvPr>
            <p:ph type="body" idx="1"/>
          </p:nvPr>
        </p:nvSpPr>
        <p:spPr/>
        <p:txBody>
          <a:bodyPr/>
          <a:lstStyle/>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what to expect on the site</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the equipment they may need for the assignment</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all safety information and training they need before leaving the VRC to head to their site</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Coordinate</a:t>
            </a:r>
            <a:r>
              <a:rPr lang="en-US" baseline="0"/>
              <a:t> with transportation to make sure they have enough room on bus/van to drive the team to their site with equipment, or give directions if they are walking</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If needed, train the volunteers in specific trainings, removing dry wall techniques, operating machinery, etc.</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The liability form may be completed at registration, but they might “turn it in” to you at this point as a way to say they are ready to “exit” the VRC (safety feature)</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Learn about local hazards, such as weather, from EOC briefing. Be sure to provide instructions about what to do.</a:t>
            </a:r>
            <a:endParaRPr lang="en-US"/>
          </a:p>
          <a:p>
            <a:endParaRPr lang="en-US"/>
          </a:p>
        </p:txBody>
      </p:sp>
      <p:sp>
        <p:nvSpPr>
          <p:cNvPr id="4" name="Slide Number Placeholder 3">
            <a:extLst>
              <a:ext uri="{FF2B5EF4-FFF2-40B4-BE49-F238E27FC236}">
                <a16:creationId xmlns:a16="http://schemas.microsoft.com/office/drawing/2014/main" id="{7E308652-371D-17AE-8BB7-0284DE65DC1E}"/>
              </a:ext>
            </a:extLst>
          </p:cNvPr>
          <p:cNvSpPr>
            <a:spLocks noGrp="1"/>
          </p:cNvSpPr>
          <p:nvPr>
            <p:ph type="sldNum" sz="quarter" idx="5"/>
          </p:nvPr>
        </p:nvSpPr>
        <p:spPr/>
        <p:txBody>
          <a:bodyPr/>
          <a:lstStyle/>
          <a:p>
            <a:fld id="{BDA6A010-AB35-4095-A623-6FCA53C8427E}" type="slidenum">
              <a:rPr lang="en-US" smtClean="0"/>
              <a:t>13</a:t>
            </a:fld>
            <a:endParaRPr lang="en-US"/>
          </a:p>
        </p:txBody>
      </p:sp>
    </p:spTree>
    <p:extLst>
      <p:ext uri="{BB962C8B-B14F-4D97-AF65-F5344CB8AC3E}">
        <p14:creationId xmlns:p14="http://schemas.microsoft.com/office/powerpoint/2010/main" val="361663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2AB7-9DE8-D22F-2648-8C8327188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2C1C5-CCD7-1FDD-3241-0B06DB423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7CAF9-DDBC-CA7D-C332-AEACC4A57245}"/>
              </a:ext>
            </a:extLst>
          </p:cNvPr>
          <p:cNvSpPr>
            <a:spLocks noGrp="1"/>
          </p:cNvSpPr>
          <p:nvPr>
            <p:ph type="body" idx="1"/>
          </p:nvPr>
        </p:nvSpPr>
        <p:spPr/>
        <p:txBody>
          <a:bodyPr/>
          <a:lstStyle/>
          <a:p>
            <a:pPr marL="171450" indent="-171450">
              <a:buFontTx/>
              <a:buChar char="-"/>
            </a:pPr>
            <a:r>
              <a:rPr lang="en-US"/>
              <a:t>May be helpful to complete in advance for large groups</a:t>
            </a:r>
          </a:p>
          <a:p>
            <a:pPr marL="171450" indent="-171450">
              <a:buFontTx/>
              <a:buChar char="-"/>
            </a:pPr>
            <a:r>
              <a:rPr lang="en-US"/>
              <a:t>Can be creative where to get materials in a pinch</a:t>
            </a:r>
          </a:p>
          <a:p>
            <a:endParaRPr lang="en-US"/>
          </a:p>
        </p:txBody>
      </p:sp>
      <p:sp>
        <p:nvSpPr>
          <p:cNvPr id="4" name="Slide Number Placeholder 3">
            <a:extLst>
              <a:ext uri="{FF2B5EF4-FFF2-40B4-BE49-F238E27FC236}">
                <a16:creationId xmlns:a16="http://schemas.microsoft.com/office/drawing/2014/main" id="{82ECFEC2-C615-59E8-4289-5F391C5CC2FE}"/>
              </a:ext>
            </a:extLst>
          </p:cNvPr>
          <p:cNvSpPr>
            <a:spLocks noGrp="1"/>
          </p:cNvSpPr>
          <p:nvPr>
            <p:ph type="sldNum" sz="quarter" idx="5"/>
          </p:nvPr>
        </p:nvSpPr>
        <p:spPr/>
        <p:txBody>
          <a:bodyPr/>
          <a:lstStyle/>
          <a:p>
            <a:fld id="{BDA6A010-AB35-4095-A623-6FCA53C8427E}" type="slidenum">
              <a:rPr lang="en-US" smtClean="0"/>
              <a:t>14</a:t>
            </a:fld>
            <a:endParaRPr lang="en-US"/>
          </a:p>
        </p:txBody>
      </p:sp>
    </p:spTree>
    <p:extLst>
      <p:ext uri="{BB962C8B-B14F-4D97-AF65-F5344CB8AC3E}">
        <p14:creationId xmlns:p14="http://schemas.microsoft.com/office/powerpoint/2010/main" val="141847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D894-6FB4-664B-CCB0-70F503D31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F6563-A8F7-AB73-76C0-546ED978B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C2C3B-C90E-851B-07CD-1D1D0149D740}"/>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t>Chad</a:t>
            </a:r>
          </a:p>
          <a:p>
            <a:pPr marL="4572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Slip of paper with VRC phone number, or have them take a picture of a posted number on the way out</a:t>
            </a:r>
          </a:p>
          <a:p>
            <a:endParaRPr lang="en-US"/>
          </a:p>
        </p:txBody>
      </p:sp>
      <p:sp>
        <p:nvSpPr>
          <p:cNvPr id="4" name="Slide Number Placeholder 3">
            <a:extLst>
              <a:ext uri="{FF2B5EF4-FFF2-40B4-BE49-F238E27FC236}">
                <a16:creationId xmlns:a16="http://schemas.microsoft.com/office/drawing/2014/main" id="{2F291312-6235-EEE4-5830-38722D870B94}"/>
              </a:ext>
            </a:extLst>
          </p:cNvPr>
          <p:cNvSpPr>
            <a:spLocks noGrp="1"/>
          </p:cNvSpPr>
          <p:nvPr>
            <p:ph type="sldNum" sz="quarter" idx="5"/>
          </p:nvPr>
        </p:nvSpPr>
        <p:spPr/>
        <p:txBody>
          <a:bodyPr/>
          <a:lstStyle/>
          <a:p>
            <a:fld id="{BDA6A010-AB35-4095-A623-6FCA53C8427E}" type="slidenum">
              <a:rPr lang="en-US" smtClean="0"/>
              <a:t>15</a:t>
            </a:fld>
            <a:endParaRPr lang="en-US"/>
          </a:p>
        </p:txBody>
      </p:sp>
    </p:spTree>
    <p:extLst>
      <p:ext uri="{BB962C8B-B14F-4D97-AF65-F5344CB8AC3E}">
        <p14:creationId xmlns:p14="http://schemas.microsoft.com/office/powerpoint/2010/main" val="2385840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D1E5-EE61-925A-27B7-C0069E421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44CCF-2AF2-BF93-7F91-D2D007BF9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BE0F1-40CA-E6CD-3D50-DEF98ED051C2}"/>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t>This is something all leads at the VRC need</a:t>
            </a:r>
            <a:r>
              <a:rPr lang="en-US" baseline="0"/>
              <a:t> to be aware of and allow people breaks</a:t>
            </a:r>
            <a:endParaRPr lang="en-US"/>
          </a:p>
        </p:txBody>
      </p:sp>
      <p:sp>
        <p:nvSpPr>
          <p:cNvPr id="4" name="Slide Number Placeholder 3">
            <a:extLst>
              <a:ext uri="{FF2B5EF4-FFF2-40B4-BE49-F238E27FC236}">
                <a16:creationId xmlns:a16="http://schemas.microsoft.com/office/drawing/2014/main" id="{D63D7C7F-7A34-93B3-1901-16BAEED6CF37}"/>
              </a:ext>
            </a:extLst>
          </p:cNvPr>
          <p:cNvSpPr>
            <a:spLocks noGrp="1"/>
          </p:cNvSpPr>
          <p:nvPr>
            <p:ph type="sldNum" sz="quarter" idx="5"/>
          </p:nvPr>
        </p:nvSpPr>
        <p:spPr/>
        <p:txBody>
          <a:bodyPr/>
          <a:lstStyle/>
          <a:p>
            <a:fld id="{BDA6A010-AB35-4095-A623-6FCA53C8427E}" type="slidenum">
              <a:rPr lang="en-US" smtClean="0"/>
              <a:t>16</a:t>
            </a:fld>
            <a:endParaRPr lang="en-US"/>
          </a:p>
        </p:txBody>
      </p:sp>
    </p:spTree>
    <p:extLst>
      <p:ext uri="{BB962C8B-B14F-4D97-AF65-F5344CB8AC3E}">
        <p14:creationId xmlns:p14="http://schemas.microsoft.com/office/powerpoint/2010/main" val="1861998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(Taken from Scott County EMA Plan)</a:t>
            </a:r>
          </a:p>
          <a:p>
            <a:endParaRPr lang="en-US"/>
          </a:p>
          <a:p>
            <a:r>
              <a:rPr lang="en-US"/>
              <a:t>1. VMST   Manager </a:t>
            </a:r>
          </a:p>
          <a:p>
            <a:r>
              <a:rPr lang="en-US"/>
              <a:t> </a:t>
            </a:r>
          </a:p>
          <a:p>
            <a:r>
              <a:rPr lang="en-US"/>
              <a:t>Coordinate all volunteer support operations, supervision, scheduling, and assignment of Volunteer Management Coordinators (VMC). Facilitate staff meetings, responsible for receiving reports from Coordinators daily.  Interface with all other Emergency Support Functions (ESF) in the Emergency Operations Center.</a:t>
            </a:r>
          </a:p>
          <a:p>
            <a:r>
              <a:rPr lang="en-US"/>
              <a:t> </a:t>
            </a:r>
          </a:p>
          <a:p>
            <a:r>
              <a:rPr lang="en-US"/>
              <a:t>2.  VMST Coordinator</a:t>
            </a:r>
          </a:p>
          <a:p>
            <a:r>
              <a:rPr lang="en-US"/>
              <a:t> </a:t>
            </a:r>
          </a:p>
          <a:p>
            <a:r>
              <a:rPr lang="en-US"/>
              <a:t>Mandatory – Serves as the VRC site manager. Oversees operations of the Registration Center including scheduling of VRC staff; set-up for comfort of the staff and efficient response to volunteers; briefs, assigns tasks, and supervises key VRC staff (Appendix 4); monitors the operation; makes changes when necessary and coordinates with the VMST Manager regarding changing requirements. Administer the EMA Oath, sends forms with signature to EMA office.</a:t>
            </a:r>
          </a:p>
          <a:p>
            <a:r>
              <a:rPr lang="en-US"/>
              <a:t> </a:t>
            </a:r>
          </a:p>
          <a:p>
            <a:r>
              <a:rPr lang="en-US"/>
              <a:t>3. VMST Supervisors </a:t>
            </a:r>
          </a:p>
          <a:p>
            <a:r>
              <a:rPr lang="en-US"/>
              <a:t> </a:t>
            </a:r>
          </a:p>
          <a:p>
            <a:r>
              <a:rPr lang="en-US"/>
              <a:t>These positions are to be utilized when the VRC is fully staffed. Each Supervisor is responsible for a segment of the VRC operations including supervision of Associate level staff, coordination with the VMST Coordinator and other duties as assigned. Coordinates receiving agency requests with VMST Manager, collects pertinent information from VMST Manager about needed volunteer assistance; briefs VRC staff regularly on requests.</a:t>
            </a:r>
          </a:p>
          <a:p>
            <a:r>
              <a:rPr lang="en-US"/>
              <a:t> </a:t>
            </a:r>
          </a:p>
          <a:p>
            <a:r>
              <a:rPr lang="en-US"/>
              <a:t>VMST Supervisor, Internal Support</a:t>
            </a:r>
          </a:p>
          <a:p>
            <a:r>
              <a:rPr lang="en-US"/>
              <a:t>This position directly supervises the VMST Associate in documentation, logistics and support services.</a:t>
            </a:r>
          </a:p>
          <a:p>
            <a:r>
              <a:rPr lang="en-US"/>
              <a:t> </a:t>
            </a:r>
          </a:p>
          <a:p>
            <a:r>
              <a:rPr lang="en-US"/>
              <a:t>VMST Supervisor, Process Management</a:t>
            </a:r>
          </a:p>
          <a:p>
            <a:r>
              <a:rPr lang="en-US"/>
              <a:t>This position directly supervises the VMST Associate in registration, screening and training.</a:t>
            </a:r>
          </a:p>
          <a:p>
            <a:r>
              <a:rPr lang="en-US"/>
              <a:t>	</a:t>
            </a:r>
          </a:p>
          <a:p>
            <a:r>
              <a:rPr lang="en-US"/>
              <a:t>3.	VMST Associates</a:t>
            </a:r>
          </a:p>
          <a:p>
            <a:r>
              <a:rPr lang="en-US"/>
              <a:t> </a:t>
            </a:r>
          </a:p>
          <a:p>
            <a:r>
              <a:rPr lang="en-US"/>
              <a:t>These six (6) positions are to be utilized when the VRC is fully staffed. Each Associate is responsible for an activity in the VRC operations. Associate staff may supervise spontaneous volunteers recruited to complete the process or may be responsible for the process themselves. </a:t>
            </a:r>
          </a:p>
          <a:p>
            <a:r>
              <a:rPr lang="en-US"/>
              <a:t> </a:t>
            </a:r>
          </a:p>
          <a:p>
            <a:r>
              <a:rPr lang="en-US"/>
              <a:t>VMST Associate, Documentation (under Internal Support)</a:t>
            </a:r>
          </a:p>
          <a:p>
            <a:r>
              <a:rPr lang="en-US"/>
              <a:t>Collects, organizes and shares information regarding volunteer opportunities and referrals; prepares reports; responsible for ensuring that the VRC Personnel Sign-in/out register is maintained. Provide identification for volunteers after receiving completed paperwork.</a:t>
            </a:r>
          </a:p>
          <a:p>
            <a:r>
              <a:rPr lang="en-US"/>
              <a:t> </a:t>
            </a:r>
          </a:p>
          <a:p>
            <a:r>
              <a:rPr lang="en-US"/>
              <a:t>VMST Associate, Logistics (under Internal Support)</a:t>
            </a:r>
          </a:p>
          <a:p>
            <a:r>
              <a:rPr lang="en-US"/>
              <a:t>Provides technical assistance (when technology is available); provides necessary supplies; provides for feeding and rehab of VRC staff; identifies additional tools that will provide efficiencies in the job.</a:t>
            </a:r>
          </a:p>
          <a:p>
            <a:r>
              <a:rPr lang="en-US"/>
              <a:t> </a:t>
            </a:r>
          </a:p>
          <a:p>
            <a:r>
              <a:rPr lang="en-US"/>
              <a:t>VMST Associate, Support Services (under Internal Support)</a:t>
            </a:r>
          </a:p>
          <a:p>
            <a:r>
              <a:rPr lang="en-US"/>
              <a:t>Responsible for the data entry, phone bank, runner staff within the VRC.</a:t>
            </a:r>
          </a:p>
          <a:p>
            <a:r>
              <a:rPr lang="en-US"/>
              <a:t> </a:t>
            </a:r>
          </a:p>
          <a:p>
            <a:r>
              <a:rPr lang="en-US"/>
              <a:t>VMST Associate, Registration (under Process Management)</a:t>
            </a:r>
          </a:p>
          <a:p>
            <a:r>
              <a:rPr lang="en-US"/>
              <a:t>Ensures that each visitor is greeted and their needs are identified and met; distribute and assist with completion of Volunteer Registration form; ensures traffic flow (ingress/egress) at entry of facility.</a:t>
            </a:r>
          </a:p>
          <a:p>
            <a:r>
              <a:rPr lang="en-US"/>
              <a:t> </a:t>
            </a:r>
          </a:p>
          <a:p>
            <a:r>
              <a:rPr lang="en-US"/>
              <a:t>VMST Associate, Screening (under Process Management)</a:t>
            </a:r>
          </a:p>
          <a:p>
            <a:r>
              <a:rPr lang="en-US"/>
              <a:t>Ensures each candidate is screened for placement; verify professional qualifications (credentialing); make referral to appropriate agencies based on need. Background check through Sheriff’s dept.</a:t>
            </a:r>
          </a:p>
          <a:p>
            <a:r>
              <a:rPr lang="en-US"/>
              <a:t> </a:t>
            </a:r>
          </a:p>
          <a:p>
            <a:r>
              <a:rPr lang="en-US"/>
              <a:t>VMST Associate, Training (under Process Management)</a:t>
            </a:r>
          </a:p>
          <a:p>
            <a:r>
              <a:rPr lang="en-US"/>
              <a:t>Provides a general safety briefing to every volunteer that is referred to a receiving agency.  Provides general safety/health coordination including basic first aid at the VRC. Provides additional job training as available based on community needs.</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17</a:t>
            </a:fld>
            <a:endParaRPr lang="en-US"/>
          </a:p>
        </p:txBody>
      </p:sp>
    </p:spTree>
    <p:extLst>
      <p:ext uri="{BB962C8B-B14F-4D97-AF65-F5344CB8AC3E}">
        <p14:creationId xmlns:p14="http://schemas.microsoft.com/office/powerpoint/2010/main" val="1691035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18</a:t>
            </a:fld>
            <a:endParaRPr lang="en-US"/>
          </a:p>
        </p:txBody>
      </p:sp>
    </p:spTree>
    <p:extLst>
      <p:ext uri="{BB962C8B-B14F-4D97-AF65-F5344CB8AC3E}">
        <p14:creationId xmlns:p14="http://schemas.microsoft.com/office/powerpoint/2010/main" val="2568707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19</a:t>
            </a:fld>
            <a:endParaRPr lang="en-US"/>
          </a:p>
        </p:txBody>
      </p:sp>
    </p:spTree>
    <p:extLst>
      <p:ext uri="{BB962C8B-B14F-4D97-AF65-F5344CB8AC3E}">
        <p14:creationId xmlns:p14="http://schemas.microsoft.com/office/powerpoint/2010/main" val="45947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20</a:t>
            </a:fld>
            <a:endParaRPr lang="en-US"/>
          </a:p>
        </p:txBody>
      </p:sp>
    </p:spTree>
    <p:extLst>
      <p:ext uri="{BB962C8B-B14F-4D97-AF65-F5344CB8AC3E}">
        <p14:creationId xmlns:p14="http://schemas.microsoft.com/office/powerpoint/2010/main" val="2694929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remember one thing out of this training, I hope it’s knowing the importance of tracking hours and what you need to track to count it as match</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22</a:t>
            </a:fld>
            <a:endParaRPr lang="en-US"/>
          </a:p>
        </p:txBody>
      </p:sp>
    </p:spTree>
    <p:extLst>
      <p:ext uri="{BB962C8B-B14F-4D97-AF65-F5344CB8AC3E}">
        <p14:creationId xmlns:p14="http://schemas.microsoft.com/office/powerpoint/2010/main" val="125064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Other roles can include Data Coordination- tracking and entering volunteer data to get daily totals of volunteers and hours, and ensuring data is accurate and complete</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23</a:t>
            </a:fld>
            <a:endParaRPr lang="en-US"/>
          </a:p>
        </p:txBody>
      </p:sp>
    </p:spTree>
    <p:extLst>
      <p:ext uri="{BB962C8B-B14F-4D97-AF65-F5344CB8AC3E}">
        <p14:creationId xmlns:p14="http://schemas.microsoft.com/office/powerpoint/2010/main" val="32426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Disaster Volunteering is necessary for the recovery and healing of people and communities</a:t>
            </a:r>
          </a:p>
          <a:p>
            <a:r>
              <a:rPr lang="en-US"/>
              <a:t>Religious/Faith-based motivation</a:t>
            </a:r>
          </a:p>
          <a:p>
            <a:r>
              <a:rPr lang="en-US"/>
              <a:t>Sincere desire to help</a:t>
            </a:r>
          </a:p>
          <a:p>
            <a:r>
              <a:rPr lang="en-US"/>
              <a:t>Share their experiences as disaster survivors</a:t>
            </a:r>
          </a:p>
          <a:p>
            <a:r>
              <a:rPr lang="en-US"/>
              <a:t>Personal benefits</a:t>
            </a:r>
          </a:p>
          <a:p>
            <a:r>
              <a:rPr lang="en-US"/>
              <a:t>Court-ordered community service</a:t>
            </a:r>
          </a:p>
          <a:p>
            <a:r>
              <a:rPr lang="en-US"/>
              <a:t>Because they are asked!</a:t>
            </a:r>
          </a:p>
          <a:p>
            <a:endParaRPr lang="en-US"/>
          </a:p>
          <a:p>
            <a:r>
              <a:rPr lang="en-US"/>
              <a:t>Some volunteer with groups, we call these affiliated volunteers. Others just show up because of the reasons we mentioned- we refer to these as spontaneous or unaffiliated volunteers</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5</a:t>
            </a:fld>
            <a:endParaRPr lang="en-US"/>
          </a:p>
        </p:txBody>
      </p:sp>
    </p:spTree>
    <p:extLst>
      <p:ext uri="{BB962C8B-B14F-4D97-AF65-F5344CB8AC3E}">
        <p14:creationId xmlns:p14="http://schemas.microsoft.com/office/powerpoint/2010/main" val="2885166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8A371-F81F-9CB1-B22D-B55F28384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A4B9C-1572-4483-8CB0-7F500205C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5B2E0-BC97-D463-1E58-780E07A6FD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Other roles can include Data Coordination- tracking and entering volunteer data to get daily totals of volunteers and hours, and ensuring data is accurate and complete</a:t>
            </a:r>
          </a:p>
          <a:p>
            <a:endParaRPr lang="en-US"/>
          </a:p>
        </p:txBody>
      </p:sp>
      <p:sp>
        <p:nvSpPr>
          <p:cNvPr id="4" name="Slide Number Placeholder 3">
            <a:extLst>
              <a:ext uri="{FF2B5EF4-FFF2-40B4-BE49-F238E27FC236}">
                <a16:creationId xmlns:a16="http://schemas.microsoft.com/office/drawing/2014/main" id="{C98B1F32-8A84-0190-7664-D93DE605F91E}"/>
              </a:ext>
            </a:extLst>
          </p:cNvPr>
          <p:cNvSpPr>
            <a:spLocks noGrp="1"/>
          </p:cNvSpPr>
          <p:nvPr>
            <p:ph type="sldNum" sz="quarter" idx="5"/>
          </p:nvPr>
        </p:nvSpPr>
        <p:spPr/>
        <p:txBody>
          <a:bodyPr/>
          <a:lstStyle/>
          <a:p>
            <a:fld id="{BDA6A010-AB35-4095-A623-6FCA53C8427E}" type="slidenum">
              <a:rPr lang="en-US" smtClean="0"/>
              <a:t>24</a:t>
            </a:fld>
            <a:endParaRPr lang="en-US"/>
          </a:p>
        </p:txBody>
      </p:sp>
    </p:spTree>
    <p:extLst>
      <p:ext uri="{BB962C8B-B14F-4D97-AF65-F5344CB8AC3E}">
        <p14:creationId xmlns:p14="http://schemas.microsoft.com/office/powerpoint/2010/main" val="233002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25</a:t>
            </a:fld>
            <a:endParaRPr lang="en-US"/>
          </a:p>
        </p:txBody>
      </p:sp>
    </p:spTree>
    <p:extLst>
      <p:ext uri="{BB962C8B-B14F-4D97-AF65-F5344CB8AC3E}">
        <p14:creationId xmlns:p14="http://schemas.microsoft.com/office/powerpoint/2010/main" val="395492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F04FF-0FF0-65B7-1777-635B60CFD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AFD2B-66F0-BEC3-9904-6C1D548FA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04225-164B-49CC-497F-634AA6D82093}"/>
              </a:ext>
            </a:extLst>
          </p:cNvPr>
          <p:cNvSpPr>
            <a:spLocks noGrp="1"/>
          </p:cNvSpPr>
          <p:nvPr>
            <p:ph type="body" idx="1"/>
          </p:nvPr>
        </p:nvSpPr>
        <p:spPr/>
        <p:txBody>
          <a:bodyPr/>
          <a:lstStyle/>
          <a:p>
            <a:r>
              <a:rPr lang="en-US" baseline="0"/>
              <a:t>Examples of different groups and what they do</a:t>
            </a:r>
          </a:p>
          <a:p>
            <a:r>
              <a:rPr lang="en-US" baseline="0"/>
              <a:t>IDHRC</a:t>
            </a:r>
          </a:p>
          <a:p>
            <a:r>
              <a:rPr lang="en-US" baseline="0"/>
              <a:t>Crisis Clean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Go Serve Global</a:t>
            </a:r>
          </a:p>
          <a:p>
            <a:r>
              <a:rPr lang="en-US" baseline="0"/>
              <a:t>Team Rubicon</a:t>
            </a:r>
          </a:p>
          <a:p>
            <a:r>
              <a:rPr lang="en-US" baseline="0"/>
              <a:t>Southern Baptist</a:t>
            </a:r>
          </a:p>
          <a:p>
            <a:r>
              <a:rPr lang="en-US" baseline="0"/>
              <a:t>Samaritan’s Purse</a:t>
            </a:r>
          </a:p>
          <a:p>
            <a:r>
              <a:rPr lang="en-US" baseline="0"/>
              <a:t>Christ in Action</a:t>
            </a:r>
          </a:p>
          <a:p>
            <a:r>
              <a:rPr lang="en-US" baseline="0"/>
              <a:t>All Hands</a:t>
            </a:r>
          </a:p>
          <a:p>
            <a:r>
              <a:rPr lang="en-US" baseline="0"/>
              <a:t>NECHAMA</a:t>
            </a:r>
            <a:endParaRPr lang="en-US"/>
          </a:p>
        </p:txBody>
      </p:sp>
      <p:sp>
        <p:nvSpPr>
          <p:cNvPr id="4" name="Slide Number Placeholder 3">
            <a:extLst>
              <a:ext uri="{FF2B5EF4-FFF2-40B4-BE49-F238E27FC236}">
                <a16:creationId xmlns:a16="http://schemas.microsoft.com/office/drawing/2014/main" id="{30BC91C3-BD91-A69D-D941-8DBC29177F16}"/>
              </a:ext>
            </a:extLst>
          </p:cNvPr>
          <p:cNvSpPr>
            <a:spLocks noGrp="1"/>
          </p:cNvSpPr>
          <p:nvPr>
            <p:ph type="sldNum" sz="quarter" idx="5"/>
          </p:nvPr>
        </p:nvSpPr>
        <p:spPr/>
        <p:txBody>
          <a:bodyPr/>
          <a:lstStyle/>
          <a:p>
            <a:fld id="{BDA6A010-AB35-4095-A623-6FCA53C8427E}" type="slidenum">
              <a:rPr lang="en-US" smtClean="0"/>
              <a:t>26</a:t>
            </a:fld>
            <a:endParaRPr lang="en-US"/>
          </a:p>
        </p:txBody>
      </p:sp>
    </p:spTree>
    <p:extLst>
      <p:ext uri="{BB962C8B-B14F-4D97-AF65-F5344CB8AC3E}">
        <p14:creationId xmlns:p14="http://schemas.microsoft.com/office/powerpoint/2010/main" val="63943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BCE5-5629-3A54-9BBE-6A665C6E7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BEC0A-3C73-4198-0565-25894D019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6C95E-20C8-63BF-5ADA-51552B89F2A5}"/>
              </a:ext>
            </a:extLst>
          </p:cNvPr>
          <p:cNvSpPr>
            <a:spLocks noGrp="1"/>
          </p:cNvSpPr>
          <p:nvPr>
            <p:ph type="body" idx="1"/>
          </p:nvPr>
        </p:nvSpPr>
        <p:spPr/>
        <p:txBody>
          <a:bodyPr/>
          <a:lstStyle/>
          <a:p>
            <a:pPr marL="0" marR="0">
              <a:lnSpc>
                <a:spcPct val="107000"/>
              </a:lnSpc>
              <a:spcBef>
                <a:spcPts val="0"/>
              </a:spcBef>
              <a:spcAft>
                <a:spcPts val="0"/>
              </a:spcAft>
            </a:pPr>
            <a:r>
              <a:rPr lang="en-US" sz="12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Decision Points</a:t>
            </a:r>
          </a:p>
          <a:p>
            <a:pPr marL="0" marR="0">
              <a:lnSpc>
                <a:spcPct val="107000"/>
              </a:lnSpc>
              <a:spcBef>
                <a:spcPts val="0"/>
              </a:spcBef>
              <a:spcAft>
                <a:spcPts val="0"/>
              </a:spcAft>
            </a:pPr>
            <a:endPar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Local assets and ideas</a:t>
            </a:r>
            <a:endPar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Who will run the VRC?</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Activation Process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Location (In-person full/partial, virtual, multi-site, hybrid)</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Credentialing/Tracking (Salamander, wristbands, background checks, Excel)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Supplies (Food, water, PPE, Equipment)</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Places to send volunteers (EOC identified needs, local nonprofits, VOAD, VRC team leads)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In the field supervision (VOADs, local groups)</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Work Order Collection (EMA, Phone bank, Iowa Concern Hotline, 211, Crisis Cleanup)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Workorder management (Crisis Cleanup, Excel)</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Media/Outreach (PIO, Get Connected)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Demobilization (Data, Unmet Needs, Equipment/Supplies)</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641C6633-DA26-508E-9934-412A4DD872FA}"/>
              </a:ext>
            </a:extLst>
          </p:cNvPr>
          <p:cNvSpPr>
            <a:spLocks noGrp="1"/>
          </p:cNvSpPr>
          <p:nvPr>
            <p:ph type="sldNum" sz="quarter" idx="5"/>
          </p:nvPr>
        </p:nvSpPr>
        <p:spPr/>
        <p:txBody>
          <a:bodyPr/>
          <a:lstStyle/>
          <a:p>
            <a:fld id="{BDA6A010-AB35-4095-A623-6FCA53C8427E}" type="slidenum">
              <a:rPr lang="en-US" smtClean="0"/>
              <a:t>27</a:t>
            </a:fld>
            <a:endParaRPr lang="en-US"/>
          </a:p>
        </p:txBody>
      </p:sp>
    </p:spTree>
    <p:extLst>
      <p:ext uri="{BB962C8B-B14F-4D97-AF65-F5344CB8AC3E}">
        <p14:creationId xmlns:p14="http://schemas.microsoft.com/office/powerpoint/2010/main" val="300049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388F-0393-414E-896C-7F84D4847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BBB5A-8977-64E2-0909-EE3DF3395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1E632-6752-8FFF-221E-1FA3078B593D}"/>
              </a:ext>
            </a:extLst>
          </p:cNvPr>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Tornado through town</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Ask EMAs to share what they are doing in first 12-24 hours.</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While they do that, setting up volunteer center plan, staffing, supplies- likely open day 2 or later</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Break into 2 groups- small scale and full scale</a:t>
            </a: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Debrief</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What went well?</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What would you change about your approach in an actual event?</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What forms or supplies do you want to update or prepare for a VRG go-kit?</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Anything else you would want to do now, if you knew a disaster was immanent?</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What are your next steps after today, and who will do them?</a:t>
            </a:r>
          </a:p>
          <a:p>
            <a:endParaRPr lang="en-US"/>
          </a:p>
        </p:txBody>
      </p:sp>
      <p:sp>
        <p:nvSpPr>
          <p:cNvPr id="4" name="Slide Number Placeholder 3">
            <a:extLst>
              <a:ext uri="{FF2B5EF4-FFF2-40B4-BE49-F238E27FC236}">
                <a16:creationId xmlns:a16="http://schemas.microsoft.com/office/drawing/2014/main" id="{82ADC9D7-00E2-76A9-6128-4AB9F308F806}"/>
              </a:ext>
            </a:extLst>
          </p:cNvPr>
          <p:cNvSpPr>
            <a:spLocks noGrp="1"/>
          </p:cNvSpPr>
          <p:nvPr>
            <p:ph type="sldNum" sz="quarter" idx="5"/>
          </p:nvPr>
        </p:nvSpPr>
        <p:spPr/>
        <p:txBody>
          <a:bodyPr/>
          <a:lstStyle/>
          <a:p>
            <a:fld id="{BDA6A010-AB35-4095-A623-6FCA53C8427E}" type="slidenum">
              <a:rPr lang="en-US" smtClean="0"/>
              <a:t>28</a:t>
            </a:fld>
            <a:endParaRPr lang="en-US"/>
          </a:p>
        </p:txBody>
      </p:sp>
    </p:spTree>
    <p:extLst>
      <p:ext uri="{BB962C8B-B14F-4D97-AF65-F5344CB8AC3E}">
        <p14:creationId xmlns:p14="http://schemas.microsoft.com/office/powerpoint/2010/main" val="4013088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0CF4-0CFE-AEF0-50D5-7AE5D77D5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178DE-23D2-9CD7-CE89-392D4D9CD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EC2FB-06AF-1957-FAFF-A477A2479352}"/>
              </a:ext>
            </a:extLst>
          </p:cNvPr>
          <p:cNvSpPr>
            <a:spLocks noGrp="1"/>
          </p:cNvSpPr>
          <p:nvPr>
            <p:ph type="body" idx="1"/>
          </p:nvPr>
        </p:nvSpPr>
        <p:spPr/>
        <p:txBody>
          <a:bodyPr/>
          <a:lstStyle/>
          <a:p>
            <a:pPr fontAlgn="base"/>
            <a:r>
              <a:rPr lang="en-US" sz="1200" b="1" i="0" kern="1200" cap="all">
                <a:solidFill>
                  <a:schemeClr val="tx1"/>
                </a:solidFill>
                <a:effectLst/>
                <a:latin typeface="+mn-lt"/>
                <a:ea typeface="+mn-ea"/>
                <a:cs typeface="+mn-cs"/>
              </a:rPr>
              <a:t>1. Develop Position Descriptions </a:t>
            </a:r>
          </a:p>
          <a:p>
            <a:pPr fontAlgn="base"/>
            <a:r>
              <a:rPr lang="en-US" sz="1200" b="0" i="0" kern="1200">
                <a:solidFill>
                  <a:schemeClr val="tx1"/>
                </a:solidFill>
                <a:effectLst/>
                <a:latin typeface="+mn-lt"/>
                <a:ea typeface="+mn-ea"/>
                <a:cs typeface="+mn-cs"/>
              </a:rPr>
              <a:t>Create a position description for each volunteer activity. Keep them short and simple. Be sure that everyone has a position description, regardless of the position they fill. Each volunteer should be provided a copy of their position description to set clear expectations for their role.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2. Identify Volunteer Leaders </a:t>
            </a:r>
          </a:p>
          <a:p>
            <a:pPr fontAlgn="base"/>
            <a:r>
              <a:rPr lang="en-US" sz="1200" b="0" i="0" kern="1200">
                <a:solidFill>
                  <a:schemeClr val="tx1"/>
                </a:solidFill>
                <a:effectLst/>
                <a:latin typeface="+mn-lt"/>
                <a:ea typeface="+mn-ea"/>
                <a:cs typeface="+mn-cs"/>
              </a:rPr>
              <a:t>Make sure you identify volunteers who have the skill set and the drive to manage tasks, processes and fellow volunteers. You cannot be everywhere all the time, so </a:t>
            </a:r>
            <a:r>
              <a:rPr lang="en-US" sz="1200" b="0" i="0" u="none" strike="noStrike" kern="1200">
                <a:solidFill>
                  <a:schemeClr val="tx1"/>
                </a:solidFill>
                <a:effectLst/>
                <a:latin typeface="+mn-lt"/>
                <a:ea typeface="+mn-ea"/>
                <a:cs typeface="+mn-cs"/>
                <a:hlinkClick r:id="rId3"/>
              </a:rPr>
              <a:t>leverage the talents of your volunteers</a:t>
            </a:r>
            <a:r>
              <a:rPr lang="en-US" sz="1200" b="0" i="0" kern="1200">
                <a:solidFill>
                  <a:schemeClr val="tx1"/>
                </a:solidFill>
                <a:effectLst/>
                <a:latin typeface="+mn-lt"/>
                <a:ea typeface="+mn-ea"/>
                <a:cs typeface="+mn-cs"/>
              </a:rPr>
              <a:t> and create a communication system that allows you to delegate tasks.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3. Protect Your Organization and Be Proactive About Risk </a:t>
            </a:r>
          </a:p>
          <a:p>
            <a:pPr fontAlgn="base"/>
            <a:r>
              <a:rPr lang="en-US" sz="1200" b="0" i="0" kern="1200">
                <a:solidFill>
                  <a:schemeClr val="tx1"/>
                </a:solidFill>
                <a:effectLst/>
                <a:latin typeface="+mn-lt"/>
                <a:ea typeface="+mn-ea"/>
                <a:cs typeface="+mn-cs"/>
              </a:rPr>
              <a:t>Check with your insurance agent to be sure your organization is fully covered during periods of emergency. You may want to consider adding a rider to your policy.  </a:t>
            </a:r>
          </a:p>
          <a:p>
            <a:pPr fontAlgn="base"/>
            <a:r>
              <a:rPr lang="en-US" sz="1200" b="0" i="0" kern="1200">
                <a:solidFill>
                  <a:schemeClr val="tx1"/>
                </a:solidFill>
                <a:effectLst/>
                <a:latin typeface="+mn-lt"/>
                <a:ea typeface="+mn-ea"/>
                <a:cs typeface="+mn-cs"/>
              </a:rPr>
              <a:t>Make sure volunteers sign waiver and liability forms as well as any other organizational documentation. Volunteers should also sign in and out of their shifts.  </a:t>
            </a:r>
          </a:p>
          <a:p>
            <a:pPr fontAlgn="base"/>
            <a:r>
              <a:rPr lang="en-US" sz="1200" b="0" i="0" kern="1200">
                <a:solidFill>
                  <a:schemeClr val="tx1"/>
                </a:solidFill>
                <a:effectLst/>
                <a:latin typeface="+mn-lt"/>
                <a:ea typeface="+mn-ea"/>
                <a:cs typeface="+mn-cs"/>
              </a:rPr>
              <a:t>Document the orientation and training given to each volunteer. Ensuring the safety of life and property is critical. By reviewing the volunteer activities for possible hazards and educating volunteers about safety, you will reduce the chance of someone getting hurt. </a:t>
            </a:r>
          </a:p>
          <a:p>
            <a:pPr fontAlgn="base"/>
            <a:r>
              <a:rPr lang="en-US" sz="1200" b="0" i="0" kern="1200">
                <a:solidFill>
                  <a:schemeClr val="tx1"/>
                </a:solidFill>
                <a:effectLst/>
                <a:latin typeface="+mn-lt"/>
                <a:ea typeface="+mn-ea"/>
                <a:cs typeface="+mn-cs"/>
              </a:rPr>
              <a:t>Keep a first aid kit and automated external defibrillators (AED’s) on hand if possible.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4. Create a Call List </a:t>
            </a:r>
          </a:p>
          <a:p>
            <a:pPr fontAlgn="base"/>
            <a:r>
              <a:rPr lang="en-US" sz="1200" b="0" i="0" kern="1200">
                <a:solidFill>
                  <a:schemeClr val="tx1"/>
                </a:solidFill>
                <a:effectLst/>
                <a:latin typeface="+mn-lt"/>
                <a:ea typeface="+mn-ea"/>
                <a:cs typeface="+mn-cs"/>
              </a:rPr>
              <a:t>Exchange cell phone numbers with all key contacts and update it regularly. Set up redundancies in communications in case cell phones are ineffective. Some suggestions of numbers to have on your call list include, but are not limited to, the following: </a:t>
            </a:r>
          </a:p>
          <a:p>
            <a:pPr fontAlgn="base"/>
            <a:r>
              <a:rPr lang="en-US" sz="1200" b="0" i="0" kern="1200">
                <a:solidFill>
                  <a:schemeClr val="tx1"/>
                </a:solidFill>
                <a:effectLst/>
                <a:latin typeface="+mn-lt"/>
                <a:ea typeface="+mn-ea"/>
                <a:cs typeface="+mn-cs"/>
              </a:rPr>
              <a:t>Emergency contacts </a:t>
            </a:r>
          </a:p>
          <a:p>
            <a:pPr fontAlgn="base"/>
            <a:r>
              <a:rPr lang="en-US" sz="1200" b="0" i="0" kern="1200">
                <a:solidFill>
                  <a:schemeClr val="tx1"/>
                </a:solidFill>
                <a:effectLst/>
                <a:latin typeface="+mn-lt"/>
                <a:ea typeface="+mn-ea"/>
                <a:cs typeface="+mn-cs"/>
              </a:rPr>
              <a:t>Volunteer leader contacts </a:t>
            </a:r>
          </a:p>
          <a:p>
            <a:pPr fontAlgn="base"/>
            <a:r>
              <a:rPr lang="en-US" sz="1200" b="0" i="0" kern="1200">
                <a:solidFill>
                  <a:schemeClr val="tx1"/>
                </a:solidFill>
                <a:effectLst/>
                <a:latin typeface="+mn-lt"/>
                <a:ea typeface="+mn-ea"/>
                <a:cs typeface="+mn-cs"/>
              </a:rPr>
              <a:t>Volunteer reception center contacts </a:t>
            </a:r>
          </a:p>
          <a:p>
            <a:pPr fontAlgn="base"/>
            <a:r>
              <a:rPr lang="en-US" sz="1200" b="0" i="0" kern="1200">
                <a:solidFill>
                  <a:schemeClr val="tx1"/>
                </a:solidFill>
                <a:effectLst/>
                <a:latin typeface="+mn-lt"/>
                <a:ea typeface="+mn-ea"/>
                <a:cs typeface="+mn-cs"/>
              </a:rPr>
              <a:t>Disaster response organization contacts </a:t>
            </a:r>
          </a:p>
          <a:p>
            <a:pPr fontAlgn="base"/>
            <a:r>
              <a:rPr lang="en-US" sz="1200" b="0" i="0" kern="1200">
                <a:solidFill>
                  <a:schemeClr val="tx1"/>
                </a:solidFill>
                <a:effectLst/>
                <a:latin typeface="+mn-lt"/>
                <a:ea typeface="+mn-ea"/>
                <a:cs typeface="+mn-cs"/>
              </a:rPr>
              <a:t>Contacts for organizations that accept donations </a:t>
            </a:r>
          </a:p>
          <a:p>
            <a:pPr fontAlgn="base"/>
            <a:r>
              <a:rPr lang="en-US" sz="1200" b="0" i="0" kern="1200">
                <a:solidFill>
                  <a:schemeClr val="tx1"/>
                </a:solidFill>
                <a:effectLst/>
                <a:latin typeface="+mn-lt"/>
                <a:ea typeface="+mn-ea"/>
                <a:cs typeface="+mn-cs"/>
              </a:rPr>
              <a:t>Media relations contacts </a:t>
            </a:r>
          </a:p>
          <a:p>
            <a:pPr fontAlgn="base"/>
            <a:r>
              <a:rPr lang="en-US" sz="1200" b="0" i="0" kern="1200">
                <a:solidFill>
                  <a:schemeClr val="tx1"/>
                </a:solidFill>
                <a:effectLst/>
                <a:latin typeface="+mn-lt"/>
                <a:ea typeface="+mn-ea"/>
                <a:cs typeface="+mn-cs"/>
              </a:rPr>
              <a:t>Mental health service contacts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5. Identify and Schedule Shifts </a:t>
            </a:r>
          </a:p>
          <a:p>
            <a:pPr fontAlgn="base"/>
            <a:r>
              <a:rPr lang="en-US" sz="1200" b="0" i="0" kern="1200">
                <a:solidFill>
                  <a:schemeClr val="tx1"/>
                </a:solidFill>
                <a:effectLst/>
                <a:latin typeface="+mn-lt"/>
                <a:ea typeface="+mn-ea"/>
                <a:cs typeface="+mn-cs"/>
              </a:rPr>
              <a:t>Identify and schedule appropriate shifts for each position. It is effective practice to identify shifts in two- to four-hour increments. To prevent burnout and fatigue, you should strongly discourage volunteers from filling more than two consecutive shifts. Also, make sure you have at least one volunteer leader (clearly identified) scheduled during each shift.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6. Inform Volunteers of Logistics </a:t>
            </a:r>
          </a:p>
          <a:p>
            <a:pPr fontAlgn="base"/>
            <a:r>
              <a:rPr lang="en-US" sz="1200" b="0" i="0" kern="1200">
                <a:solidFill>
                  <a:schemeClr val="tx1"/>
                </a:solidFill>
                <a:effectLst/>
                <a:latin typeface="+mn-lt"/>
                <a:ea typeface="+mn-ea"/>
                <a:cs typeface="+mn-cs"/>
              </a:rPr>
              <a:t>Communicate important logistics to volunteers prior to their shift. In addition to directions and shift times, volunteers may need to bring photo ID, gear and protective clothing.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7. Meet Basic Volunteer Needs  </a:t>
            </a:r>
          </a:p>
          <a:p>
            <a:pPr fontAlgn="base"/>
            <a:r>
              <a:rPr lang="en-US" sz="1200" b="0" i="0" kern="1200">
                <a:solidFill>
                  <a:schemeClr val="tx1"/>
                </a:solidFill>
                <a:effectLst/>
                <a:latin typeface="+mn-lt"/>
                <a:ea typeface="+mn-ea"/>
                <a:cs typeface="+mn-cs"/>
              </a:rPr>
              <a:t>Make sure volunteers have access to food, water and restrooms. Remind volunteers to take breaks, eat, hydrate and call family. Oftentimes adrenaline will take over in disaster situations, and volunteers (and your staff) may need to be reminded to take care of themselves and their families. Ensure that standards of health and hygiene are maintained during long shifts and in any public facility. Arrange for sufficient supplies to sustain these standards.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8. Orient and Train Volunteers </a:t>
            </a:r>
          </a:p>
          <a:p>
            <a:pPr fontAlgn="base"/>
            <a:r>
              <a:rPr lang="en-US" sz="1200" b="0" i="0" kern="1200">
                <a:solidFill>
                  <a:schemeClr val="tx1"/>
                </a:solidFill>
                <a:effectLst/>
                <a:latin typeface="+mn-lt"/>
                <a:ea typeface="+mn-ea"/>
                <a:cs typeface="+mn-cs"/>
              </a:rPr>
              <a:t>Be sure to take time to orient and train the volunteers to their position duties and roles, and to the situation. Volunteers could be in situations in which they may view and/or experience traumatic situations. Volunteers must be oriented not only to their tasks, but also to potentially negative experiences. During particularly active periods, volunteer leader should give frequent updates to keep all volunteers informed of the most current situations.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9. Protect Your Volunteers </a:t>
            </a:r>
          </a:p>
          <a:p>
            <a:pPr fontAlgn="base"/>
            <a:r>
              <a:rPr lang="en-US" sz="1200" b="0" i="0" kern="1200">
                <a:solidFill>
                  <a:schemeClr val="tx1"/>
                </a:solidFill>
                <a:effectLst/>
                <a:latin typeface="+mn-lt"/>
                <a:ea typeface="+mn-ea"/>
                <a:cs typeface="+mn-cs"/>
              </a:rPr>
              <a:t>Make sure your volunteers are only engaged in work in which they are trained. If the scope of work changes, training should be provided to support the development of necessary skills and knowledge. Volunteers should be properly identified for ease of recognition by the public and by each other. Make sure that each volunteer has the equipment and tools needed to do their job.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10. Plan for Knowledge Transfer </a:t>
            </a:r>
          </a:p>
          <a:p>
            <a:pPr fontAlgn="base"/>
            <a:r>
              <a:rPr lang="en-US" sz="1200" b="0" i="0" kern="1200">
                <a:solidFill>
                  <a:schemeClr val="tx1"/>
                </a:solidFill>
                <a:effectLst/>
                <a:latin typeface="+mn-lt"/>
                <a:ea typeface="+mn-ea"/>
                <a:cs typeface="+mn-cs"/>
              </a:rPr>
              <a:t>Every position description should include an end-of-shift debrief/orientation process whereby the volunteer leaving his or her shift should communicate important information to the incoming volunteer (i.e., what is working well and what is not working, etc.). Volunteer leaders during each shift should ensure that this transfer of knowledge occurs in a timely and clear fashion.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11. Provide Ongoing Support </a:t>
            </a:r>
          </a:p>
          <a:p>
            <a:pPr fontAlgn="base"/>
            <a:r>
              <a:rPr lang="en-US" sz="1200" b="0" i="0" kern="1200">
                <a:solidFill>
                  <a:schemeClr val="tx1"/>
                </a:solidFill>
                <a:effectLst/>
                <a:latin typeface="+mn-lt"/>
                <a:ea typeface="+mn-ea"/>
                <a:cs typeface="+mn-cs"/>
              </a:rPr>
              <a:t>Monitor and support volunteer activities. Thank volunteers for giving their time. If you see volunteers who seem tired and worn out, encourage them to take a break. Remember that disasters may take a heavy toll on the physical and emotional well-being of volunteers and staff alike. Provide resources to volunteers to help take care of their health, such as access to mental health practitioners.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12. Establish and Maintain Standards of Conduct </a:t>
            </a:r>
          </a:p>
          <a:p>
            <a:pPr fontAlgn="base"/>
            <a:r>
              <a:rPr lang="en-US" sz="1200" b="0" i="0" kern="1200">
                <a:solidFill>
                  <a:schemeClr val="tx1"/>
                </a:solidFill>
                <a:effectLst/>
                <a:latin typeface="+mn-lt"/>
                <a:ea typeface="+mn-ea"/>
                <a:cs typeface="+mn-cs"/>
              </a:rPr>
              <a:t>Instill pride in performance but don’t hesitate to correct behavior that is counterproductive or injurious to the reputation of your organization or the best interests of the public. On rare occasions, it might even be necessary to relieve a volunteer of duty. Ensure at the outset that all of your volunteers know their terms of service. Keep handy a printed copy of your Volunteer Policy Manual.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13. Recognize Volunteers </a:t>
            </a:r>
          </a:p>
          <a:p>
            <a:pPr fontAlgn="base"/>
            <a:r>
              <a:rPr lang="en-US" sz="1200" b="0" i="0" kern="1200">
                <a:solidFill>
                  <a:schemeClr val="tx1"/>
                </a:solidFill>
                <a:effectLst/>
                <a:latin typeface="+mn-lt"/>
                <a:ea typeface="+mn-ea"/>
                <a:cs typeface="+mn-cs"/>
              </a:rPr>
              <a:t>Volunteers should be consistently thanked. You may not get a chance to formally thank your volunteers until after the disaster response is over, so take every chance you get to remind the volunteers that you appreciate them and their efforts to respond to the disaster. After the disaster response efforts have subsided, you can plan a more formal way to recognize them (examples include recognition event, formal email or letter, phone call, etc.) Recognize outstanding and dedicated volunteers by nominating them to be a </a:t>
            </a:r>
            <a:r>
              <a:rPr lang="en-US" sz="1200" b="0" i="0" u="none" strike="noStrike" kern="1200">
                <a:solidFill>
                  <a:schemeClr val="tx1"/>
                </a:solidFill>
                <a:effectLst/>
                <a:latin typeface="+mn-lt"/>
                <a:ea typeface="+mn-ea"/>
                <a:cs typeface="+mn-cs"/>
                <a:hlinkClick r:id="rId4"/>
              </a:rPr>
              <a:t>Daily Point of Light</a:t>
            </a:r>
            <a:r>
              <a:rPr lang="en-US" sz="1200" b="0" i="0" kern="1200">
                <a:solidFill>
                  <a:schemeClr val="tx1"/>
                </a:solidFill>
                <a:effectLst/>
                <a:latin typeface="+mn-lt"/>
                <a:ea typeface="+mn-ea"/>
                <a:cs typeface="+mn-cs"/>
              </a:rPr>
              <a:t> or become a certifying organization for the </a:t>
            </a:r>
            <a:r>
              <a:rPr lang="en-US" sz="1200" b="0" i="0" u="none" strike="noStrike" kern="1200">
                <a:solidFill>
                  <a:schemeClr val="tx1"/>
                </a:solidFill>
                <a:effectLst/>
                <a:latin typeface="+mn-lt"/>
                <a:ea typeface="+mn-ea"/>
                <a:cs typeface="+mn-cs"/>
                <a:hlinkClick r:id="rId5"/>
              </a:rPr>
              <a:t>President’s Volunteer Service Award</a:t>
            </a:r>
            <a:r>
              <a:rPr lang="en-US" sz="1200" b="0" i="0" kern="1200">
                <a:solidFill>
                  <a:schemeClr val="tx1"/>
                </a:solidFill>
                <a:effectLst/>
                <a:latin typeface="+mn-lt"/>
                <a:ea typeface="+mn-ea"/>
                <a:cs typeface="+mn-cs"/>
              </a:rPr>
              <a:t>.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14. Conduct an Event Debriefing </a:t>
            </a:r>
          </a:p>
          <a:p>
            <a:pPr fontAlgn="base"/>
            <a:r>
              <a:rPr lang="en-US" sz="1200" b="0" i="0" kern="1200">
                <a:solidFill>
                  <a:schemeClr val="tx1"/>
                </a:solidFill>
                <a:effectLst/>
                <a:latin typeface="+mn-lt"/>
                <a:ea typeface="+mn-ea"/>
                <a:cs typeface="+mn-cs"/>
              </a:rPr>
              <a:t>Plan for a debriefing for all staff and volunteers at the conclusion of each shift, as well as the end of the disaster operation. Acknowledge the many positives and identify lessons learned that can be addressed for upcoming shifts and future disasters. Capture recommendations in your After Action Report for future reference and development of next steps for your program. Follow through on the key steps. </a:t>
            </a:r>
          </a:p>
          <a:p>
            <a:pPr fontAlgn="base"/>
            <a:endParaRPr lang="en-US" sz="1200" b="0" i="0" kern="1200">
              <a:solidFill>
                <a:schemeClr val="tx1"/>
              </a:solidFill>
              <a:effectLst/>
              <a:latin typeface="+mn-lt"/>
              <a:ea typeface="+mn-ea"/>
              <a:cs typeface="+mn-cs"/>
            </a:endParaRPr>
          </a:p>
          <a:p>
            <a:pPr fontAlgn="base"/>
            <a:r>
              <a:rPr lang="en-US" sz="1200" b="1" i="0" kern="1200" cap="all">
                <a:solidFill>
                  <a:schemeClr val="tx1"/>
                </a:solidFill>
                <a:effectLst/>
                <a:latin typeface="+mn-lt"/>
                <a:ea typeface="+mn-ea"/>
                <a:cs typeface="+mn-cs"/>
              </a:rPr>
              <a:t>15. Track Your Efforts </a:t>
            </a:r>
          </a:p>
          <a:p>
            <a:pPr fontAlgn="base"/>
            <a:r>
              <a:rPr lang="en-US" sz="1200" b="0" i="0" kern="1200">
                <a:solidFill>
                  <a:schemeClr val="tx1"/>
                </a:solidFill>
                <a:effectLst/>
                <a:latin typeface="+mn-lt"/>
                <a:ea typeface="+mn-ea"/>
                <a:cs typeface="+mn-cs"/>
              </a:rPr>
              <a:t>Always be mindful of organizational reporting requirements and develop processes to capture appropriate data. Tracking volunteer data in times of disaster may assist jurisdictions with in-kind matches for federal reimbursement. Capturing data is also important to tell your story to future funders, to your community and to your volunteers. Ideas for types of data to capture could include: </a:t>
            </a:r>
          </a:p>
          <a:p>
            <a:pPr fontAlgn="base"/>
            <a:r>
              <a:rPr lang="en-US" sz="1200" b="0" i="0" kern="1200">
                <a:solidFill>
                  <a:schemeClr val="tx1"/>
                </a:solidFill>
                <a:effectLst/>
                <a:latin typeface="+mn-lt"/>
                <a:ea typeface="+mn-ea"/>
                <a:cs typeface="+mn-cs"/>
              </a:rPr>
              <a:t>Number of volunteer hours </a:t>
            </a:r>
          </a:p>
          <a:p>
            <a:pPr fontAlgn="base"/>
            <a:r>
              <a:rPr lang="en-US" sz="1200" b="0" i="0" kern="1200">
                <a:solidFill>
                  <a:schemeClr val="tx1"/>
                </a:solidFill>
                <a:effectLst/>
                <a:latin typeface="+mn-lt"/>
                <a:ea typeface="+mn-ea"/>
                <a:cs typeface="+mn-cs"/>
              </a:rPr>
              <a:t>Number of volunteers </a:t>
            </a:r>
          </a:p>
          <a:p>
            <a:pPr fontAlgn="base"/>
            <a:r>
              <a:rPr lang="en-US" sz="1200" b="0" i="0" kern="1200">
                <a:solidFill>
                  <a:schemeClr val="tx1"/>
                </a:solidFill>
                <a:effectLst/>
                <a:latin typeface="+mn-lt"/>
                <a:ea typeface="+mn-ea"/>
                <a:cs typeface="+mn-cs"/>
              </a:rPr>
              <a:t>Number of meals served </a:t>
            </a:r>
          </a:p>
          <a:p>
            <a:pPr fontAlgn="base"/>
            <a:r>
              <a:rPr lang="en-US" sz="1200" b="0" i="0" kern="1200">
                <a:solidFill>
                  <a:schemeClr val="tx1"/>
                </a:solidFill>
                <a:effectLst/>
                <a:latin typeface="+mn-lt"/>
                <a:ea typeface="+mn-ea"/>
                <a:cs typeface="+mn-cs"/>
              </a:rPr>
              <a:t>Number of houses worked on or re-built </a:t>
            </a:r>
          </a:p>
          <a:p>
            <a:pPr fontAlgn="base"/>
            <a:r>
              <a:rPr lang="en-US" sz="1200" b="0" i="0" kern="1200">
                <a:solidFill>
                  <a:schemeClr val="tx1"/>
                </a:solidFill>
                <a:effectLst/>
                <a:latin typeface="+mn-lt"/>
                <a:ea typeface="+mn-ea"/>
                <a:cs typeface="+mn-cs"/>
              </a:rPr>
              <a:t>Number of people or families served </a:t>
            </a:r>
          </a:p>
        </p:txBody>
      </p:sp>
      <p:sp>
        <p:nvSpPr>
          <p:cNvPr id="4" name="Slide Number Placeholder 3">
            <a:extLst>
              <a:ext uri="{FF2B5EF4-FFF2-40B4-BE49-F238E27FC236}">
                <a16:creationId xmlns:a16="http://schemas.microsoft.com/office/drawing/2014/main" id="{6ED992CB-D043-755C-034F-530EE400026E}"/>
              </a:ext>
            </a:extLst>
          </p:cNvPr>
          <p:cNvSpPr>
            <a:spLocks noGrp="1"/>
          </p:cNvSpPr>
          <p:nvPr>
            <p:ph type="sldNum" sz="quarter" idx="5"/>
          </p:nvPr>
        </p:nvSpPr>
        <p:spPr/>
        <p:txBody>
          <a:bodyPr/>
          <a:lstStyle/>
          <a:p>
            <a:fld id="{BDA6A010-AB35-4095-A623-6FCA53C8427E}" type="slidenum">
              <a:rPr lang="en-US" smtClean="0"/>
              <a:t>29</a:t>
            </a:fld>
            <a:endParaRPr lang="en-US"/>
          </a:p>
        </p:txBody>
      </p:sp>
    </p:spTree>
    <p:extLst>
      <p:ext uri="{BB962C8B-B14F-4D97-AF65-F5344CB8AC3E}">
        <p14:creationId xmlns:p14="http://schemas.microsoft.com/office/powerpoint/2010/main" val="3460869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BCE5-5629-3A54-9BBE-6A665C6E7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BEC0A-3C73-4198-0565-25894D019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6C95E-20C8-63BF-5ADA-51552B89F2A5}"/>
              </a:ext>
            </a:extLst>
          </p:cNvPr>
          <p:cNvSpPr>
            <a:spLocks noGrp="1"/>
          </p:cNvSpPr>
          <p:nvPr>
            <p:ph type="body" idx="1"/>
          </p:nvPr>
        </p:nvSpPr>
        <p:spPr/>
        <p:txBody>
          <a:bodyPr/>
          <a:lstStyle/>
          <a:p>
            <a:pPr marL="0" marR="0">
              <a:lnSpc>
                <a:spcPct val="107000"/>
              </a:lnSpc>
              <a:spcBef>
                <a:spcPts val="0"/>
              </a:spcBef>
              <a:spcAft>
                <a:spcPts val="0"/>
              </a:spcAft>
            </a:pPr>
            <a:r>
              <a:rPr lang="en-US" sz="12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Decision Points</a:t>
            </a:r>
          </a:p>
          <a:p>
            <a:pPr marL="0" marR="0">
              <a:lnSpc>
                <a:spcPct val="107000"/>
              </a:lnSpc>
              <a:spcBef>
                <a:spcPts val="0"/>
              </a:spcBef>
              <a:spcAft>
                <a:spcPts val="0"/>
              </a:spcAft>
            </a:pPr>
            <a:endPar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Local assets and ideas</a:t>
            </a:r>
            <a:endPar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Who will run the VRC?</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Activation Process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Location (In-person full/partial, virtual, multi-site, hybrid)</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Credentialing/Tracking (Salamander, wristbands, background checks, Excel)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Supplies (Food, water, PPE, Equipment)</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Places to send volunteers (EOC identified needs, local nonprofits, VOAD, VRC team leads)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In the field supervision (VOADs, local groups)</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Work Order Collection (EMA, Phone bank, Iowa Concern Hotline, 211, Crisis Cleanup)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Workorder management (Crisis Cleanup, Excel)</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Media/Outreach (PIO, Get Connected)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b="1" kern="100">
                <a:solidFill>
                  <a:srgbClr val="000000"/>
                </a:solidFill>
                <a:effectLst/>
                <a:highlight>
                  <a:srgbClr val="CCCCCC"/>
                </a:highlight>
                <a:latin typeface="Aptos" panose="020B0004020202020204" pitchFamily="34" charset="0"/>
                <a:ea typeface="Aptos" panose="020B0004020202020204" pitchFamily="34" charset="0"/>
                <a:cs typeface="Times New Roman" panose="02020603050405020304" pitchFamily="18" charset="0"/>
              </a:rPr>
              <a:t>Demobilization (Data, Unmet Needs, Equipment/Supplies)</a:t>
            </a: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endParaRPr lang="en-US" sz="1200" kern="100">
              <a:effectLst/>
              <a:highlight>
                <a:srgbClr val="CCCCCC"/>
              </a:highligh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641C6633-DA26-508E-9934-412A4DD872FA}"/>
              </a:ext>
            </a:extLst>
          </p:cNvPr>
          <p:cNvSpPr>
            <a:spLocks noGrp="1"/>
          </p:cNvSpPr>
          <p:nvPr>
            <p:ph type="sldNum" sz="quarter" idx="5"/>
          </p:nvPr>
        </p:nvSpPr>
        <p:spPr/>
        <p:txBody>
          <a:bodyPr/>
          <a:lstStyle/>
          <a:p>
            <a:fld id="{BDA6A010-AB35-4095-A623-6FCA53C8427E}" type="slidenum">
              <a:rPr lang="en-US" smtClean="0"/>
              <a:t>30</a:t>
            </a:fld>
            <a:endParaRPr lang="en-US"/>
          </a:p>
        </p:txBody>
      </p:sp>
    </p:spTree>
    <p:extLst>
      <p:ext uri="{BB962C8B-B14F-4D97-AF65-F5344CB8AC3E}">
        <p14:creationId xmlns:p14="http://schemas.microsoft.com/office/powerpoint/2010/main" val="532339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0CF4-0CFE-AEF0-50D5-7AE5D77D5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178DE-23D2-9CD7-CE89-392D4D9CD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EC2FB-06AF-1957-FAFF-A477A2479352}"/>
              </a:ext>
            </a:extLst>
          </p:cNvPr>
          <p:cNvSpPr>
            <a:spLocks noGrp="1"/>
          </p:cNvSpPr>
          <p:nvPr>
            <p:ph type="body" idx="1"/>
          </p:nvPr>
        </p:nvSpPr>
        <p:spPr/>
        <p:txBody>
          <a:bodyPr/>
          <a:lstStyle/>
          <a:p>
            <a:r>
              <a:rPr lang="en-US" cap="all"/>
              <a:t>Resources</a:t>
            </a:r>
            <a:endParaRPr lang="en-US"/>
          </a:p>
          <a:p>
            <a:r>
              <a:rPr lang="en-US" cap="all"/>
              <a:t>Templates, samples, meeting to review plan, local training and drill, </a:t>
            </a:r>
            <a:r>
              <a:rPr lang="en-US" cap="all" err="1"/>
              <a:t>etc</a:t>
            </a:r>
          </a:p>
          <a:p>
            <a:endParaRPr lang="en-US" cap="all"/>
          </a:p>
          <a:p>
            <a:r>
              <a:rPr lang="en-US" cap="all"/>
              <a:t>What supports do you want from this network of VRC Managers?</a:t>
            </a:r>
            <a:endParaRPr lang="en-US"/>
          </a:p>
          <a:p>
            <a:pPr marL="171450" indent="-171450">
              <a:buFont typeface="Arial"/>
              <a:buChar char="•"/>
            </a:pPr>
            <a:r>
              <a:rPr lang="en-US" cap="all"/>
              <a:t>Bi-monthly webinar, annual in person, </a:t>
            </a:r>
            <a:r>
              <a:rPr lang="en-US" cap="all" err="1"/>
              <a:t>etc</a:t>
            </a:r>
            <a:r>
              <a:rPr lang="en-US" cap="all"/>
              <a:t>?</a:t>
            </a:r>
            <a:endParaRPr lang="en-US"/>
          </a:p>
          <a:p>
            <a:pPr marL="171450" indent="-171450">
              <a:buFont typeface="Arial"/>
              <a:buChar char="•"/>
            </a:pPr>
            <a:r>
              <a:rPr lang="en-US" cap="all"/>
              <a:t>Networking, trainings, best practice sharing, resource sharing</a:t>
            </a:r>
            <a:endParaRPr lang="en-US"/>
          </a:p>
          <a:p>
            <a:pPr marL="171450" indent="-171450">
              <a:buFont typeface="Arial"/>
              <a:buChar char="•"/>
            </a:pPr>
            <a:r>
              <a:rPr lang="en-US" cap="all"/>
              <a:t>Presentations from other communities, resources like Iowa Concern Hotline, </a:t>
            </a:r>
            <a:r>
              <a:rPr lang="en-US" cap="all" err="1"/>
              <a:t>etc</a:t>
            </a:r>
          </a:p>
          <a:p>
            <a:pPr marL="171450" indent="-171450">
              <a:buFont typeface="Arial"/>
              <a:buChar char="•"/>
            </a:pPr>
            <a:r>
              <a:rPr lang="en-US" cap="all"/>
              <a:t>Opportunities to “</a:t>
            </a:r>
            <a:r>
              <a:rPr lang="en-US" cap="all" err="1"/>
              <a:t>emac</a:t>
            </a:r>
            <a:r>
              <a:rPr lang="en-US" cap="all"/>
              <a:t>” to other counties to get experience</a:t>
            </a:r>
            <a:endParaRPr lang="en-US"/>
          </a:p>
          <a:p>
            <a:pPr marL="171450" indent="-171450">
              <a:buFont typeface="Arial"/>
              <a:buChar char="•"/>
            </a:pPr>
            <a:r>
              <a:rPr lang="en-US" cap="all"/>
              <a:t>Opportunities to request an “</a:t>
            </a:r>
            <a:r>
              <a:rPr lang="en-US" cap="all" err="1"/>
              <a:t>emac</a:t>
            </a:r>
            <a:r>
              <a:rPr lang="en-US" cap="all"/>
              <a:t>” to get help</a:t>
            </a:r>
            <a:endParaRPr lang="en-US"/>
          </a:p>
          <a:p>
            <a:endParaRPr lang="en-US" sz="1200" b="1" i="0" kern="1200" cap="all">
              <a:solidFill>
                <a:schemeClr val="tx1"/>
              </a:solidFill>
              <a:effectLst/>
              <a:latin typeface="+mn-lt"/>
            </a:endParaRPr>
          </a:p>
        </p:txBody>
      </p:sp>
      <p:sp>
        <p:nvSpPr>
          <p:cNvPr id="4" name="Slide Number Placeholder 3">
            <a:extLst>
              <a:ext uri="{FF2B5EF4-FFF2-40B4-BE49-F238E27FC236}">
                <a16:creationId xmlns:a16="http://schemas.microsoft.com/office/drawing/2014/main" id="{6ED992CB-D043-755C-034F-530EE400026E}"/>
              </a:ext>
            </a:extLst>
          </p:cNvPr>
          <p:cNvSpPr>
            <a:spLocks noGrp="1"/>
          </p:cNvSpPr>
          <p:nvPr>
            <p:ph type="sldNum" sz="quarter" idx="5"/>
          </p:nvPr>
        </p:nvSpPr>
        <p:spPr/>
        <p:txBody>
          <a:bodyPr/>
          <a:lstStyle/>
          <a:p>
            <a:fld id="{BDA6A010-AB35-4095-A623-6FCA53C8427E}" type="slidenum">
              <a:rPr lang="en-US" smtClean="0"/>
              <a:t>31</a:t>
            </a:fld>
            <a:endParaRPr lang="en-US"/>
          </a:p>
        </p:txBody>
      </p:sp>
    </p:spTree>
    <p:extLst>
      <p:ext uri="{BB962C8B-B14F-4D97-AF65-F5344CB8AC3E}">
        <p14:creationId xmlns:p14="http://schemas.microsoft.com/office/powerpoint/2010/main" val="1990764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0CF4-0CFE-AEF0-50D5-7AE5D77D5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178DE-23D2-9CD7-CE89-392D4D9CD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EC2FB-06AF-1957-FAFF-A477A2479352}"/>
              </a:ext>
            </a:extLst>
          </p:cNvPr>
          <p:cNvSpPr>
            <a:spLocks noGrp="1"/>
          </p:cNvSpPr>
          <p:nvPr>
            <p:ph type="body" idx="1"/>
          </p:nvPr>
        </p:nvSpPr>
        <p:spPr/>
        <p:txBody>
          <a:bodyPr/>
          <a:lstStyle/>
          <a:p>
            <a:pPr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ED992CB-D043-755C-034F-530EE400026E}"/>
              </a:ext>
            </a:extLst>
          </p:cNvPr>
          <p:cNvSpPr>
            <a:spLocks noGrp="1"/>
          </p:cNvSpPr>
          <p:nvPr>
            <p:ph type="sldNum" sz="quarter" idx="5"/>
          </p:nvPr>
        </p:nvSpPr>
        <p:spPr/>
        <p:txBody>
          <a:bodyPr/>
          <a:lstStyle/>
          <a:p>
            <a:fld id="{BDA6A010-AB35-4095-A623-6FCA53C8427E}" type="slidenum">
              <a:rPr lang="en-US" smtClean="0"/>
              <a:t>32</a:t>
            </a:fld>
            <a:endParaRPr lang="en-US"/>
          </a:p>
        </p:txBody>
      </p:sp>
    </p:spTree>
    <p:extLst>
      <p:ext uri="{BB962C8B-B14F-4D97-AF65-F5344CB8AC3E}">
        <p14:creationId xmlns:p14="http://schemas.microsoft.com/office/powerpoint/2010/main" val="1259406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debrief- questions comments reactions</a:t>
            </a:r>
          </a:p>
          <a:p>
            <a:r>
              <a:rPr lang="en-US"/>
              <a:t>Jamie will be launching this network as part of the IDHRC Volunteer and Donations Management Committee, more info to come</a:t>
            </a:r>
          </a:p>
          <a:p>
            <a:r>
              <a:rPr lang="en-US"/>
              <a:t>Will send slides, handouts, info on IDHRC</a:t>
            </a:r>
          </a:p>
          <a:p>
            <a:r>
              <a:rPr lang="en-US"/>
              <a:t>Work on your action step, and reach out to Jamie if you need assistance, resources, or want to plan a session like this in your community</a:t>
            </a:r>
          </a:p>
          <a:p>
            <a:r>
              <a:rPr lang="en-US"/>
              <a:t>If something happens, reach out to Jamie for technical assistance to help implement your plan. Want you to feel confident and prepared to work your plan, but here as a resource to make you successful.</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DA6A010-AB35-4095-A623-6FCA53C8427E}" type="slidenum">
              <a:rPr lang="en-US" smtClean="0"/>
              <a:t>33</a:t>
            </a:fld>
            <a:endParaRPr lang="en-US"/>
          </a:p>
        </p:txBody>
      </p:sp>
    </p:spTree>
    <p:extLst>
      <p:ext uri="{BB962C8B-B14F-4D97-AF65-F5344CB8AC3E}">
        <p14:creationId xmlns:p14="http://schemas.microsoft.com/office/powerpoint/2010/main" val="325616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Review any they missed and ask for other characteristics.  </a:t>
            </a:r>
          </a:p>
          <a:p>
            <a:pPr eaLnBrk="1" hangingPunct="1"/>
            <a:endParaRPr lang="en-US"/>
          </a:p>
          <a:p>
            <a:pPr eaLnBrk="1" hangingPunct="1"/>
            <a:r>
              <a:rPr lang="en-US"/>
              <a:t>Facilitation</a:t>
            </a:r>
            <a:r>
              <a:rPr lang="en-US" baseline="0"/>
              <a:t> note: If we have all these unknowns, then why would we ever want to put them into a disaster response effort? Why engage with spontaneous volunteers?</a:t>
            </a:r>
          </a:p>
          <a:p>
            <a:pPr eaLnBrk="1" hangingPunct="1"/>
            <a:r>
              <a:rPr lang="en-US" baseline="0"/>
              <a:t>Don’t process this question, let them respond and advance to the next slide</a:t>
            </a:r>
            <a:endParaRPr lang="en-US"/>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6</a:t>
            </a:fld>
            <a:endParaRPr lang="en-US"/>
          </a:p>
        </p:txBody>
      </p:sp>
    </p:spTree>
    <p:extLst>
      <p:ext uri="{BB962C8B-B14F-4D97-AF65-F5344CB8AC3E}">
        <p14:creationId xmlns:p14="http://schemas.microsoft.com/office/powerpoint/2010/main" val="133490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34</a:t>
            </a:fld>
            <a:endParaRPr lang="en-US"/>
          </a:p>
        </p:txBody>
      </p:sp>
    </p:spTree>
    <p:extLst>
      <p:ext uri="{BB962C8B-B14F-4D97-AF65-F5344CB8AC3E}">
        <p14:creationId xmlns:p14="http://schemas.microsoft.com/office/powerpoint/2010/main" val="150200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 opportunity</a:t>
            </a:r>
            <a:r>
              <a:rPr lang="en-US" baseline="0"/>
              <a:t> to hear from audience about what happens in their community after disaster strikes. </a:t>
            </a:r>
          </a:p>
          <a:p>
            <a:r>
              <a:rPr lang="en-US" baseline="0"/>
              <a:t>Facilitated questions:</a:t>
            </a:r>
          </a:p>
          <a:p>
            <a:pPr marL="228600" indent="-228600">
              <a:buAutoNum type="arabicPeriod"/>
            </a:pPr>
            <a:r>
              <a:rPr lang="en-US" baseline="0"/>
              <a:t>Who responds?</a:t>
            </a:r>
          </a:p>
          <a:p>
            <a:pPr marL="228600" indent="-228600">
              <a:buAutoNum type="arabicPeriod"/>
            </a:pPr>
            <a:r>
              <a:rPr lang="en-US" baseline="0"/>
              <a:t>How do you know what to do if you want to help? Are you needed?</a:t>
            </a:r>
          </a:p>
          <a:p>
            <a:pPr marL="228600" indent="-228600">
              <a:buAutoNum type="arabicPeriod"/>
            </a:pPr>
            <a:r>
              <a:rPr lang="en-US" baseline="0"/>
              <a:t>Where does that information come from?</a:t>
            </a:r>
            <a:endParaRPr lang="en-US"/>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35</a:t>
            </a:fld>
            <a:endParaRPr lang="en-US"/>
          </a:p>
        </p:txBody>
      </p:sp>
    </p:spTree>
    <p:extLst>
      <p:ext uri="{BB962C8B-B14F-4D97-AF65-F5344CB8AC3E}">
        <p14:creationId xmlns:p14="http://schemas.microsoft.com/office/powerpoint/2010/main" val="350080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81784-37E5-E8AD-231C-C9C7E89D6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8C8D2-FD0F-62F0-623D-BEBB27195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9C528-EBAC-01F4-47BE-980AB9FCF47E}"/>
              </a:ext>
            </a:extLst>
          </p:cNvPr>
          <p:cNvSpPr>
            <a:spLocks noGrp="1"/>
          </p:cNvSpPr>
          <p:nvPr>
            <p:ph type="body" idx="1"/>
          </p:nvPr>
        </p:nvSpPr>
        <p:spPr/>
        <p:txBody>
          <a:bodyPr/>
          <a:lstStyle/>
          <a:p>
            <a:r>
              <a:rPr lang="en-US"/>
              <a:t>Why else is disaster volunteer coordination needed?</a:t>
            </a:r>
          </a:p>
          <a:p>
            <a:r>
              <a:rPr lang="en-US"/>
              <a:t>No matter how prepared a community is for a disaster event, there is still chaos.</a:t>
            </a:r>
          </a:p>
          <a:p>
            <a:r>
              <a:rPr lang="en-US"/>
              <a:t>First Responders and Emergency Management need to focus on safety, security, and establishing command to leverage the right resources at the right time.</a:t>
            </a:r>
          </a:p>
          <a:p>
            <a:r>
              <a:rPr lang="en-US"/>
              <a:t>If there isn’t a plan to manage the “flood” of people that show up to help, you only add to the chaos and hinder the progress.</a:t>
            </a:r>
          </a:p>
          <a:p>
            <a:r>
              <a:rPr lang="en-US"/>
              <a:t>The value of volunteer time can make a positive impact.</a:t>
            </a:r>
          </a:p>
          <a:p>
            <a:pPr marL="171450" indent="-171450">
              <a:buFontTx/>
              <a:buChar char="-"/>
            </a:pPr>
            <a:r>
              <a:rPr lang="en-US"/>
              <a:t>Safety of volunteers and homeowners</a:t>
            </a:r>
          </a:p>
          <a:p>
            <a:pPr marL="171450" indent="-171450">
              <a:buFontTx/>
              <a:buChar char="-"/>
            </a:pPr>
            <a:r>
              <a:rPr lang="en-US"/>
              <a:t>Efficient use of resources</a:t>
            </a:r>
          </a:p>
          <a:p>
            <a:endParaRPr lang="en-US"/>
          </a:p>
          <a:p>
            <a:r>
              <a:rPr lang="en-US"/>
              <a:t>Some volunteer with groups, we call these affiliated volunteers. Others just show up because of the reasons we mentioned- we refer to these as spontaneous or unaffiliated volunteers</a:t>
            </a:r>
          </a:p>
          <a:p>
            <a:endParaRPr lang="en-US"/>
          </a:p>
        </p:txBody>
      </p:sp>
      <p:sp>
        <p:nvSpPr>
          <p:cNvPr id="4" name="Slide Number Placeholder 3">
            <a:extLst>
              <a:ext uri="{FF2B5EF4-FFF2-40B4-BE49-F238E27FC236}">
                <a16:creationId xmlns:a16="http://schemas.microsoft.com/office/drawing/2014/main" id="{EFEDFD82-812B-6EF7-AB1D-A699323271AC}"/>
              </a:ext>
            </a:extLst>
          </p:cNvPr>
          <p:cNvSpPr>
            <a:spLocks noGrp="1"/>
          </p:cNvSpPr>
          <p:nvPr>
            <p:ph type="sldNum" sz="quarter" idx="5"/>
          </p:nvPr>
        </p:nvSpPr>
        <p:spPr/>
        <p:txBody>
          <a:bodyPr/>
          <a:lstStyle/>
          <a:p>
            <a:fld id="{BDA6A010-AB35-4095-A623-6FCA53C8427E}" type="slidenum">
              <a:rPr lang="en-US" smtClean="0"/>
              <a:t>7</a:t>
            </a:fld>
            <a:endParaRPr lang="en-US"/>
          </a:p>
        </p:txBody>
      </p:sp>
    </p:spTree>
    <p:extLst>
      <p:ext uri="{BB962C8B-B14F-4D97-AF65-F5344CB8AC3E}">
        <p14:creationId xmlns:p14="http://schemas.microsoft.com/office/powerpoint/2010/main" val="167570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we’ll be doing today- building off plans already in place and starting ongoing conversations to plan for the future.</a:t>
            </a:r>
          </a:p>
          <a:p>
            <a:endParaRPr lang="en-US"/>
          </a:p>
          <a:p>
            <a:r>
              <a:rPr lang="en-US"/>
              <a:t>Your communities have detailed plans in place- we’re going to talk about how you get them off the shelf and into action- starting with discussing how to create a Volunteer Reception Center.</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8</a:t>
            </a:fld>
            <a:endParaRPr lang="en-US"/>
          </a:p>
        </p:txBody>
      </p:sp>
    </p:spTree>
    <p:extLst>
      <p:ext uri="{BB962C8B-B14F-4D97-AF65-F5344CB8AC3E}">
        <p14:creationId xmlns:p14="http://schemas.microsoft.com/office/powerpoint/2010/main" val="142129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VRC is very similar to hosting a day of service event, including the basic components of effective volunteer engagement.</a:t>
            </a:r>
          </a:p>
          <a:p>
            <a:endParaRPr lang="en-US"/>
          </a:p>
        </p:txBody>
      </p:sp>
      <p:sp>
        <p:nvSpPr>
          <p:cNvPr id="4" name="Slide Number Placeholder 3"/>
          <p:cNvSpPr>
            <a:spLocks noGrp="1"/>
          </p:cNvSpPr>
          <p:nvPr>
            <p:ph type="sldNum" sz="quarter" idx="5"/>
          </p:nvPr>
        </p:nvSpPr>
        <p:spPr/>
        <p:txBody>
          <a:bodyPr/>
          <a:lstStyle/>
          <a:p>
            <a:fld id="{BDA6A010-AB35-4095-A623-6FCA53C8427E}" type="slidenum">
              <a:rPr lang="en-US" smtClean="0"/>
              <a:t>9</a:t>
            </a:fld>
            <a:endParaRPr lang="en-US"/>
          </a:p>
        </p:txBody>
      </p:sp>
    </p:spTree>
    <p:extLst>
      <p:ext uri="{BB962C8B-B14F-4D97-AF65-F5344CB8AC3E}">
        <p14:creationId xmlns:p14="http://schemas.microsoft.com/office/powerpoint/2010/main" val="338671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3E712-63AB-86B0-B033-28F799BE9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CC384-947E-F660-27D0-60977C05E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37CC3-3AB6-900F-04B4-8ACF9013F627}"/>
              </a:ext>
            </a:extLst>
          </p:cNvPr>
          <p:cNvSpPr>
            <a:spLocks noGrp="1"/>
          </p:cNvSpPr>
          <p:nvPr>
            <p:ph type="body" idx="1"/>
          </p:nvPr>
        </p:nvSpPr>
        <p:spPr/>
        <p:txBody>
          <a:bodyPr/>
          <a:lstStyle/>
          <a:p>
            <a:pPr lvl="1">
              <a:buFont typeface="Arial" pitchFamily="34" charset="0"/>
              <a:buChar char="•"/>
            </a:pPr>
            <a:r>
              <a:rPr lang="en-US"/>
              <a:t>Survivors and those with in-kind donations may also visit the VRC</a:t>
            </a:r>
          </a:p>
          <a:p>
            <a:pPr lvl="1">
              <a:buFont typeface="Arial" pitchFamily="34" charset="0"/>
              <a:buChar char="•"/>
            </a:pPr>
            <a:r>
              <a:rPr lang="en-US" baseline="0"/>
              <a:t>Explaining is very important- if people know why they need to go through the process (tracking hours for match), much more likely to stick with the process</a:t>
            </a:r>
          </a:p>
          <a:p>
            <a:pPr lvl="1">
              <a:buFont typeface="Arial" pitchFamily="34" charset="0"/>
              <a:buChar char="•"/>
            </a:pPr>
            <a:r>
              <a:rPr lang="en-US" baseline="0"/>
              <a:t>Ex: LCOH in Greenfield</a:t>
            </a:r>
          </a:p>
          <a:p>
            <a:endParaRPr lang="en-US"/>
          </a:p>
        </p:txBody>
      </p:sp>
      <p:sp>
        <p:nvSpPr>
          <p:cNvPr id="4" name="Slide Number Placeholder 3">
            <a:extLst>
              <a:ext uri="{FF2B5EF4-FFF2-40B4-BE49-F238E27FC236}">
                <a16:creationId xmlns:a16="http://schemas.microsoft.com/office/drawing/2014/main" id="{D10B27E0-95B5-7388-CAC6-83C94FEEB68E}"/>
              </a:ext>
            </a:extLst>
          </p:cNvPr>
          <p:cNvSpPr>
            <a:spLocks noGrp="1"/>
          </p:cNvSpPr>
          <p:nvPr>
            <p:ph type="sldNum" sz="quarter" idx="5"/>
          </p:nvPr>
        </p:nvSpPr>
        <p:spPr/>
        <p:txBody>
          <a:bodyPr/>
          <a:lstStyle/>
          <a:p>
            <a:fld id="{BDA6A010-AB35-4095-A623-6FCA53C8427E}" type="slidenum">
              <a:rPr lang="en-US" smtClean="0"/>
              <a:t>10</a:t>
            </a:fld>
            <a:endParaRPr lang="en-US"/>
          </a:p>
        </p:txBody>
      </p:sp>
    </p:spTree>
    <p:extLst>
      <p:ext uri="{BB962C8B-B14F-4D97-AF65-F5344CB8AC3E}">
        <p14:creationId xmlns:p14="http://schemas.microsoft.com/office/powerpoint/2010/main" val="315500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C51B9-E0DB-1F0B-FA70-EB9C1A07C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C2AA1-E5C7-A55D-6598-AACBF339D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98C82-528E-EC35-C366-79106B4D4ACA}"/>
              </a:ext>
            </a:extLst>
          </p:cNvPr>
          <p:cNvSpPr>
            <a:spLocks noGrp="1"/>
          </p:cNvSpPr>
          <p:nvPr>
            <p:ph type="body" idx="1"/>
          </p:nvPr>
        </p:nvSpPr>
        <p:spPr/>
        <p:txBody>
          <a:bodyPr/>
          <a:lstStyle/>
          <a:p>
            <a:pPr lvl="1">
              <a:buFont typeface="Arial" pitchFamily="34" charset="0"/>
              <a:buChar char="•"/>
            </a:pPr>
            <a:r>
              <a:rPr lang="en-US"/>
              <a:t>Before you begin, thank the volunteer for coming out to assist today.</a:t>
            </a:r>
          </a:p>
          <a:p>
            <a:pPr lvl="1">
              <a:buFont typeface="Arial" pitchFamily="34" charset="0"/>
              <a:buChar char="•"/>
            </a:pPr>
            <a:r>
              <a:rPr lang="en-US"/>
              <a:t>Potential Red Flags – they</a:t>
            </a:r>
            <a:r>
              <a:rPr lang="en-US" baseline="0"/>
              <a:t> are a victim of the disaster, tired/e</a:t>
            </a:r>
            <a:r>
              <a:rPr lang="en-US"/>
              <a:t>xhausted</a:t>
            </a:r>
            <a:r>
              <a:rPr lang="en-US" baseline="0"/>
              <a:t>, pushy, just want to “destroy” things, etc.</a:t>
            </a:r>
          </a:p>
          <a:p>
            <a:pPr lvl="1">
              <a:buFont typeface="Arial" pitchFamily="34" charset="0"/>
              <a:buChar char="•"/>
            </a:pPr>
            <a:r>
              <a:rPr lang="en-US" baseline="0"/>
              <a:t>Make sure to have this flow quickly to avoid lines and long waits</a:t>
            </a:r>
          </a:p>
          <a:p>
            <a:pPr lvl="1">
              <a:buFont typeface="Arial" pitchFamily="34" charset="0"/>
              <a:buChar char="•"/>
            </a:pPr>
            <a:r>
              <a:rPr lang="en-US" baseline="0"/>
              <a:t>Complete the Volunteer Referral Form</a:t>
            </a:r>
          </a:p>
          <a:p>
            <a:pPr lvl="1">
              <a:buFont typeface="Arial" pitchFamily="34" charset="0"/>
              <a:buChar char="•"/>
            </a:pPr>
            <a:r>
              <a:rPr lang="en-US" baseline="0"/>
              <a:t>If you are a “team leader” for a group you came with, such as coach of high school football team, a corporate company team volunteering for the day, etc. – then they can go through the process for the team possibly, to avoid long lines, big group of people standing around, etc.</a:t>
            </a:r>
          </a:p>
          <a:p>
            <a:pPr lvl="1">
              <a:buFont typeface="Arial" pitchFamily="34" charset="0"/>
              <a:buChar char="•"/>
            </a:pPr>
            <a:r>
              <a:rPr lang="en-US" baseline="0"/>
              <a:t>You want to make sure there is a calm environment and that people are “organized” and not wondering around.  This will keep things running smoothly and a safe environment – need a security/doorman too.</a:t>
            </a:r>
          </a:p>
          <a:p>
            <a:endParaRPr lang="en-US"/>
          </a:p>
        </p:txBody>
      </p:sp>
      <p:sp>
        <p:nvSpPr>
          <p:cNvPr id="4" name="Slide Number Placeholder 3">
            <a:extLst>
              <a:ext uri="{FF2B5EF4-FFF2-40B4-BE49-F238E27FC236}">
                <a16:creationId xmlns:a16="http://schemas.microsoft.com/office/drawing/2014/main" id="{7725B3DC-E8F2-D0F2-DF4F-4D2408B7F1B1}"/>
              </a:ext>
            </a:extLst>
          </p:cNvPr>
          <p:cNvSpPr>
            <a:spLocks noGrp="1"/>
          </p:cNvSpPr>
          <p:nvPr>
            <p:ph type="sldNum" sz="quarter" idx="5"/>
          </p:nvPr>
        </p:nvSpPr>
        <p:spPr/>
        <p:txBody>
          <a:bodyPr/>
          <a:lstStyle/>
          <a:p>
            <a:fld id="{BDA6A010-AB35-4095-A623-6FCA53C8427E}" type="slidenum">
              <a:rPr lang="en-US" smtClean="0"/>
              <a:t>11</a:t>
            </a:fld>
            <a:endParaRPr lang="en-US"/>
          </a:p>
        </p:txBody>
      </p:sp>
    </p:spTree>
    <p:extLst>
      <p:ext uri="{BB962C8B-B14F-4D97-AF65-F5344CB8AC3E}">
        <p14:creationId xmlns:p14="http://schemas.microsoft.com/office/powerpoint/2010/main" val="226020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4E7F-1364-FD67-2B85-7066C0A39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F5C18-86A8-25D9-A169-CB998F79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9A47-89D8-8936-A750-7F3228C87C53}"/>
              </a:ext>
            </a:extLst>
          </p:cNvPr>
          <p:cNvSpPr>
            <a:spLocks noGrp="1"/>
          </p:cNvSpPr>
          <p:nvPr>
            <p:ph type="body" idx="1"/>
          </p:nvPr>
        </p:nvSpPr>
        <p:spPr/>
        <p:txBody>
          <a:bodyPr/>
          <a:lstStyle/>
          <a:p>
            <a:pPr lvl="1">
              <a:buFont typeface="Arial" pitchFamily="34" charset="0"/>
              <a:buChar char="•"/>
            </a:pPr>
            <a:r>
              <a:rPr lang="en-US"/>
              <a:t>This could be a continuation of the Interview station</a:t>
            </a:r>
          </a:p>
          <a:p>
            <a:pPr lvl="1">
              <a:buFont typeface="Arial" pitchFamily="34" charset="0"/>
              <a:buChar char="•"/>
            </a:pPr>
            <a:r>
              <a:rPr lang="en-US"/>
              <a:t>Someone is the “leader” of this station who has a list of work orders/jobs that need to be accomplished</a:t>
            </a:r>
          </a:p>
          <a:p>
            <a:pPr lvl="1">
              <a:buFont typeface="Arial" pitchFamily="34" charset="0"/>
              <a:buChar char="•"/>
            </a:pPr>
            <a:r>
              <a:rPr lang="en-US"/>
              <a:t>This list of work orders are coming from</a:t>
            </a:r>
            <a:r>
              <a:rPr lang="en-US" baseline="0"/>
              <a:t> the “Phone Bank” and “Data Coordination” stations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Hand out credentials if needed…or at next station (wristbands, IDs, etc.)</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Send to Safety Briefing</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a:t>You may also have people wait until you have a small group/team of people to send out for a project/task</a:t>
            </a:r>
            <a:endParaRPr lang="en-US"/>
          </a:p>
          <a:p>
            <a:endParaRPr lang="en-US"/>
          </a:p>
        </p:txBody>
      </p:sp>
      <p:sp>
        <p:nvSpPr>
          <p:cNvPr id="4" name="Slide Number Placeholder 3">
            <a:extLst>
              <a:ext uri="{FF2B5EF4-FFF2-40B4-BE49-F238E27FC236}">
                <a16:creationId xmlns:a16="http://schemas.microsoft.com/office/drawing/2014/main" id="{9D30133A-4D77-DBC7-29FC-D3036DCB5BAD}"/>
              </a:ext>
            </a:extLst>
          </p:cNvPr>
          <p:cNvSpPr>
            <a:spLocks noGrp="1"/>
          </p:cNvSpPr>
          <p:nvPr>
            <p:ph type="sldNum" sz="quarter" idx="5"/>
          </p:nvPr>
        </p:nvSpPr>
        <p:spPr/>
        <p:txBody>
          <a:bodyPr/>
          <a:lstStyle/>
          <a:p>
            <a:fld id="{BDA6A010-AB35-4095-A623-6FCA53C8427E}" type="slidenum">
              <a:rPr lang="en-US" smtClean="0"/>
              <a:t>12</a:t>
            </a:fld>
            <a:endParaRPr lang="en-US"/>
          </a:p>
        </p:txBody>
      </p:sp>
    </p:spTree>
    <p:extLst>
      <p:ext uri="{BB962C8B-B14F-4D97-AF65-F5344CB8AC3E}">
        <p14:creationId xmlns:p14="http://schemas.microsoft.com/office/powerpoint/2010/main" val="1195060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7000" r="-35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hasCustomPrompt="1"/>
          </p:nvPr>
        </p:nvSpPr>
        <p:spPr>
          <a:xfrm>
            <a:off x="-24352" y="338965"/>
            <a:ext cx="5112774" cy="4040213"/>
          </a:xfrm>
        </p:spPr>
        <p:txBody>
          <a:bodyPr anchor="b">
            <a:normAutofit/>
          </a:bodyPr>
          <a:lstStyle>
            <a:lvl1pPr algn="l">
              <a:defRPr sz="4000"/>
            </a:lvl1pPr>
          </a:lstStyle>
          <a:p>
            <a:r>
              <a:rPr lang="en-US"/>
              <a:t>Disaster </a:t>
            </a:r>
            <a:br>
              <a:rPr lang="en-US"/>
            </a:br>
            <a:r>
              <a:rPr lang="en-US"/>
              <a:t>Volunteer Reception Center (VRC)</a:t>
            </a:r>
            <a:br>
              <a:rPr lang="en-US"/>
            </a:br>
            <a:r>
              <a:rPr lang="en-US"/>
              <a:t>Workshop</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January 22, 2025</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12">
            <a:extLst>
              <a:ext uri="{FF2B5EF4-FFF2-40B4-BE49-F238E27FC236}">
                <a16:creationId xmlns:a16="http://schemas.microsoft.com/office/drawing/2014/main" id="{BA9A6DF8-8A4F-7B23-3733-73B72FA95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3133" y="5894286"/>
            <a:ext cx="3505200" cy="402449"/>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7" name="Picture 6">
            <a:extLst>
              <a:ext uri="{FF2B5EF4-FFF2-40B4-BE49-F238E27FC236}">
                <a16:creationId xmlns:a16="http://schemas.microsoft.com/office/drawing/2014/main" id="{36A88857-188D-A7C7-9F09-DEA90C4A43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Picture 3">
            <a:extLst>
              <a:ext uri="{FF2B5EF4-FFF2-40B4-BE49-F238E27FC236}">
                <a16:creationId xmlns:a16="http://schemas.microsoft.com/office/drawing/2014/main" id="{2DE1AEDE-B8A0-3928-75C7-6BDD22FCB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descr="A picture containing building, outdoor, house, child&#10;&#10;Description automatically generated">
            <a:extLst>
              <a:ext uri="{FF2B5EF4-FFF2-40B4-BE49-F238E27FC236}">
                <a16:creationId xmlns:a16="http://schemas.microsoft.com/office/drawing/2014/main" id="{CB89D000-A1EB-0002-6A89-A1E30957B7C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l="8618" r="2457"/>
          <a:stretch/>
        </p:blipFill>
        <p:spPr>
          <a:xfrm>
            <a:off x="0" y="0"/>
            <a:ext cx="9144000" cy="6856724"/>
          </a:xfrm>
          <a:prstGeom prst="rect">
            <a:avLst/>
          </a:prstGeom>
        </p:spPr>
      </p:pic>
      <p:pic>
        <p:nvPicPr>
          <p:cNvPr id="5" name="Picture 4">
            <a:extLst>
              <a:ext uri="{FF2B5EF4-FFF2-40B4-BE49-F238E27FC236}">
                <a16:creationId xmlns:a16="http://schemas.microsoft.com/office/drawing/2014/main" id="{65F28E42-DC09-6161-2666-BF95C7A1A85E}"/>
              </a:ext>
            </a:extLst>
          </p:cNvPr>
          <p:cNvPicPr>
            <a:picLocks noChangeAspect="1"/>
          </p:cNvPicPr>
          <p:nvPr userDrawn="1"/>
        </p:nvPicPr>
        <p:blipFill>
          <a:blip r:embed="rId3"/>
          <a:stretch>
            <a:fillRect/>
          </a:stretch>
        </p:blipFill>
        <p:spPr>
          <a:xfrm>
            <a:off x="1314616" y="5071835"/>
            <a:ext cx="3774742" cy="451070"/>
          </a:xfrm>
          <a:prstGeom prst="rect">
            <a:avLst/>
          </a:prstGeom>
        </p:spPr>
      </p:pic>
      <p:sp>
        <p:nvSpPr>
          <p:cNvPr id="9" name="Title 1">
            <a:extLst>
              <a:ext uri="{FF2B5EF4-FFF2-40B4-BE49-F238E27FC236}">
                <a16:creationId xmlns:a16="http://schemas.microsoft.com/office/drawing/2014/main" id="{34A5F9B9-7153-C73B-D8B6-BCDAB43F9AE2}"/>
              </a:ext>
            </a:extLst>
          </p:cNvPr>
          <p:cNvSpPr txBox="1">
            <a:spLocks/>
          </p:cNvSpPr>
          <p:nvPr userDrawn="1"/>
        </p:nvSpPr>
        <p:spPr>
          <a:xfrm>
            <a:off x="1314616" y="941832"/>
            <a:ext cx="7829383"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sz="4400">
                <a:solidFill>
                  <a:schemeClr val="bg1"/>
                </a:solidFill>
              </a:rPr>
              <a:t>Questions</a:t>
            </a:r>
          </a:p>
        </p:txBody>
      </p:sp>
      <p:sp>
        <p:nvSpPr>
          <p:cNvPr id="10" name="Text Placeholder 9">
            <a:extLst>
              <a:ext uri="{FF2B5EF4-FFF2-40B4-BE49-F238E27FC236}">
                <a16:creationId xmlns:a16="http://schemas.microsoft.com/office/drawing/2014/main" id="{F949C8E6-C9AE-66B7-6936-ADEB63885BCE}"/>
              </a:ext>
            </a:extLst>
          </p:cNvPr>
          <p:cNvSpPr>
            <a:spLocks noGrp="1"/>
          </p:cNvSpPr>
          <p:nvPr>
            <p:ph type="body" sz="quarter" idx="10"/>
          </p:nvPr>
        </p:nvSpPr>
        <p:spPr>
          <a:xfrm>
            <a:off x="1314616" y="3345770"/>
            <a:ext cx="7829383" cy="1726064"/>
          </a:xfrm>
        </p:spPr>
        <p:txBody>
          <a:bodyPr>
            <a:normAutofit/>
          </a:bodyPr>
          <a:lstStyle>
            <a:lvl1pPr marL="0" indent="0">
              <a:buNone/>
              <a:defRPr sz="24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06905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hasCustomPrompt="1"/>
          </p:nvPr>
        </p:nvSpPr>
        <p:spPr/>
        <p:txBody>
          <a:bodyPr/>
          <a:lstStyle>
            <a:lvl1pPr>
              <a:defRPr>
                <a:solidFill>
                  <a:schemeClr val="tx2"/>
                </a:solidFill>
              </a:defRPr>
            </a:lvl1pPr>
          </a:lstStyle>
          <a:p>
            <a:r>
              <a:rPr lang="en-US"/>
              <a:t>Agenda</a:t>
            </a:r>
            <a:br>
              <a:rPr lang="en-US"/>
            </a:br>
            <a:endParaRPr lang="en-US"/>
          </a:p>
        </p:txBody>
      </p:sp>
      <p:pic>
        <p:nvPicPr>
          <p:cNvPr id="7" name="Picture 6">
            <a:extLst>
              <a:ext uri="{FF2B5EF4-FFF2-40B4-BE49-F238E27FC236}">
                <a16:creationId xmlns:a16="http://schemas.microsoft.com/office/drawing/2014/main" id="{1AA5DC94-560A-0092-BB5B-3E30E8F76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pic>
        <p:nvPicPr>
          <p:cNvPr id="5" name="Picture 4">
            <a:extLst>
              <a:ext uri="{FF2B5EF4-FFF2-40B4-BE49-F238E27FC236}">
                <a16:creationId xmlns:a16="http://schemas.microsoft.com/office/drawing/2014/main" id="{EBFC8A95-9522-8655-A5C0-FCCD2CA88563}"/>
              </a:ext>
            </a:extLst>
          </p:cNvPr>
          <p:cNvPicPr>
            <a:picLocks noChangeAspect="1"/>
          </p:cNvPicPr>
          <p:nvPr userDrawn="1"/>
        </p:nvPicPr>
        <p:blipFill>
          <a:blip r:embed="rId3"/>
          <a:stretch>
            <a:fillRect/>
          </a:stretch>
        </p:blipFill>
        <p:spPr>
          <a:xfrm>
            <a:off x="1840755" y="1264732"/>
            <a:ext cx="5462489" cy="4328535"/>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hasCustomPrompt="1"/>
          </p:nvPr>
        </p:nvSpPr>
        <p:spPr>
          <a:xfrm>
            <a:off x="938462" y="1285002"/>
            <a:ext cx="7572125" cy="983534"/>
          </a:xfrm>
        </p:spPr>
        <p:txBody>
          <a:bodyPr anchor="b">
            <a:normAutofit/>
          </a:bodyPr>
          <a:lstStyle>
            <a:lvl1pPr>
              <a:defRPr sz="4400">
                <a:solidFill>
                  <a:schemeClr val="accent2">
                    <a:lumMod val="40000"/>
                    <a:lumOff val="60000"/>
                  </a:schemeClr>
                </a:solidFill>
              </a:defRPr>
            </a:lvl1pPr>
          </a:lstStyle>
          <a:p>
            <a:r>
              <a:rPr lang="en-US"/>
              <a:t>Introductions</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hasCustomPrompt="1"/>
          </p:nvPr>
        </p:nvSpPr>
        <p:spPr>
          <a:xfrm>
            <a:off x="938462" y="2812256"/>
            <a:ext cx="7572125" cy="1500187"/>
          </a:xfrm>
        </p:spPr>
        <p:txBody>
          <a:bodyPr>
            <a:noAutofit/>
          </a:bodyPr>
          <a:lstStyle>
            <a:lvl1pPr marL="342900" indent="-342900">
              <a:buFont typeface="Arial" panose="020B0604020202020204" pitchFamily="34" charset="0"/>
              <a:buChar char="►"/>
              <a:defRPr sz="2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Name</a:t>
            </a:r>
          </a:p>
          <a:p>
            <a:r>
              <a:rPr lang="en-US"/>
              <a:t>Organization</a:t>
            </a:r>
          </a:p>
          <a:p>
            <a:r>
              <a:rPr lang="en-US"/>
              <a:t>Disaster Experience</a:t>
            </a:r>
          </a:p>
          <a:p>
            <a:r>
              <a:rPr lang="en-US"/>
              <a:t>Role in local response</a:t>
            </a:r>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F0BF3CBC-D157-07FB-7DAD-FC4AB69EF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462" y="6183767"/>
            <a:ext cx="2966273" cy="355145"/>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56EA1-E25B-839A-1FC6-ACDB74D44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pic>
        <p:nvPicPr>
          <p:cNvPr id="3" name="Picture 2">
            <a:extLst>
              <a:ext uri="{FF2B5EF4-FFF2-40B4-BE49-F238E27FC236}">
                <a16:creationId xmlns:a16="http://schemas.microsoft.com/office/drawing/2014/main" id="{93573571-D53E-4975-C29C-A614B01644E6}"/>
              </a:ext>
            </a:extLst>
          </p:cNvPr>
          <p:cNvPicPr>
            <a:picLocks noChangeAspect="1"/>
          </p:cNvPicPr>
          <p:nvPr userDrawn="1"/>
        </p:nvPicPr>
        <p:blipFill>
          <a:blip r:embed="rId3"/>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8AB6180A-B61E-FBA2-E7A8-9CE4C0B0E3AA}"/>
              </a:ext>
            </a:extLst>
          </p:cNvPr>
          <p:cNvSpPr txBox="1"/>
          <p:nvPr userDrawn="1"/>
        </p:nvSpPr>
        <p:spPr>
          <a:xfrm>
            <a:off x="2183310" y="2782669"/>
            <a:ext cx="5751321" cy="1384995"/>
          </a:xfrm>
          <a:prstGeom prst="rect">
            <a:avLst/>
          </a:prstGeom>
          <a:noFill/>
        </p:spPr>
        <p:txBody>
          <a:bodyPr wrap="square" rtlCol="0">
            <a:spAutoFit/>
          </a:bodyPr>
          <a:lstStyle/>
          <a:p>
            <a:r>
              <a:rPr lang="en-US" sz="3600" b="1">
                <a:solidFill>
                  <a:schemeClr val="bg1">
                    <a:lumMod val="95000"/>
                  </a:schemeClr>
                </a:solidFill>
              </a:rPr>
              <a:t>When Disaster Strikes</a:t>
            </a:r>
          </a:p>
          <a:p>
            <a:endParaRPr lang="en-US" sz="2400" b="1">
              <a:solidFill>
                <a:schemeClr val="bg1">
                  <a:lumMod val="95000"/>
                </a:schemeClr>
              </a:solidFill>
            </a:endParaRPr>
          </a:p>
          <a:p>
            <a:r>
              <a:rPr lang="en-US" sz="2400" b="1">
                <a:solidFill>
                  <a:schemeClr val="bg1">
                    <a:lumMod val="95000"/>
                  </a:schemeClr>
                </a:solidFill>
              </a:rPr>
              <a:t>What happens in your community?</a:t>
            </a:r>
          </a:p>
        </p:txBody>
      </p:sp>
    </p:spTree>
    <p:extLst>
      <p:ext uri="{BB962C8B-B14F-4D97-AF65-F5344CB8AC3E}">
        <p14:creationId xmlns:p14="http://schemas.microsoft.com/office/powerpoint/2010/main" val="49773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hasCustomPrompt="1"/>
          </p:nvPr>
        </p:nvSpPr>
        <p:spPr/>
        <p:txBody>
          <a:bodyPr/>
          <a:lstStyle>
            <a:lvl1pPr>
              <a:defRPr/>
            </a:lvl1pPr>
          </a:lstStyle>
          <a:p>
            <a:r>
              <a:rPr lang="en-US"/>
              <a:t>Objectives</a:t>
            </a:r>
          </a:p>
        </p:txBody>
      </p:sp>
      <p:pic>
        <p:nvPicPr>
          <p:cNvPr id="6" name="Picture 5">
            <a:extLst>
              <a:ext uri="{FF2B5EF4-FFF2-40B4-BE49-F238E27FC236}">
                <a16:creationId xmlns:a16="http://schemas.microsoft.com/office/drawing/2014/main" id="{2A704275-7C38-ABDE-0E7C-14C06B565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sp>
        <p:nvSpPr>
          <p:cNvPr id="4" name="TextBox 3">
            <a:extLst>
              <a:ext uri="{FF2B5EF4-FFF2-40B4-BE49-F238E27FC236}">
                <a16:creationId xmlns:a16="http://schemas.microsoft.com/office/drawing/2014/main" id="{C51CBE27-236C-A574-DD5B-D51F4901750F}"/>
              </a:ext>
            </a:extLst>
          </p:cNvPr>
          <p:cNvSpPr txBox="1"/>
          <p:nvPr userDrawn="1"/>
        </p:nvSpPr>
        <p:spPr>
          <a:xfrm>
            <a:off x="624224" y="1801108"/>
            <a:ext cx="7886699" cy="3739037"/>
          </a:xfrm>
          <a:prstGeom prst="rect">
            <a:avLst/>
          </a:prstGeom>
          <a:noFill/>
        </p:spPr>
        <p:txBody>
          <a:bodyPr wrap="square">
            <a:spAutoFit/>
          </a:bodyPr>
          <a:lstStyle/>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Understand why disaster volunteer coordination is important</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Learn volunteer management strategies that work best in disaster situations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Understand your communities' resources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Know what options are available for collecting survivor needs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Practice setting up and running a Volunteer Reception Center</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Learn how to scale up/scale down, as needed</a:t>
            </a:r>
          </a:p>
        </p:txBody>
      </p:sp>
    </p:spTree>
    <p:extLst>
      <p:ext uri="{BB962C8B-B14F-4D97-AF65-F5344CB8AC3E}">
        <p14:creationId xmlns:p14="http://schemas.microsoft.com/office/powerpoint/2010/main" val="123574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8" name="Picture 7">
            <a:extLst>
              <a:ext uri="{FF2B5EF4-FFF2-40B4-BE49-F238E27FC236}">
                <a16:creationId xmlns:a16="http://schemas.microsoft.com/office/drawing/2014/main" id="{6DC99DC1-E6A4-A3F9-6830-3AB0B4ED02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lvl1pPr>
              <a:defRPr>
                <a:solidFill>
                  <a:schemeClr val="bg1"/>
                </a:solidFill>
              </a:defRPr>
            </a:lvl1pPr>
          </a:lstStyle>
          <a:p>
            <a:pPr algn="ctr"/>
            <a:r>
              <a:rPr lang="en-US"/>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solidFill>
                  <a:schemeClr val="bg1"/>
                </a:solidFill>
                <a:latin typeface="+mj-lt"/>
              </a:defRPr>
            </a:lvl1pPr>
          </a:lstStyle>
          <a:p>
            <a:fld id="{C95E8E5B-C54E-4915-B069-2B2C8B7FEC1E}" type="slidenum">
              <a:rPr lang="en-US" smtClean="0"/>
              <a:pPr/>
              <a:t>‹#›</a:t>
            </a:fld>
            <a:endParaRPr lang="en-US"/>
          </a:p>
        </p:txBody>
      </p:sp>
      <p:pic>
        <p:nvPicPr>
          <p:cNvPr id="12" name="Picture 11">
            <a:extLst>
              <a:ext uri="{FF2B5EF4-FFF2-40B4-BE49-F238E27FC236}">
                <a16:creationId xmlns:a16="http://schemas.microsoft.com/office/drawing/2014/main" id="{C635789F-512E-E607-9A08-A29D2B871D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576" y="6379248"/>
            <a:ext cx="2730110" cy="326870"/>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p>
        </p:txBody>
      </p:sp>
      <p:pic>
        <p:nvPicPr>
          <p:cNvPr id="9" name="Picture 8">
            <a:extLst>
              <a:ext uri="{FF2B5EF4-FFF2-40B4-BE49-F238E27FC236}">
                <a16:creationId xmlns:a16="http://schemas.microsoft.com/office/drawing/2014/main" id="{1F8A2725-97A9-5F98-D708-FF9A744D77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4" y="6347421"/>
            <a:ext cx="2877158" cy="344475"/>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10" name="Picture 9">
            <a:extLst>
              <a:ext uri="{FF2B5EF4-FFF2-40B4-BE49-F238E27FC236}">
                <a16:creationId xmlns:a16="http://schemas.microsoft.com/office/drawing/2014/main" id="{22045ECC-E83B-E5EC-CEA2-753598CEE5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576" y="6379248"/>
            <a:ext cx="2730110" cy="326870"/>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8" r:id="rId5"/>
    <p:sldLayoutId id="2147483652" r:id="rId6"/>
    <p:sldLayoutId id="2147483653" r:id="rId7"/>
    <p:sldLayoutId id="2147483654" r:id="rId8"/>
    <p:sldLayoutId id="2147483656" r:id="rId9"/>
    <p:sldLayoutId id="2147483657"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1drv.ms/v/c/fc70e260354b5c36/EeNRbWEHDzpOv45nvM--jkkBeAA18RQYDObx-Jpbhsdm_A"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537882" y="-107289"/>
            <a:ext cx="5136776" cy="3979157"/>
          </a:xfrm>
        </p:spPr>
        <p:txBody>
          <a:bodyPr>
            <a:normAutofit/>
          </a:bodyPr>
          <a:lstStyle/>
          <a:p>
            <a:r>
              <a:rPr kumimoji="0" lang="en-US" sz="4800" b="0" i="0" u="none" strike="noStrike" kern="1200" cap="none" spc="0" normalizeH="0" baseline="0" noProof="0" dirty="0">
                <a:ln>
                  <a:noFill/>
                </a:ln>
                <a:solidFill>
                  <a:prstClr val="black"/>
                </a:solidFill>
                <a:effectLst/>
                <a:uLnTx/>
                <a:uFillTx/>
                <a:latin typeface="Aptos Display" panose="020F0302020204030204"/>
                <a:ea typeface="+mj-ea"/>
                <a:cs typeface="+mj-cs"/>
              </a:rPr>
              <a:t>Disaster </a:t>
            </a:r>
            <a:br>
              <a:rPr kumimoji="0" lang="en-US" sz="4800" b="0" i="0" u="none" strike="noStrike" kern="1200" cap="none" spc="0" normalizeH="0" baseline="0" noProof="0" dirty="0">
                <a:ln>
                  <a:noFill/>
                </a:ln>
                <a:solidFill>
                  <a:prstClr val="black"/>
                </a:solidFill>
                <a:effectLst/>
                <a:uLnTx/>
                <a:uFillTx/>
                <a:latin typeface="Aptos Display" panose="020F0302020204030204"/>
                <a:ea typeface="+mj-ea"/>
                <a:cs typeface="+mj-cs"/>
              </a:rPr>
            </a:br>
            <a:r>
              <a:rPr kumimoji="0" lang="en-US" sz="4800" b="0" i="0" u="none" strike="noStrike" kern="1200" cap="none" spc="0" normalizeH="0" baseline="0" noProof="0" dirty="0">
                <a:ln>
                  <a:noFill/>
                </a:ln>
                <a:solidFill>
                  <a:prstClr val="black"/>
                </a:solidFill>
                <a:effectLst/>
                <a:uLnTx/>
                <a:uFillTx/>
                <a:latin typeface="Aptos Display" panose="020F0302020204030204"/>
                <a:ea typeface="+mj-ea"/>
                <a:cs typeface="+mj-cs"/>
              </a:rPr>
              <a:t>Volunteer Reception </a:t>
            </a:r>
            <a:br>
              <a:rPr kumimoji="0" lang="en-US" sz="4800" b="0" i="0" u="none" strike="noStrike" kern="1200" cap="none" spc="0" normalizeH="0" baseline="0" noProof="0" dirty="0">
                <a:ln>
                  <a:noFill/>
                </a:ln>
                <a:solidFill>
                  <a:prstClr val="black"/>
                </a:solidFill>
                <a:effectLst/>
                <a:uLnTx/>
                <a:uFillTx/>
                <a:latin typeface="Aptos Display" panose="020F0302020204030204"/>
                <a:ea typeface="+mj-ea"/>
                <a:cs typeface="+mj-cs"/>
              </a:rPr>
            </a:br>
            <a:r>
              <a:rPr kumimoji="0" lang="en-US" sz="4800" b="0" i="0" u="none" strike="noStrike" kern="1200" cap="none" spc="0" normalizeH="0" baseline="0" noProof="0" dirty="0">
                <a:ln>
                  <a:noFill/>
                </a:ln>
                <a:solidFill>
                  <a:prstClr val="black"/>
                </a:solidFill>
                <a:effectLst/>
                <a:uLnTx/>
                <a:uFillTx/>
                <a:latin typeface="Aptos Display" panose="020F0302020204030204"/>
                <a:ea typeface="+mj-ea"/>
                <a:cs typeface="+mj-cs"/>
              </a:rPr>
              <a:t>Center (VRC)</a:t>
            </a:r>
            <a:br>
              <a:rPr lang="en-US" sz="4800" dirty="0">
                <a:solidFill>
                  <a:prstClr val="black"/>
                </a:solidFill>
                <a:latin typeface="Aptos Display" panose="020F0302020204030204"/>
              </a:rPr>
            </a:br>
            <a:r>
              <a:rPr lang="en-US" sz="4800" dirty="0">
                <a:solidFill>
                  <a:prstClr val="black"/>
                </a:solidFill>
                <a:latin typeface="Aptos Display" panose="020F0302020204030204"/>
              </a:rPr>
              <a:t>Simulation</a:t>
            </a:r>
            <a:endParaRPr lang="en-US" sz="4800" b="1" cap="all" dirty="0">
              <a:solidFill>
                <a:schemeClr val="accent6"/>
              </a:solidFill>
            </a:endParaRPr>
          </a:p>
        </p:txBody>
      </p:sp>
      <p:sp>
        <p:nvSpPr>
          <p:cNvPr id="3" name="Subtitle 2">
            <a:extLst>
              <a:ext uri="{FF2B5EF4-FFF2-40B4-BE49-F238E27FC236}">
                <a16:creationId xmlns:a16="http://schemas.microsoft.com/office/drawing/2014/main" id="{E584DF7D-184A-D800-1F28-57FD1CDFCBFA}"/>
              </a:ext>
            </a:extLst>
          </p:cNvPr>
          <p:cNvSpPr>
            <a:spLocks noGrp="1"/>
          </p:cNvSpPr>
          <p:nvPr>
            <p:ph type="subTitle" idx="4294967295"/>
          </p:nvPr>
        </p:nvSpPr>
        <p:spPr>
          <a:xfrm>
            <a:off x="436616" y="4044068"/>
            <a:ext cx="3628237" cy="1835607"/>
          </a:xfrm>
        </p:spPr>
        <p:txBody>
          <a:bodyPr>
            <a:normAutofit/>
          </a:bodyPr>
          <a:lstStyle/>
          <a:p>
            <a:pPr marL="0" indent="0">
              <a:buNone/>
            </a:pPr>
            <a:r>
              <a:rPr lang="en-US" sz="2000" b="1" dirty="0"/>
              <a:t>Jamie Lane</a:t>
            </a:r>
            <a:r>
              <a:rPr lang="en-US" sz="2000" dirty="0"/>
              <a:t>, Disaster Program Manager</a:t>
            </a:r>
          </a:p>
        </p:txBody>
      </p:sp>
      <p:sp>
        <p:nvSpPr>
          <p:cNvPr id="5" name="TextBox 4">
            <a:extLst>
              <a:ext uri="{FF2B5EF4-FFF2-40B4-BE49-F238E27FC236}">
                <a16:creationId xmlns:a16="http://schemas.microsoft.com/office/drawing/2014/main" id="{03ADFDF0-3A56-D74D-F1A8-9530F65A19CB}"/>
              </a:ext>
            </a:extLst>
          </p:cNvPr>
          <p:cNvSpPr txBox="1"/>
          <p:nvPr/>
        </p:nvSpPr>
        <p:spPr>
          <a:xfrm>
            <a:off x="813134" y="5581748"/>
            <a:ext cx="2188235" cy="307777"/>
          </a:xfrm>
          <a:prstGeom prst="rect">
            <a:avLst/>
          </a:prstGeom>
          <a:noFill/>
        </p:spPr>
        <p:txBody>
          <a:bodyPr wrap="square">
            <a:spAutoFit/>
          </a:bodyPr>
          <a:lstStyle/>
          <a:p>
            <a:r>
              <a:rPr lang="en-US" sz="1400" dirty="0"/>
              <a:t>November 14, 2025</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E07B37-8047-55E9-8A0E-B03578D3184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A7698E-3DFB-EA19-5E27-14F461D91DE7}"/>
              </a:ext>
            </a:extLst>
          </p:cNvPr>
          <p:cNvSpPr>
            <a:spLocks noGrp="1"/>
          </p:cNvSpPr>
          <p:nvPr>
            <p:ph type="title"/>
          </p:nvPr>
        </p:nvSpPr>
        <p:spPr>
          <a:xfrm>
            <a:off x="629841" y="668337"/>
            <a:ext cx="7886700" cy="1325563"/>
          </a:xfrm>
        </p:spPr>
        <p:txBody>
          <a:bodyPr>
            <a:normAutofit/>
          </a:bodyPr>
          <a:lstStyle/>
          <a:p>
            <a:r>
              <a:rPr lang="en-US" sz="4000">
                <a:solidFill>
                  <a:schemeClr val="accent1"/>
                </a:solidFill>
              </a:rPr>
              <a:t>Step #1 Registration</a:t>
            </a:r>
          </a:p>
        </p:txBody>
      </p:sp>
      <p:sp>
        <p:nvSpPr>
          <p:cNvPr id="11" name="Content Placeholder 10">
            <a:extLst>
              <a:ext uri="{FF2B5EF4-FFF2-40B4-BE49-F238E27FC236}">
                <a16:creationId xmlns:a16="http://schemas.microsoft.com/office/drawing/2014/main" id="{15E9FD83-C135-850B-4E0A-2AF38D72CA64}"/>
              </a:ext>
            </a:extLst>
          </p:cNvPr>
          <p:cNvSpPr>
            <a:spLocks noGrp="1"/>
          </p:cNvSpPr>
          <p:nvPr>
            <p:ph sz="half" idx="2"/>
          </p:nvPr>
        </p:nvSpPr>
        <p:spPr>
          <a:xfrm>
            <a:off x="629841" y="1993900"/>
            <a:ext cx="6986441" cy="4195763"/>
          </a:xfrm>
        </p:spPr>
        <p:txBody>
          <a:bodyPr>
            <a:normAutofit lnSpcReduction="10000"/>
          </a:bodyPr>
          <a:lstStyle/>
          <a:p>
            <a:pPr>
              <a:lnSpc>
                <a:spcPct val="100000"/>
              </a:lnSpc>
            </a:pPr>
            <a:r>
              <a:rPr lang="en-US" sz="2400"/>
              <a:t>The receptionist will greet people. Determine the purpose of their visit and direct them accordingly.</a:t>
            </a:r>
          </a:p>
          <a:p>
            <a:pPr>
              <a:lnSpc>
                <a:spcPct val="100000"/>
              </a:lnSpc>
            </a:pPr>
            <a:r>
              <a:rPr lang="en-US" sz="2400"/>
              <a:t>Give Volunteer Instructions</a:t>
            </a:r>
          </a:p>
          <a:p>
            <a:pPr>
              <a:lnSpc>
                <a:spcPct val="100000"/>
              </a:lnSpc>
            </a:pPr>
            <a:r>
              <a:rPr lang="en-US" sz="2400"/>
              <a:t>Have volunteer complete a Volunteer Registration/Release Form</a:t>
            </a:r>
          </a:p>
          <a:p>
            <a:pPr>
              <a:lnSpc>
                <a:spcPct val="100000"/>
              </a:lnSpc>
            </a:pPr>
            <a:r>
              <a:rPr lang="en-US" sz="2400"/>
              <a:t>Thank volunteers</a:t>
            </a:r>
          </a:p>
          <a:p>
            <a:pPr>
              <a:lnSpc>
                <a:spcPct val="100000"/>
              </a:lnSpc>
            </a:pPr>
            <a:r>
              <a:rPr lang="en-US" sz="2400"/>
              <a:t>Make sure that they explain the process, so they best understand that they need to be patient</a:t>
            </a:r>
          </a:p>
        </p:txBody>
      </p:sp>
    </p:spTree>
    <p:extLst>
      <p:ext uri="{BB962C8B-B14F-4D97-AF65-F5344CB8AC3E}">
        <p14:creationId xmlns:p14="http://schemas.microsoft.com/office/powerpoint/2010/main" val="3161054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CD09A2-93B7-5AD8-BC10-562BF114C1F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E5515D2-FEBA-6AE2-7CDD-BED08EC31C7D}"/>
              </a:ext>
            </a:extLst>
          </p:cNvPr>
          <p:cNvSpPr>
            <a:spLocks noGrp="1"/>
          </p:cNvSpPr>
          <p:nvPr>
            <p:ph type="title"/>
          </p:nvPr>
        </p:nvSpPr>
        <p:spPr>
          <a:xfrm>
            <a:off x="629841" y="313667"/>
            <a:ext cx="7886700" cy="1325563"/>
          </a:xfrm>
        </p:spPr>
        <p:txBody>
          <a:bodyPr>
            <a:normAutofit/>
          </a:bodyPr>
          <a:lstStyle/>
          <a:p>
            <a:r>
              <a:rPr lang="en-US" sz="4000">
                <a:solidFill>
                  <a:schemeClr val="accent1"/>
                </a:solidFill>
              </a:rPr>
              <a:t>Step #2 Interview</a:t>
            </a:r>
          </a:p>
        </p:txBody>
      </p:sp>
      <p:sp>
        <p:nvSpPr>
          <p:cNvPr id="11" name="Content Placeholder 10">
            <a:extLst>
              <a:ext uri="{FF2B5EF4-FFF2-40B4-BE49-F238E27FC236}">
                <a16:creationId xmlns:a16="http://schemas.microsoft.com/office/drawing/2014/main" id="{CAAFF944-4754-7FEE-37E2-F490FCB7C1A1}"/>
              </a:ext>
            </a:extLst>
          </p:cNvPr>
          <p:cNvSpPr>
            <a:spLocks noGrp="1"/>
          </p:cNvSpPr>
          <p:nvPr>
            <p:ph sz="half" idx="2"/>
          </p:nvPr>
        </p:nvSpPr>
        <p:spPr>
          <a:xfrm>
            <a:off x="629841" y="1639230"/>
            <a:ext cx="8123866" cy="4550434"/>
          </a:xfrm>
        </p:spPr>
        <p:txBody>
          <a:bodyPr>
            <a:normAutofit/>
          </a:bodyPr>
          <a:lstStyle/>
          <a:p>
            <a:pPr>
              <a:lnSpc>
                <a:spcPct val="100000"/>
              </a:lnSpc>
            </a:pPr>
            <a:r>
              <a:rPr lang="en-US" sz="2400"/>
              <a:t>Each incoming volunteer will be seen by an Interviewer who will review the Volunteer Registration Form for completeness</a:t>
            </a:r>
          </a:p>
          <a:p>
            <a:pPr>
              <a:lnSpc>
                <a:spcPct val="100000"/>
              </a:lnSpc>
            </a:pPr>
            <a:r>
              <a:rPr lang="en-US" sz="2400"/>
              <a:t>The interviewer must conduct a brief interview with a potential volunteer to find an appropriate placement, based on the volunteers’ abilities and interests</a:t>
            </a:r>
          </a:p>
          <a:p>
            <a:pPr>
              <a:lnSpc>
                <a:spcPct val="100000"/>
              </a:lnSpc>
            </a:pPr>
            <a:r>
              <a:rPr lang="en-US" sz="2400"/>
              <a:t>Use interview questions as a guideline to complete the interview</a:t>
            </a:r>
          </a:p>
          <a:p>
            <a:pPr>
              <a:lnSpc>
                <a:spcPct val="100000"/>
              </a:lnSpc>
            </a:pPr>
            <a:r>
              <a:rPr lang="en-US" sz="2400"/>
              <a:t>Watch for Red Flags. Make recommendation.</a:t>
            </a:r>
          </a:p>
          <a:p>
            <a:pPr>
              <a:lnSpc>
                <a:spcPct val="100000"/>
              </a:lnSpc>
            </a:pPr>
            <a:r>
              <a:rPr lang="en-US" sz="2400"/>
              <a:t>Pass information to “Matcher” for final placement</a:t>
            </a:r>
          </a:p>
        </p:txBody>
      </p:sp>
    </p:spTree>
    <p:extLst>
      <p:ext uri="{BB962C8B-B14F-4D97-AF65-F5344CB8AC3E}">
        <p14:creationId xmlns:p14="http://schemas.microsoft.com/office/powerpoint/2010/main" val="1547950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27EAB8-81D3-DE4D-9B8B-D4F20CFA1D5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11B5EA-3FE3-B099-EEAD-0B51999C36B7}"/>
              </a:ext>
            </a:extLst>
          </p:cNvPr>
          <p:cNvSpPr>
            <a:spLocks noGrp="1"/>
          </p:cNvSpPr>
          <p:nvPr>
            <p:ph type="title"/>
          </p:nvPr>
        </p:nvSpPr>
        <p:spPr>
          <a:xfrm>
            <a:off x="629841" y="313667"/>
            <a:ext cx="7886700" cy="1325563"/>
          </a:xfrm>
        </p:spPr>
        <p:txBody>
          <a:bodyPr>
            <a:normAutofit/>
          </a:bodyPr>
          <a:lstStyle/>
          <a:p>
            <a:r>
              <a:rPr lang="en-US" sz="4000">
                <a:solidFill>
                  <a:schemeClr val="accent1"/>
                </a:solidFill>
              </a:rPr>
              <a:t>Step #3 Assignment</a:t>
            </a:r>
          </a:p>
        </p:txBody>
      </p:sp>
      <p:sp>
        <p:nvSpPr>
          <p:cNvPr id="11" name="Content Placeholder 10">
            <a:extLst>
              <a:ext uri="{FF2B5EF4-FFF2-40B4-BE49-F238E27FC236}">
                <a16:creationId xmlns:a16="http://schemas.microsoft.com/office/drawing/2014/main" id="{B1963D61-C6F2-8D8B-1200-BE95974F4EB4}"/>
              </a:ext>
            </a:extLst>
          </p:cNvPr>
          <p:cNvSpPr>
            <a:spLocks noGrp="1"/>
          </p:cNvSpPr>
          <p:nvPr>
            <p:ph sz="half" idx="2"/>
          </p:nvPr>
        </p:nvSpPr>
        <p:spPr>
          <a:xfrm>
            <a:off x="234176" y="1494263"/>
            <a:ext cx="8820613" cy="4695401"/>
          </a:xfrm>
        </p:spPr>
        <p:txBody>
          <a:bodyPr>
            <a:normAutofit fontScale="77500" lnSpcReduction="20000"/>
          </a:bodyPr>
          <a:lstStyle/>
          <a:p>
            <a:pPr marL="0" indent="0">
              <a:buNone/>
            </a:pPr>
            <a:endParaRPr lang="en-US" sz="2600"/>
          </a:p>
          <a:p>
            <a:pPr>
              <a:lnSpc>
                <a:spcPct val="120000"/>
              </a:lnSpc>
            </a:pPr>
            <a:r>
              <a:rPr lang="en-US" sz="3500"/>
              <a:t>Based upon the interview, the matcher will attempt to match a volunteer with an appropriate opportunity</a:t>
            </a:r>
          </a:p>
          <a:p>
            <a:pPr>
              <a:lnSpc>
                <a:spcPct val="120000"/>
              </a:lnSpc>
            </a:pPr>
            <a:r>
              <a:rPr lang="en-US" sz="3500"/>
              <a:t>If possible, they will make the match on the spot. Volunteers may have to wait a while until you have found a match for them. They may also be released for the day and contacted when a job for them has opened.</a:t>
            </a:r>
          </a:p>
          <a:p>
            <a:pPr>
              <a:lnSpc>
                <a:spcPct val="120000"/>
              </a:lnSpc>
            </a:pPr>
            <a:r>
              <a:rPr lang="en-US" sz="3500"/>
              <a:t>When matched the volunteer will be sent to Credentialing</a:t>
            </a:r>
          </a:p>
        </p:txBody>
      </p:sp>
    </p:spTree>
    <p:extLst>
      <p:ext uri="{BB962C8B-B14F-4D97-AF65-F5344CB8AC3E}">
        <p14:creationId xmlns:p14="http://schemas.microsoft.com/office/powerpoint/2010/main" val="157197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D117E3-B422-A580-D59D-AA4BE17BAFC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34D7DFE-0C3F-0435-7E7A-CB52D22EF70C}"/>
              </a:ext>
            </a:extLst>
          </p:cNvPr>
          <p:cNvSpPr>
            <a:spLocks noGrp="1"/>
          </p:cNvSpPr>
          <p:nvPr>
            <p:ph type="title"/>
          </p:nvPr>
        </p:nvSpPr>
        <p:spPr>
          <a:xfrm>
            <a:off x="627459" y="-20870"/>
            <a:ext cx="7886700" cy="1325563"/>
          </a:xfrm>
        </p:spPr>
        <p:txBody>
          <a:bodyPr>
            <a:normAutofit/>
          </a:bodyPr>
          <a:lstStyle/>
          <a:p>
            <a:r>
              <a:rPr lang="en-US" sz="4000">
                <a:solidFill>
                  <a:schemeClr val="accent1"/>
                </a:solidFill>
              </a:rPr>
              <a:t>Step #4 Safety Training</a:t>
            </a:r>
          </a:p>
        </p:txBody>
      </p:sp>
      <p:sp>
        <p:nvSpPr>
          <p:cNvPr id="11" name="Content Placeholder 10">
            <a:extLst>
              <a:ext uri="{FF2B5EF4-FFF2-40B4-BE49-F238E27FC236}">
                <a16:creationId xmlns:a16="http://schemas.microsoft.com/office/drawing/2014/main" id="{322B180B-996F-9ED2-71CC-59E0BF9CC2BA}"/>
              </a:ext>
            </a:extLst>
          </p:cNvPr>
          <p:cNvSpPr>
            <a:spLocks noGrp="1"/>
          </p:cNvSpPr>
          <p:nvPr>
            <p:ph sz="half" idx="2"/>
          </p:nvPr>
        </p:nvSpPr>
        <p:spPr>
          <a:xfrm>
            <a:off x="627459" y="1304693"/>
            <a:ext cx="8123866" cy="4550434"/>
          </a:xfrm>
        </p:spPr>
        <p:txBody>
          <a:bodyPr>
            <a:normAutofit/>
          </a:bodyPr>
          <a:lstStyle/>
          <a:p>
            <a:r>
              <a:rPr lang="en-US" sz="2400"/>
              <a:t>Thank volunteers</a:t>
            </a:r>
          </a:p>
          <a:p>
            <a:r>
              <a:rPr lang="en-US" sz="2400"/>
              <a:t>Conduct the orientation and safety briefing</a:t>
            </a:r>
          </a:p>
          <a:p>
            <a:r>
              <a:rPr lang="en-US" sz="2400"/>
              <a:t>Each volunteer will receive and identification badge, wrist band or lanyard that will allow volunteers to enter restricted areas</a:t>
            </a:r>
          </a:p>
          <a:p>
            <a:r>
              <a:rPr lang="en-US" sz="2400"/>
              <a:t>Volunteers are required to return to the Exit Station at the end of the day to check in</a:t>
            </a:r>
          </a:p>
          <a:p>
            <a:r>
              <a:rPr lang="en-US" sz="2400"/>
              <a:t>Hand in forms, wrist band, and volunteer hours sheet</a:t>
            </a:r>
          </a:p>
          <a:p>
            <a:r>
              <a:rPr lang="en-US" sz="2400"/>
              <a:t>Gather any tools, PPE equipment needed (snacks, water, </a:t>
            </a:r>
            <a:r>
              <a:rPr lang="en-US" sz="2400" err="1"/>
              <a:t>etc</a:t>
            </a:r>
            <a:r>
              <a:rPr lang="en-US" sz="2400"/>
              <a:t>)</a:t>
            </a:r>
          </a:p>
          <a:p>
            <a:r>
              <a:rPr lang="en-US" sz="2400"/>
              <a:t>Sent to the debriefing</a:t>
            </a:r>
          </a:p>
        </p:txBody>
      </p:sp>
    </p:spTree>
    <p:extLst>
      <p:ext uri="{BB962C8B-B14F-4D97-AF65-F5344CB8AC3E}">
        <p14:creationId xmlns:p14="http://schemas.microsoft.com/office/powerpoint/2010/main" val="249132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3C0D10-A675-738A-4300-4D1F0832DDF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6B7CCBF-D8E5-9397-F697-33EFEC4056AC}"/>
              </a:ext>
            </a:extLst>
          </p:cNvPr>
          <p:cNvSpPr>
            <a:spLocks noGrp="1"/>
          </p:cNvSpPr>
          <p:nvPr>
            <p:ph type="title"/>
          </p:nvPr>
        </p:nvSpPr>
        <p:spPr>
          <a:xfrm>
            <a:off x="629841" y="313667"/>
            <a:ext cx="7886700" cy="1325563"/>
          </a:xfrm>
        </p:spPr>
        <p:txBody>
          <a:bodyPr>
            <a:normAutofit/>
          </a:bodyPr>
          <a:lstStyle/>
          <a:p>
            <a:r>
              <a:rPr lang="en-US" sz="4000">
                <a:solidFill>
                  <a:schemeClr val="accent1"/>
                </a:solidFill>
              </a:rPr>
              <a:t>Step #5 Credentialing</a:t>
            </a:r>
          </a:p>
        </p:txBody>
      </p:sp>
      <p:sp>
        <p:nvSpPr>
          <p:cNvPr id="11" name="Content Placeholder 10">
            <a:extLst>
              <a:ext uri="{FF2B5EF4-FFF2-40B4-BE49-F238E27FC236}">
                <a16:creationId xmlns:a16="http://schemas.microsoft.com/office/drawing/2014/main" id="{9F02DD6D-8168-A6E9-82CF-99469CA19C34}"/>
              </a:ext>
            </a:extLst>
          </p:cNvPr>
          <p:cNvSpPr>
            <a:spLocks noGrp="1"/>
          </p:cNvSpPr>
          <p:nvPr>
            <p:ph sz="half" idx="2"/>
          </p:nvPr>
        </p:nvSpPr>
        <p:spPr>
          <a:xfrm>
            <a:off x="629841" y="1639230"/>
            <a:ext cx="8123866" cy="4550434"/>
          </a:xfrm>
        </p:spPr>
        <p:txBody>
          <a:bodyPr>
            <a:normAutofit/>
          </a:bodyPr>
          <a:lstStyle/>
          <a:p>
            <a:r>
              <a:rPr lang="en-US" sz="2400"/>
              <a:t>Provides identification to keep impacted areas secure</a:t>
            </a:r>
          </a:p>
          <a:p>
            <a:r>
              <a:rPr lang="en-US" sz="2400"/>
              <a:t>Confirms volunteer has participated in check-in process</a:t>
            </a:r>
          </a:p>
          <a:p>
            <a:r>
              <a:rPr lang="en-US" sz="2400"/>
              <a:t>Can be used to track when volunteers arrive and leave</a:t>
            </a:r>
          </a:p>
          <a:p>
            <a:r>
              <a:rPr lang="en-US" sz="2400"/>
              <a:t>Can be completed using badges, wrist bands, or lanyards</a:t>
            </a:r>
          </a:p>
          <a:p>
            <a:r>
              <a:rPr lang="en-US" sz="2400"/>
              <a:t>When credentialed the volunteer will be sent to the Safety Briefing station</a:t>
            </a:r>
          </a:p>
        </p:txBody>
      </p:sp>
    </p:spTree>
    <p:extLst>
      <p:ext uri="{BB962C8B-B14F-4D97-AF65-F5344CB8AC3E}">
        <p14:creationId xmlns:p14="http://schemas.microsoft.com/office/powerpoint/2010/main" val="329850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95618D-FC9C-EB12-E20F-E2EF735326B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FD68111-FA7F-E513-835F-C23045A5C2C0}"/>
              </a:ext>
            </a:extLst>
          </p:cNvPr>
          <p:cNvSpPr>
            <a:spLocks noGrp="1"/>
          </p:cNvSpPr>
          <p:nvPr>
            <p:ph type="title"/>
          </p:nvPr>
        </p:nvSpPr>
        <p:spPr>
          <a:xfrm>
            <a:off x="629841" y="313667"/>
            <a:ext cx="7886700" cy="1325563"/>
          </a:xfrm>
        </p:spPr>
        <p:txBody>
          <a:bodyPr>
            <a:normAutofit/>
          </a:bodyPr>
          <a:lstStyle/>
          <a:p>
            <a:r>
              <a:rPr lang="en-US" sz="4000">
                <a:solidFill>
                  <a:schemeClr val="accent1"/>
                </a:solidFill>
              </a:rPr>
              <a:t>Step #6 Transportation/Mapping</a:t>
            </a:r>
          </a:p>
        </p:txBody>
      </p:sp>
      <p:sp>
        <p:nvSpPr>
          <p:cNvPr id="11" name="Content Placeholder 10">
            <a:extLst>
              <a:ext uri="{FF2B5EF4-FFF2-40B4-BE49-F238E27FC236}">
                <a16:creationId xmlns:a16="http://schemas.microsoft.com/office/drawing/2014/main" id="{F998A712-20F8-9D3F-28D1-809F63056FC4}"/>
              </a:ext>
            </a:extLst>
          </p:cNvPr>
          <p:cNvSpPr>
            <a:spLocks noGrp="1"/>
          </p:cNvSpPr>
          <p:nvPr>
            <p:ph sz="half" idx="2"/>
          </p:nvPr>
        </p:nvSpPr>
        <p:spPr>
          <a:xfrm>
            <a:off x="629841" y="1639230"/>
            <a:ext cx="8123866" cy="4550434"/>
          </a:xfrm>
        </p:spPr>
        <p:txBody>
          <a:bodyPr>
            <a:normAutofit/>
          </a:bodyPr>
          <a:lstStyle/>
          <a:p>
            <a:r>
              <a:rPr lang="en-US" sz="2400"/>
              <a:t>Varies by event</a:t>
            </a:r>
          </a:p>
          <a:p>
            <a:r>
              <a:rPr lang="en-US" sz="2400"/>
              <a:t>Self-transport to volunteer site</a:t>
            </a:r>
          </a:p>
          <a:p>
            <a:r>
              <a:rPr lang="en-US" sz="2400"/>
              <a:t>Bussing to volunteer site</a:t>
            </a:r>
          </a:p>
          <a:p>
            <a:r>
              <a:rPr lang="en-US" sz="2400"/>
              <a:t>Provide instructions for how to reach VRC if anything comes up</a:t>
            </a:r>
          </a:p>
          <a:p>
            <a:r>
              <a:rPr lang="en-US" sz="2400"/>
              <a:t>Driving directions or directions for requesting pick up</a:t>
            </a:r>
          </a:p>
          <a:p>
            <a:r>
              <a:rPr lang="en-US" sz="2400"/>
              <a:t>Instructions for returning to VRC to sign out</a:t>
            </a:r>
          </a:p>
        </p:txBody>
      </p:sp>
    </p:spTree>
    <p:extLst>
      <p:ext uri="{BB962C8B-B14F-4D97-AF65-F5344CB8AC3E}">
        <p14:creationId xmlns:p14="http://schemas.microsoft.com/office/powerpoint/2010/main" val="406147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52D730-F465-EF4A-8DF6-0E07187F958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41F6547-4BF2-06D6-9B50-4221DD58C10B}"/>
              </a:ext>
            </a:extLst>
          </p:cNvPr>
          <p:cNvSpPr>
            <a:spLocks noGrp="1"/>
          </p:cNvSpPr>
          <p:nvPr>
            <p:ph type="title"/>
          </p:nvPr>
        </p:nvSpPr>
        <p:spPr>
          <a:xfrm>
            <a:off x="629841" y="313667"/>
            <a:ext cx="7886700" cy="1325563"/>
          </a:xfrm>
        </p:spPr>
        <p:txBody>
          <a:bodyPr>
            <a:normAutofit/>
          </a:bodyPr>
          <a:lstStyle/>
          <a:p>
            <a:r>
              <a:rPr lang="en-US" sz="4000">
                <a:solidFill>
                  <a:schemeClr val="accent1"/>
                </a:solidFill>
              </a:rPr>
              <a:t>Step #7 Debriefing/Specific Job Training</a:t>
            </a:r>
          </a:p>
        </p:txBody>
      </p:sp>
      <p:sp>
        <p:nvSpPr>
          <p:cNvPr id="11" name="Content Placeholder 10">
            <a:extLst>
              <a:ext uri="{FF2B5EF4-FFF2-40B4-BE49-F238E27FC236}">
                <a16:creationId xmlns:a16="http://schemas.microsoft.com/office/drawing/2014/main" id="{3A3448D1-7242-8DEF-BD8F-C2A1DAF62EA2}"/>
              </a:ext>
            </a:extLst>
          </p:cNvPr>
          <p:cNvSpPr>
            <a:spLocks noGrp="1"/>
          </p:cNvSpPr>
          <p:nvPr>
            <p:ph sz="half" idx="2"/>
          </p:nvPr>
        </p:nvSpPr>
        <p:spPr>
          <a:xfrm>
            <a:off x="629841" y="1639230"/>
            <a:ext cx="8123866" cy="4550434"/>
          </a:xfrm>
        </p:spPr>
        <p:txBody>
          <a:bodyPr>
            <a:normAutofit/>
          </a:bodyPr>
          <a:lstStyle/>
          <a:p>
            <a:r>
              <a:rPr lang="en-US" sz="2400"/>
              <a:t>Sign volunteers out to capture hours, work performed, and equipment used</a:t>
            </a:r>
          </a:p>
          <a:p>
            <a:r>
              <a:rPr lang="en-US" sz="2400"/>
              <a:t>Ensure everyone has returned safely</a:t>
            </a:r>
          </a:p>
          <a:p>
            <a:r>
              <a:rPr lang="en-US" sz="2400"/>
              <a:t>Educate about signs and symptoms of stress and coping strategies</a:t>
            </a:r>
          </a:p>
          <a:p>
            <a:r>
              <a:rPr lang="en-US" sz="2400"/>
              <a:t>Provide individual and group defusing and debriefing</a:t>
            </a:r>
          </a:p>
          <a:p>
            <a:r>
              <a:rPr lang="en-US" sz="2400"/>
              <a:t>Assess workers’ functioning regularly</a:t>
            </a:r>
          </a:p>
        </p:txBody>
      </p:sp>
    </p:spTree>
    <p:extLst>
      <p:ext uri="{BB962C8B-B14F-4D97-AF65-F5344CB8AC3E}">
        <p14:creationId xmlns:p14="http://schemas.microsoft.com/office/powerpoint/2010/main" val="10600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4F514-1199-B1AA-E908-808AA389ECC4}"/>
              </a:ext>
            </a:extLst>
          </p:cNvPr>
          <p:cNvPicPr>
            <a:picLocks noChangeAspect="1"/>
          </p:cNvPicPr>
          <p:nvPr/>
        </p:nvPicPr>
        <p:blipFill>
          <a:blip r:embed="rId3"/>
          <a:stretch>
            <a:fillRect/>
          </a:stretch>
        </p:blipFill>
        <p:spPr>
          <a:xfrm>
            <a:off x="0" y="1038395"/>
            <a:ext cx="9144000" cy="4781210"/>
          </a:xfrm>
          <a:prstGeom prst="rect">
            <a:avLst/>
          </a:prstGeom>
        </p:spPr>
      </p:pic>
      <p:sp>
        <p:nvSpPr>
          <p:cNvPr id="6" name="TextBox 5">
            <a:extLst>
              <a:ext uri="{FF2B5EF4-FFF2-40B4-BE49-F238E27FC236}">
                <a16:creationId xmlns:a16="http://schemas.microsoft.com/office/drawing/2014/main" id="{4D2C8475-A35D-76CE-9311-AF6B2F3FBD71}"/>
              </a:ext>
            </a:extLst>
          </p:cNvPr>
          <p:cNvSpPr txBox="1"/>
          <p:nvPr/>
        </p:nvSpPr>
        <p:spPr>
          <a:xfrm>
            <a:off x="657922" y="234176"/>
            <a:ext cx="3590693" cy="707886"/>
          </a:xfrm>
          <a:prstGeom prst="rect">
            <a:avLst/>
          </a:prstGeom>
          <a:noFill/>
        </p:spPr>
        <p:txBody>
          <a:bodyPr wrap="square" rtlCol="0">
            <a:spAutoFit/>
          </a:bodyPr>
          <a:lstStyle/>
          <a:p>
            <a:r>
              <a:rPr lang="en-US" sz="4000"/>
              <a:t>VRC Staffing</a:t>
            </a:r>
          </a:p>
        </p:txBody>
      </p:sp>
    </p:spTree>
    <p:extLst>
      <p:ext uri="{BB962C8B-B14F-4D97-AF65-F5344CB8AC3E}">
        <p14:creationId xmlns:p14="http://schemas.microsoft.com/office/powerpoint/2010/main" val="2671923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68236A-3E00-1F16-A65E-84E3D696D5C5}"/>
              </a:ext>
            </a:extLst>
          </p:cNvPr>
          <p:cNvPicPr>
            <a:picLocks noChangeAspect="1"/>
          </p:cNvPicPr>
          <p:nvPr/>
        </p:nvPicPr>
        <p:blipFill>
          <a:blip r:embed="rId3"/>
          <a:srcRect l="16064" r="16690" b="-1"/>
          <a:stretch/>
        </p:blipFill>
        <p:spPr>
          <a:xfrm>
            <a:off x="637069" y="194054"/>
            <a:ext cx="8963025" cy="6210300"/>
          </a:xfrm>
          <a:prstGeom prst="rect">
            <a:avLst/>
          </a:prstGeom>
          <a:noFill/>
        </p:spPr>
      </p:pic>
      <p:sp>
        <p:nvSpPr>
          <p:cNvPr id="9" name="Arrow: Right 8">
            <a:extLst>
              <a:ext uri="{FF2B5EF4-FFF2-40B4-BE49-F238E27FC236}">
                <a16:creationId xmlns:a16="http://schemas.microsoft.com/office/drawing/2014/main" id="{A41CBB3C-DCB0-58CA-771A-4B244C5516D2}"/>
              </a:ext>
            </a:extLst>
          </p:cNvPr>
          <p:cNvSpPr/>
          <p:nvPr/>
        </p:nvSpPr>
        <p:spPr>
          <a:xfrm>
            <a:off x="2999678" y="39029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2CF708E-A700-836E-10D5-694D08129A07}"/>
              </a:ext>
            </a:extLst>
          </p:cNvPr>
          <p:cNvSpPr/>
          <p:nvPr/>
        </p:nvSpPr>
        <p:spPr>
          <a:xfrm>
            <a:off x="211873" y="235290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5862E9-8499-1DC9-0B81-2EB20B1A068B}"/>
              </a:ext>
            </a:extLst>
          </p:cNvPr>
          <p:cNvSpPr txBox="1"/>
          <p:nvPr/>
        </p:nvSpPr>
        <p:spPr>
          <a:xfrm>
            <a:off x="1758993" y="390293"/>
            <a:ext cx="1193180" cy="646331"/>
          </a:xfrm>
          <a:prstGeom prst="rect">
            <a:avLst/>
          </a:prstGeom>
          <a:noFill/>
        </p:spPr>
        <p:txBody>
          <a:bodyPr wrap="square" rtlCol="0">
            <a:spAutoFit/>
          </a:bodyPr>
          <a:lstStyle/>
          <a:p>
            <a:pPr algn="ctr"/>
            <a:r>
              <a:rPr lang="en-US"/>
              <a:t>Volunteer enters</a:t>
            </a:r>
          </a:p>
        </p:txBody>
      </p:sp>
      <p:sp>
        <p:nvSpPr>
          <p:cNvPr id="12" name="TextBox 11">
            <a:extLst>
              <a:ext uri="{FF2B5EF4-FFF2-40B4-BE49-F238E27FC236}">
                <a16:creationId xmlns:a16="http://schemas.microsoft.com/office/drawing/2014/main" id="{DAF08545-DABF-FD11-F82C-339BE47FF00C}"/>
              </a:ext>
            </a:extLst>
          </p:cNvPr>
          <p:cNvSpPr txBox="1"/>
          <p:nvPr/>
        </p:nvSpPr>
        <p:spPr>
          <a:xfrm>
            <a:off x="-36353" y="2837539"/>
            <a:ext cx="1795346" cy="923330"/>
          </a:xfrm>
          <a:prstGeom prst="rect">
            <a:avLst/>
          </a:prstGeom>
          <a:noFill/>
        </p:spPr>
        <p:txBody>
          <a:bodyPr wrap="square" rtlCol="0">
            <a:spAutoFit/>
          </a:bodyPr>
          <a:lstStyle/>
          <a:p>
            <a:pPr algn="ctr"/>
            <a:r>
              <a:rPr lang="en-US"/>
              <a:t>Volunteer exits to transportation</a:t>
            </a:r>
          </a:p>
        </p:txBody>
      </p:sp>
      <p:sp>
        <p:nvSpPr>
          <p:cNvPr id="3" name="Rectangle 2">
            <a:extLst>
              <a:ext uri="{FF2B5EF4-FFF2-40B4-BE49-F238E27FC236}">
                <a16:creationId xmlns:a16="http://schemas.microsoft.com/office/drawing/2014/main" id="{EA34B6AA-2715-00B5-B0C7-0720A7EED7C3}"/>
              </a:ext>
            </a:extLst>
          </p:cNvPr>
          <p:cNvSpPr/>
          <p:nvPr/>
        </p:nvSpPr>
        <p:spPr>
          <a:xfrm>
            <a:off x="7150608" y="2715768"/>
            <a:ext cx="1225296" cy="1895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1A89CE-E054-7392-F68C-0EA14FB45990}"/>
              </a:ext>
            </a:extLst>
          </p:cNvPr>
          <p:cNvSpPr txBox="1"/>
          <p:nvPr/>
        </p:nvSpPr>
        <p:spPr>
          <a:xfrm>
            <a:off x="7150608" y="2625887"/>
            <a:ext cx="1374611" cy="369332"/>
          </a:xfrm>
          <a:prstGeom prst="rect">
            <a:avLst/>
          </a:prstGeom>
          <a:noFill/>
        </p:spPr>
        <p:txBody>
          <a:bodyPr wrap="square" rtlCol="0">
            <a:spAutoFit/>
          </a:bodyPr>
          <a:lstStyle/>
          <a:p>
            <a:r>
              <a:rPr lang="en-US" dirty="0">
                <a:solidFill>
                  <a:schemeClr val="bg1"/>
                </a:solidFill>
              </a:rPr>
              <a:t>Screening</a:t>
            </a:r>
          </a:p>
        </p:txBody>
      </p:sp>
    </p:spTree>
    <p:extLst>
      <p:ext uri="{BB962C8B-B14F-4D97-AF65-F5344CB8AC3E}">
        <p14:creationId xmlns:p14="http://schemas.microsoft.com/office/powerpoint/2010/main" val="3764993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1909BA-F6CC-88C4-BC55-02BE4D14BA90}"/>
              </a:ext>
            </a:extLst>
          </p:cNvPr>
          <p:cNvPicPr>
            <a:picLocks noChangeAspect="1"/>
          </p:cNvPicPr>
          <p:nvPr/>
        </p:nvPicPr>
        <p:blipFill>
          <a:blip r:embed="rId3"/>
          <a:stretch>
            <a:fillRect/>
          </a:stretch>
        </p:blipFill>
        <p:spPr>
          <a:xfrm>
            <a:off x="129833" y="0"/>
            <a:ext cx="11110596" cy="6249710"/>
          </a:xfrm>
          <a:prstGeom prst="rect">
            <a:avLst/>
          </a:prstGeom>
        </p:spPr>
      </p:pic>
      <p:sp>
        <p:nvSpPr>
          <p:cNvPr id="2" name="TextBox 1">
            <a:extLst>
              <a:ext uri="{FF2B5EF4-FFF2-40B4-BE49-F238E27FC236}">
                <a16:creationId xmlns:a16="http://schemas.microsoft.com/office/drawing/2014/main" id="{FD8C13BD-7F1C-4C28-8D5C-BD82D06D7FFE}"/>
              </a:ext>
            </a:extLst>
          </p:cNvPr>
          <p:cNvSpPr txBox="1"/>
          <p:nvPr/>
        </p:nvSpPr>
        <p:spPr>
          <a:xfrm>
            <a:off x="7633164" y="5019700"/>
            <a:ext cx="1103971" cy="261610"/>
          </a:xfrm>
          <a:prstGeom prst="rect">
            <a:avLst/>
          </a:prstGeom>
          <a:noFill/>
        </p:spPr>
        <p:txBody>
          <a:bodyPr wrap="square" rtlCol="0">
            <a:spAutoFit/>
          </a:bodyPr>
          <a:lstStyle/>
          <a:p>
            <a:r>
              <a:rPr lang="en-US" sz="1100"/>
              <a:t>Identification</a:t>
            </a:r>
          </a:p>
        </p:txBody>
      </p:sp>
      <p:sp>
        <p:nvSpPr>
          <p:cNvPr id="3" name="Rectangle 2">
            <a:extLst>
              <a:ext uri="{FF2B5EF4-FFF2-40B4-BE49-F238E27FC236}">
                <a16:creationId xmlns:a16="http://schemas.microsoft.com/office/drawing/2014/main" id="{7F646319-1F57-5631-39E5-AA6D9E1C791E}"/>
              </a:ext>
            </a:extLst>
          </p:cNvPr>
          <p:cNvSpPr/>
          <p:nvPr/>
        </p:nvSpPr>
        <p:spPr>
          <a:xfrm>
            <a:off x="4248613" y="5688185"/>
            <a:ext cx="646771" cy="26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AEC97D-7D7F-491A-385C-B500665048C5}"/>
              </a:ext>
            </a:extLst>
          </p:cNvPr>
          <p:cNvSpPr/>
          <p:nvPr/>
        </p:nvSpPr>
        <p:spPr>
          <a:xfrm>
            <a:off x="4571998" y="4051300"/>
            <a:ext cx="673102" cy="114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66486C-D4AA-C114-4145-AEA25FD1D455}"/>
              </a:ext>
            </a:extLst>
          </p:cNvPr>
          <p:cNvSpPr txBox="1"/>
          <p:nvPr/>
        </p:nvSpPr>
        <p:spPr>
          <a:xfrm>
            <a:off x="4206873" y="5639035"/>
            <a:ext cx="730250" cy="430887"/>
          </a:xfrm>
          <a:prstGeom prst="rect">
            <a:avLst/>
          </a:prstGeom>
          <a:noFill/>
        </p:spPr>
        <p:txBody>
          <a:bodyPr wrap="square" rtlCol="0">
            <a:spAutoFit/>
          </a:bodyPr>
          <a:lstStyle/>
          <a:p>
            <a:r>
              <a:rPr lang="en-US" sz="1100"/>
              <a:t>Safety Briefing</a:t>
            </a:r>
          </a:p>
        </p:txBody>
      </p:sp>
      <p:sp>
        <p:nvSpPr>
          <p:cNvPr id="6" name="TextBox 5">
            <a:extLst>
              <a:ext uri="{FF2B5EF4-FFF2-40B4-BE49-F238E27FC236}">
                <a16:creationId xmlns:a16="http://schemas.microsoft.com/office/drawing/2014/main" id="{9677D04A-781D-0614-4D42-EBE98E341F95}"/>
              </a:ext>
            </a:extLst>
          </p:cNvPr>
          <p:cNvSpPr txBox="1"/>
          <p:nvPr/>
        </p:nvSpPr>
        <p:spPr>
          <a:xfrm>
            <a:off x="7778750" y="4051300"/>
            <a:ext cx="812800" cy="261610"/>
          </a:xfrm>
          <a:prstGeom prst="rect">
            <a:avLst/>
          </a:prstGeom>
          <a:noFill/>
        </p:spPr>
        <p:txBody>
          <a:bodyPr wrap="square" rtlCol="0">
            <a:spAutoFit/>
          </a:bodyPr>
          <a:lstStyle/>
          <a:p>
            <a:r>
              <a:rPr lang="en-US" sz="1100"/>
              <a:t>PPE </a:t>
            </a:r>
          </a:p>
        </p:txBody>
      </p:sp>
    </p:spTree>
    <p:extLst>
      <p:ext uri="{BB962C8B-B14F-4D97-AF65-F5344CB8AC3E}">
        <p14:creationId xmlns:p14="http://schemas.microsoft.com/office/powerpoint/2010/main" val="185221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E445-4724-941F-6883-64F3B5647BAC}"/>
              </a:ext>
            </a:extLst>
          </p:cNvPr>
          <p:cNvSpPr>
            <a:spLocks noGrp="1"/>
          </p:cNvSpPr>
          <p:nvPr>
            <p:ph type="title"/>
          </p:nvPr>
        </p:nvSpPr>
        <p:spPr/>
        <p:txBody>
          <a:bodyPr/>
          <a:lstStyle/>
          <a:p>
            <a:r>
              <a:rPr lang="en-US">
                <a:solidFill>
                  <a:schemeClr val="accent4"/>
                </a:solidFill>
              </a:rPr>
              <a:t>Agenda</a:t>
            </a:r>
          </a:p>
        </p:txBody>
      </p:sp>
      <p:sp>
        <p:nvSpPr>
          <p:cNvPr id="4" name="TextBox 3">
            <a:extLst>
              <a:ext uri="{FF2B5EF4-FFF2-40B4-BE49-F238E27FC236}">
                <a16:creationId xmlns:a16="http://schemas.microsoft.com/office/drawing/2014/main" id="{3F03BECF-6FAC-2C1B-6867-C33AF8D131BE}"/>
              </a:ext>
            </a:extLst>
          </p:cNvPr>
          <p:cNvSpPr txBox="1"/>
          <p:nvPr/>
        </p:nvSpPr>
        <p:spPr>
          <a:xfrm>
            <a:off x="1193181" y="1438508"/>
            <a:ext cx="6958359" cy="4536819"/>
          </a:xfrm>
          <a:prstGeom prst="rect">
            <a:avLst/>
          </a:prstGeom>
          <a:solidFill>
            <a:schemeClr val="accent5">
              <a:lumMod val="40000"/>
              <a:lumOff val="60000"/>
            </a:schemeClr>
          </a:solidFill>
        </p:spPr>
        <p:txBody>
          <a:bodyPr wrap="square" rtlCol="0">
            <a:spAutoFit/>
          </a:bodyPr>
          <a:lstStyle/>
          <a:p>
            <a:pPr marL="285750" indent="-285750">
              <a:lnSpc>
                <a:spcPct val="150000"/>
              </a:lnSpc>
              <a:buFont typeface="Arial" panose="020B0604020202020204" pitchFamily="34" charset="0"/>
              <a:buChar char="►"/>
            </a:pPr>
            <a:r>
              <a:rPr lang="en-US" sz="2800" dirty="0"/>
              <a:t>Welcome &amp; Introductions</a:t>
            </a:r>
          </a:p>
          <a:p>
            <a:pPr marL="285750" indent="-285750">
              <a:lnSpc>
                <a:spcPct val="150000"/>
              </a:lnSpc>
              <a:buFont typeface="Arial" panose="020B0604020202020204" pitchFamily="34" charset="0"/>
              <a:buChar char="►"/>
            </a:pPr>
            <a:r>
              <a:rPr lang="en-US" sz="2800" dirty="0"/>
              <a:t>Review VRC fundamentals</a:t>
            </a:r>
          </a:p>
          <a:p>
            <a:pPr marL="285750" indent="-285750">
              <a:lnSpc>
                <a:spcPct val="150000"/>
              </a:lnSpc>
              <a:buFont typeface="Arial" panose="020B0604020202020204" pitchFamily="34" charset="0"/>
              <a:buChar char="►"/>
            </a:pPr>
            <a:r>
              <a:rPr lang="en-US" sz="2800" dirty="0"/>
              <a:t>Scenario A</a:t>
            </a:r>
          </a:p>
          <a:p>
            <a:pPr marL="285750" indent="-285750">
              <a:lnSpc>
                <a:spcPct val="150000"/>
              </a:lnSpc>
              <a:buFont typeface="Arial" panose="020B0604020202020204" pitchFamily="34" charset="0"/>
              <a:buChar char="►"/>
            </a:pPr>
            <a:r>
              <a:rPr lang="en-US" sz="2800" dirty="0"/>
              <a:t>Lunch</a:t>
            </a:r>
          </a:p>
          <a:p>
            <a:pPr marL="285750" indent="-285750">
              <a:lnSpc>
                <a:spcPct val="150000"/>
              </a:lnSpc>
              <a:buFont typeface="Arial" panose="020B0604020202020204" pitchFamily="34" charset="0"/>
              <a:buChar char="►"/>
            </a:pPr>
            <a:r>
              <a:rPr lang="en-US" sz="2800" dirty="0"/>
              <a:t>Scenario B</a:t>
            </a:r>
          </a:p>
          <a:p>
            <a:pPr marL="285750" indent="-285750">
              <a:lnSpc>
                <a:spcPct val="150000"/>
              </a:lnSpc>
              <a:buFont typeface="Arial" panose="020B0604020202020204" pitchFamily="34" charset="0"/>
              <a:buChar char="►"/>
            </a:pPr>
            <a:r>
              <a:rPr lang="en-US" sz="2800" dirty="0"/>
              <a:t>Scenario C if time</a:t>
            </a:r>
          </a:p>
          <a:p>
            <a:pPr marL="285750" indent="-285750">
              <a:lnSpc>
                <a:spcPct val="150000"/>
              </a:lnSpc>
              <a:buFont typeface="Arial" panose="020B0604020202020204" pitchFamily="34" charset="0"/>
              <a:buChar char="►"/>
            </a:pPr>
            <a:r>
              <a:rPr lang="en-US" sz="2800" dirty="0"/>
              <a:t>Debrief and Closing</a:t>
            </a:r>
          </a:p>
        </p:txBody>
      </p:sp>
    </p:spTree>
    <p:extLst>
      <p:ext uri="{BB962C8B-B14F-4D97-AF65-F5344CB8AC3E}">
        <p14:creationId xmlns:p14="http://schemas.microsoft.com/office/powerpoint/2010/main" val="206622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959FD08C-6F74-24A6-9D17-35795A922F10}"/>
              </a:ext>
            </a:extLst>
          </p:cNvPr>
          <p:cNvPicPr>
            <a:picLocks noChangeAspect="1"/>
          </p:cNvPicPr>
          <p:nvPr/>
        </p:nvPicPr>
        <p:blipFill>
          <a:blip r:embed="rId4"/>
          <a:srcRect l="8451" r="10365" b="-1"/>
          <a:stretch/>
        </p:blipFill>
        <p:spPr>
          <a:xfrm>
            <a:off x="78060" y="68262"/>
            <a:ext cx="8975454" cy="6789737"/>
          </a:xfrm>
          <a:prstGeom prst="rect">
            <a:avLst/>
          </a:prstGeom>
          <a:noFill/>
        </p:spPr>
      </p:pic>
      <p:sp>
        <p:nvSpPr>
          <p:cNvPr id="8" name="TextBox 7">
            <a:extLst>
              <a:ext uri="{FF2B5EF4-FFF2-40B4-BE49-F238E27FC236}">
                <a16:creationId xmlns:a16="http://schemas.microsoft.com/office/drawing/2014/main" id="{7938F81F-C657-8DDA-E430-51FDEFD9E368}"/>
              </a:ext>
            </a:extLst>
          </p:cNvPr>
          <p:cNvSpPr txBox="1"/>
          <p:nvPr/>
        </p:nvSpPr>
        <p:spPr>
          <a:xfrm>
            <a:off x="-100361" y="512956"/>
            <a:ext cx="4192859" cy="1003610"/>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97589BF3-E5BF-EF05-FDDE-C408C7D40943}"/>
              </a:ext>
            </a:extLst>
          </p:cNvPr>
          <p:cNvSpPr txBox="1"/>
          <p:nvPr/>
        </p:nvSpPr>
        <p:spPr>
          <a:xfrm>
            <a:off x="791737" y="892098"/>
            <a:ext cx="4605453" cy="646331"/>
          </a:xfrm>
          <a:prstGeom prst="rect">
            <a:avLst/>
          </a:prstGeom>
          <a:noFill/>
        </p:spPr>
        <p:txBody>
          <a:bodyPr wrap="square" rtlCol="0">
            <a:spAutoFit/>
          </a:bodyPr>
          <a:lstStyle/>
          <a:p>
            <a:r>
              <a:rPr lang="en-US" sz="3600"/>
              <a:t>Simplified Layout</a:t>
            </a:r>
          </a:p>
        </p:txBody>
      </p:sp>
    </p:spTree>
    <p:extLst>
      <p:ext uri="{BB962C8B-B14F-4D97-AF65-F5344CB8AC3E}">
        <p14:creationId xmlns:p14="http://schemas.microsoft.com/office/powerpoint/2010/main" val="323000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C7CA29-1C07-7A3F-C2F0-D5FC046D337F}"/>
              </a:ext>
            </a:extLst>
          </p:cNvPr>
          <p:cNvSpPr txBox="1"/>
          <p:nvPr/>
        </p:nvSpPr>
        <p:spPr>
          <a:xfrm>
            <a:off x="1059366" y="1059366"/>
            <a:ext cx="7159083" cy="369332"/>
          </a:xfrm>
          <a:prstGeom prst="rect">
            <a:avLst/>
          </a:prstGeom>
          <a:noFill/>
        </p:spPr>
        <p:txBody>
          <a:bodyPr wrap="square" rtlCol="0">
            <a:spAutoFit/>
          </a:bodyPr>
          <a:lstStyle/>
          <a:p>
            <a:r>
              <a:rPr lang="en-US"/>
              <a:t>Video Joplin VRC</a:t>
            </a:r>
          </a:p>
        </p:txBody>
      </p:sp>
    </p:spTree>
    <p:extLst>
      <p:ext uri="{BB962C8B-B14F-4D97-AF65-F5344CB8AC3E}">
        <p14:creationId xmlns:p14="http://schemas.microsoft.com/office/powerpoint/2010/main" val="56441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498089-B18C-CA8A-CEF9-B6081DCAAD3F}"/>
              </a:ext>
            </a:extLst>
          </p:cNvPr>
          <p:cNvSpPr/>
          <p:nvPr/>
        </p:nvSpPr>
        <p:spPr>
          <a:xfrm>
            <a:off x="531341" y="977759"/>
            <a:ext cx="8612659" cy="7247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10850" indent="0" algn="l">
              <a:buNone/>
            </a:pPr>
            <a:endParaRPr lang="en-US" sz="2400" b="0" i="0" u="none" strike="noStrike" baseline="0">
              <a:solidFill>
                <a:schemeClr val="tx1"/>
              </a:solidFill>
              <a:latin typeface="Arial" panose="020B0604020202020204" pitchFamily="34" charset="0"/>
            </a:endParaRPr>
          </a:p>
        </p:txBody>
      </p:sp>
      <p:sp>
        <p:nvSpPr>
          <p:cNvPr id="12" name="Rectangle 11">
            <a:extLst>
              <a:ext uri="{FF2B5EF4-FFF2-40B4-BE49-F238E27FC236}">
                <a16:creationId xmlns:a16="http://schemas.microsoft.com/office/drawing/2014/main" id="{B204C5FC-E720-948C-A7EF-F9D50C119FAA}"/>
              </a:ext>
            </a:extLst>
          </p:cNvPr>
          <p:cNvSpPr/>
          <p:nvPr/>
        </p:nvSpPr>
        <p:spPr>
          <a:xfrm>
            <a:off x="531340" y="1827956"/>
            <a:ext cx="8612660" cy="112747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C4C0BF-E760-6A3C-F8B1-5C010BEEA739}"/>
              </a:ext>
            </a:extLst>
          </p:cNvPr>
          <p:cNvSpPr/>
          <p:nvPr/>
        </p:nvSpPr>
        <p:spPr>
          <a:xfrm>
            <a:off x="531336" y="3002535"/>
            <a:ext cx="8612661" cy="219922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94EF62-4951-C54F-73C7-385DCC827866}"/>
              </a:ext>
            </a:extLst>
          </p:cNvPr>
          <p:cNvSpPr/>
          <p:nvPr/>
        </p:nvSpPr>
        <p:spPr>
          <a:xfrm>
            <a:off x="531342" y="315524"/>
            <a:ext cx="8612658" cy="45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TRACKING VOLUNTEER HOURS</a:t>
            </a:r>
          </a:p>
        </p:txBody>
      </p:sp>
      <p:sp>
        <p:nvSpPr>
          <p:cNvPr id="6" name="TextBox 5">
            <a:extLst>
              <a:ext uri="{FF2B5EF4-FFF2-40B4-BE49-F238E27FC236}">
                <a16:creationId xmlns:a16="http://schemas.microsoft.com/office/drawing/2014/main" id="{F4076802-5FD1-2406-6ACB-BD2CEF5ECA60}"/>
              </a:ext>
            </a:extLst>
          </p:cNvPr>
          <p:cNvSpPr txBox="1"/>
          <p:nvPr/>
        </p:nvSpPr>
        <p:spPr>
          <a:xfrm>
            <a:off x="594576" y="1836863"/>
            <a:ext cx="8549424" cy="1107996"/>
          </a:xfrm>
          <a:prstGeom prst="rect">
            <a:avLst/>
          </a:prstGeom>
          <a:noFill/>
        </p:spPr>
        <p:txBody>
          <a:bodyPr wrap="square">
            <a:spAutoFit/>
          </a:bodyPr>
          <a:lstStyle/>
          <a:p>
            <a:pPr marR="10850" algn="l"/>
            <a:r>
              <a:rPr lang="en-US" sz="2200" b="1" i="0" u="none" strike="noStrike" baseline="0">
                <a:latin typeface="Arial" panose="020B0604020202020204" pitchFamily="34" charset="0"/>
              </a:rPr>
              <a:t>Volunteer’s Name </a:t>
            </a:r>
            <a:r>
              <a:rPr lang="en-US" sz="2000" b="0" i="0" u="none" strike="noStrike" baseline="0">
                <a:latin typeface="Arial" panose="020B0604020202020204" pitchFamily="34" charset="0"/>
              </a:rPr>
              <a:t>-first and last</a:t>
            </a:r>
          </a:p>
          <a:p>
            <a:pPr marR="0" algn="l"/>
            <a:r>
              <a:rPr lang="en-US" sz="2200" b="1" i="0" u="none" strike="noStrike" baseline="0">
                <a:latin typeface="Arial" panose="020B0604020202020204" pitchFamily="34" charset="0"/>
              </a:rPr>
              <a:t>Location of Volunteer Work </a:t>
            </a:r>
            <a:r>
              <a:rPr lang="en-US" sz="2000" b="0" i="0" u="none" strike="noStrike" baseline="0">
                <a:latin typeface="Arial" panose="020B0604020202020204" pitchFamily="34" charset="0"/>
              </a:rPr>
              <a:t>–the specific address of the service site</a:t>
            </a:r>
          </a:p>
          <a:p>
            <a:pPr marR="0" algn="l"/>
            <a:r>
              <a:rPr lang="en-US" sz="2200" b="1" i="0" u="none" strike="noStrike" baseline="0">
                <a:latin typeface="Arial" panose="020B0604020202020204" pitchFamily="34" charset="0"/>
              </a:rPr>
              <a:t>Hours Worked </a:t>
            </a:r>
            <a:r>
              <a:rPr lang="en-US" sz="2000" b="0" i="0" u="none" strike="noStrike" baseline="0">
                <a:latin typeface="Arial" panose="020B0604020202020204" pitchFamily="34" charset="0"/>
              </a:rPr>
              <a:t>–a sign-in time and a sign-out time</a:t>
            </a:r>
          </a:p>
        </p:txBody>
      </p:sp>
      <p:sp>
        <p:nvSpPr>
          <p:cNvPr id="8" name="TextBox 7">
            <a:extLst>
              <a:ext uri="{FF2B5EF4-FFF2-40B4-BE49-F238E27FC236}">
                <a16:creationId xmlns:a16="http://schemas.microsoft.com/office/drawing/2014/main" id="{D8D87BF9-824A-3CD2-70BA-F0226E28B300}"/>
              </a:ext>
            </a:extLst>
          </p:cNvPr>
          <p:cNvSpPr txBox="1"/>
          <p:nvPr/>
        </p:nvSpPr>
        <p:spPr>
          <a:xfrm>
            <a:off x="531336" y="3002535"/>
            <a:ext cx="8233519" cy="2277547"/>
          </a:xfrm>
          <a:prstGeom prst="rect">
            <a:avLst/>
          </a:prstGeom>
          <a:noFill/>
        </p:spPr>
        <p:txBody>
          <a:bodyPr wrap="square">
            <a:spAutoFit/>
          </a:bodyPr>
          <a:lstStyle/>
          <a:p>
            <a:pPr marR="0" algn="l"/>
            <a:r>
              <a:rPr lang="en-US" sz="2200" b="1" i="0" u="none" strike="noStrike" baseline="0">
                <a:latin typeface="Arial" panose="020B0604020202020204" pitchFamily="34" charset="0"/>
              </a:rPr>
              <a:t>Type of Work </a:t>
            </a:r>
            <a:r>
              <a:rPr lang="en-US" sz="2200" b="0" i="0" u="none" strike="noStrike" baseline="0">
                <a:latin typeface="Arial" panose="020B0604020202020204" pitchFamily="34" charset="0"/>
              </a:rPr>
              <a:t>–a brief description, i.e.:</a:t>
            </a:r>
          </a:p>
          <a:p>
            <a:pPr marL="342900" marR="0" indent="-342900" algn="l">
              <a:buFont typeface="Arial" panose="020B0604020202020204" pitchFamily="34" charset="0"/>
              <a:buChar char="•"/>
            </a:pPr>
            <a:r>
              <a:rPr lang="en-US" sz="2000" b="0" i="0" u="sng" strike="noStrike" baseline="0">
                <a:latin typeface="Arial" panose="020B0604020202020204" pitchFamily="34" charset="0"/>
              </a:rPr>
              <a:t>Donations Management </a:t>
            </a:r>
            <a:r>
              <a:rPr lang="en-US" sz="2000" b="0" i="0" u="none" strike="noStrike" baseline="0">
                <a:latin typeface="Arial" panose="020B0604020202020204" pitchFamily="34" charset="0"/>
              </a:rPr>
              <a:t>for loading, unloading and sorting donations</a:t>
            </a:r>
          </a:p>
          <a:p>
            <a:pPr marL="342900" marR="0" indent="-342900" algn="l">
              <a:buFont typeface="Arial" panose="020B0604020202020204" pitchFamily="34" charset="0"/>
              <a:buChar char="•"/>
            </a:pPr>
            <a:r>
              <a:rPr lang="en-US" sz="2000" b="0" i="0" u="sng" strike="noStrike" baseline="0">
                <a:latin typeface="Arial" panose="020B0604020202020204" pitchFamily="34" charset="0"/>
              </a:rPr>
              <a:t>Shelter Management </a:t>
            </a:r>
            <a:r>
              <a:rPr lang="en-US" sz="2000" b="0" i="0" u="none" strike="noStrike" baseline="0">
                <a:latin typeface="Arial" panose="020B0604020202020204" pitchFamily="34" charset="0"/>
              </a:rPr>
              <a:t>for assisting shelter residents or staff</a:t>
            </a:r>
          </a:p>
          <a:p>
            <a:pPr marL="342900" marR="0" indent="-342900" algn="l">
              <a:buFont typeface="Arial" panose="020B0604020202020204" pitchFamily="34" charset="0"/>
              <a:buChar char="•"/>
            </a:pPr>
            <a:r>
              <a:rPr lang="en-US" sz="2000" b="0" i="0" u="sng" strike="noStrike" baseline="0">
                <a:latin typeface="Arial" panose="020B0604020202020204" pitchFamily="34" charset="0"/>
              </a:rPr>
              <a:t>Mass Feeding </a:t>
            </a:r>
            <a:r>
              <a:rPr lang="en-US" sz="2000" b="0" i="0" u="none" strike="noStrike" baseline="0">
                <a:latin typeface="Arial" panose="020B0604020202020204" pitchFamily="34" charset="0"/>
              </a:rPr>
              <a:t>for cooking or serving food to shelter residents or volunteers</a:t>
            </a:r>
          </a:p>
          <a:p>
            <a:pPr marL="342900" marR="0" indent="-342900" algn="l">
              <a:buFont typeface="Arial" panose="020B0604020202020204" pitchFamily="34" charset="0"/>
              <a:buChar char="•"/>
            </a:pPr>
            <a:r>
              <a:rPr lang="en-US" sz="2000" b="0" i="0" u="sng" strike="noStrike" baseline="0">
                <a:latin typeface="Arial" panose="020B0604020202020204" pitchFamily="34" charset="0"/>
              </a:rPr>
              <a:t>Debris Removal </a:t>
            </a:r>
            <a:r>
              <a:rPr lang="en-US" sz="2000" b="0" i="0" u="none" strike="noStrike" baseline="0">
                <a:latin typeface="Arial" panose="020B0604020202020204" pitchFamily="34" charset="0"/>
              </a:rPr>
              <a:t>for clearing debris, cleaning up yards, and clearing streets.</a:t>
            </a:r>
          </a:p>
        </p:txBody>
      </p:sp>
      <p:sp>
        <p:nvSpPr>
          <p:cNvPr id="9" name="Rectangle 8">
            <a:extLst>
              <a:ext uri="{FF2B5EF4-FFF2-40B4-BE49-F238E27FC236}">
                <a16:creationId xmlns:a16="http://schemas.microsoft.com/office/drawing/2014/main" id="{E5175438-E559-194D-775E-2C4961949AEE}"/>
              </a:ext>
            </a:extLst>
          </p:cNvPr>
          <p:cNvSpPr/>
          <p:nvPr/>
        </p:nvSpPr>
        <p:spPr>
          <a:xfrm>
            <a:off x="562957" y="5303561"/>
            <a:ext cx="8612661" cy="92303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0EB218-D4C3-C7BA-9EE3-C9ABDFFCEA42}"/>
              </a:ext>
            </a:extLst>
          </p:cNvPr>
          <p:cNvSpPr txBox="1"/>
          <p:nvPr/>
        </p:nvSpPr>
        <p:spPr>
          <a:xfrm>
            <a:off x="605391" y="5327189"/>
            <a:ext cx="8464550" cy="738664"/>
          </a:xfrm>
          <a:prstGeom prst="rect">
            <a:avLst/>
          </a:prstGeom>
          <a:noFill/>
        </p:spPr>
        <p:txBody>
          <a:bodyPr wrap="square">
            <a:spAutoFit/>
          </a:bodyPr>
          <a:lstStyle/>
          <a:p>
            <a:pPr marR="0" algn="l"/>
            <a:r>
              <a:rPr lang="en-US" sz="2200" b="1" i="0" u="none" strike="noStrike" baseline="0">
                <a:latin typeface="Arial" panose="020B0604020202020204" pitchFamily="34" charset="0"/>
              </a:rPr>
              <a:t>Equipment used- </a:t>
            </a:r>
            <a:r>
              <a:rPr lang="en-US" sz="2000" b="0" i="0" u="none" strike="noStrike" baseline="0">
                <a:latin typeface="Arial" panose="020B0604020202020204" pitchFamily="34" charset="0"/>
              </a:rPr>
              <a:t>some types of equipment, such as chainsaws or generators, also have reimbursable dollar amounts attached</a:t>
            </a:r>
          </a:p>
        </p:txBody>
      </p:sp>
      <p:sp>
        <p:nvSpPr>
          <p:cNvPr id="7" name="TextBox 6">
            <a:extLst>
              <a:ext uri="{FF2B5EF4-FFF2-40B4-BE49-F238E27FC236}">
                <a16:creationId xmlns:a16="http://schemas.microsoft.com/office/drawing/2014/main" id="{D9F74CB1-2443-E5A7-7455-F76D26D5FA2D}"/>
              </a:ext>
            </a:extLst>
          </p:cNvPr>
          <p:cNvSpPr txBox="1"/>
          <p:nvPr/>
        </p:nvSpPr>
        <p:spPr>
          <a:xfrm>
            <a:off x="579089" y="994640"/>
            <a:ext cx="8185769" cy="769441"/>
          </a:xfrm>
          <a:prstGeom prst="rect">
            <a:avLst/>
          </a:prstGeom>
          <a:noFill/>
        </p:spPr>
        <p:txBody>
          <a:bodyPr wrap="square" rtlCol="0">
            <a:spAutoFit/>
          </a:bodyPr>
          <a:lstStyle/>
          <a:p>
            <a:pPr marL="0" marR="10850" indent="0" algn="l">
              <a:buNone/>
            </a:pPr>
            <a:r>
              <a:rPr lang="en-US" sz="2200" b="1" i="0" u="none" strike="noStrike" baseline="0">
                <a:solidFill>
                  <a:schemeClr val="tx1"/>
                </a:solidFill>
                <a:latin typeface="Arial" panose="020B0604020202020204" pitchFamily="34" charset="0"/>
              </a:rPr>
              <a:t>Volunteer hours must be documented in an auditable way for hours to count towards the </a:t>
            </a:r>
            <a:r>
              <a:rPr lang="en-US" sz="2200" b="1">
                <a:solidFill>
                  <a:schemeClr val="tx1"/>
                </a:solidFill>
                <a:latin typeface="Arial" panose="020B0604020202020204" pitchFamily="34" charset="0"/>
              </a:rPr>
              <a:t>FEMA </a:t>
            </a:r>
            <a:r>
              <a:rPr lang="en-US" sz="2200" b="1" i="0" u="none" strike="noStrike" baseline="0">
                <a:solidFill>
                  <a:schemeClr val="tx1"/>
                </a:solidFill>
                <a:latin typeface="Arial" panose="020B0604020202020204" pitchFamily="34" charset="0"/>
              </a:rPr>
              <a:t>cost-share.</a:t>
            </a:r>
          </a:p>
        </p:txBody>
      </p:sp>
    </p:spTree>
    <p:extLst>
      <p:ext uri="{BB962C8B-B14F-4D97-AF65-F5344CB8AC3E}">
        <p14:creationId xmlns:p14="http://schemas.microsoft.com/office/powerpoint/2010/main" val="344044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9AA7-2B51-44E5-5BBC-2CA0B797EF30}"/>
              </a:ext>
            </a:extLst>
          </p:cNvPr>
          <p:cNvSpPr>
            <a:spLocks noGrp="1"/>
          </p:cNvSpPr>
          <p:nvPr>
            <p:ph type="title"/>
          </p:nvPr>
        </p:nvSpPr>
        <p:spPr>
          <a:xfrm>
            <a:off x="406228" y="741781"/>
            <a:ext cx="7886700" cy="330496"/>
          </a:xfrm>
        </p:spPr>
        <p:txBody>
          <a:bodyPr>
            <a:normAutofit fontScale="90000"/>
          </a:bodyPr>
          <a:lstStyle/>
          <a:p>
            <a:pPr>
              <a:spcAft>
                <a:spcPts val="600"/>
              </a:spcAft>
            </a:pPr>
            <a:r>
              <a:rPr lang="en-US" dirty="0">
                <a:solidFill>
                  <a:schemeClr val="tx1"/>
                </a:solidFill>
              </a:rPr>
              <a:t>Data Entry &amp; Coordination</a:t>
            </a:r>
          </a:p>
        </p:txBody>
      </p:sp>
      <p:sp>
        <p:nvSpPr>
          <p:cNvPr id="20" name="Graphic 18">
            <a:extLst>
              <a:ext uri="{FF2B5EF4-FFF2-40B4-BE49-F238E27FC236}">
                <a16:creationId xmlns:a16="http://schemas.microsoft.com/office/drawing/2014/main" id="{F8ADE4E4-E8A4-270D-B7A2-E95FECAF7E5F}"/>
              </a:ext>
            </a:extLst>
          </p:cNvPr>
          <p:cNvSpPr/>
          <p:nvPr/>
        </p:nvSpPr>
        <p:spPr>
          <a:xfrm>
            <a:off x="942418" y="2449912"/>
            <a:ext cx="1488558" cy="979088"/>
          </a:xfrm>
          <a:custGeom>
            <a:avLst/>
            <a:gdLst>
              <a:gd name="connsiteX0" fmla="*/ 1704023 w 1814512"/>
              <a:gd name="connsiteY0" fmla="*/ 877253 h 1193482"/>
              <a:gd name="connsiteX1" fmla="*/ 1748790 w 1814512"/>
              <a:gd name="connsiteY1" fmla="*/ 877253 h 1193482"/>
              <a:gd name="connsiteX2" fmla="*/ 1814513 w 1814512"/>
              <a:gd name="connsiteY2" fmla="*/ 811530 h 1193482"/>
              <a:gd name="connsiteX3" fmla="*/ 1748790 w 1814512"/>
              <a:gd name="connsiteY3" fmla="*/ 745808 h 1193482"/>
              <a:gd name="connsiteX4" fmla="*/ 1274445 w 1814512"/>
              <a:gd name="connsiteY4" fmla="*/ 745808 h 1193482"/>
              <a:gd name="connsiteX5" fmla="*/ 1281113 w 1814512"/>
              <a:gd name="connsiteY5" fmla="*/ 711518 h 1193482"/>
              <a:gd name="connsiteX6" fmla="*/ 1281113 w 1814512"/>
              <a:gd name="connsiteY6" fmla="*/ 88582 h 1193482"/>
              <a:gd name="connsiteX7" fmla="*/ 1192530 w 1814512"/>
              <a:gd name="connsiteY7" fmla="*/ 0 h 1193482"/>
              <a:gd name="connsiteX8" fmla="*/ 268605 w 1814512"/>
              <a:gd name="connsiteY8" fmla="*/ 0 h 1193482"/>
              <a:gd name="connsiteX9" fmla="*/ 180023 w 1814512"/>
              <a:gd name="connsiteY9" fmla="*/ 88582 h 1193482"/>
              <a:gd name="connsiteX10" fmla="*/ 180023 w 1814512"/>
              <a:gd name="connsiteY10" fmla="*/ 711518 h 1193482"/>
              <a:gd name="connsiteX11" fmla="*/ 194310 w 1814512"/>
              <a:gd name="connsiteY11" fmla="*/ 760095 h 1193482"/>
              <a:gd name="connsiteX12" fmla="*/ 11430 w 1814512"/>
              <a:gd name="connsiteY12" fmla="*/ 986790 h 1193482"/>
              <a:gd name="connsiteX13" fmla="*/ 0 w 1814512"/>
              <a:gd name="connsiteY13" fmla="*/ 1018223 h 1193482"/>
              <a:gd name="connsiteX14" fmla="*/ 0 w 1814512"/>
              <a:gd name="connsiteY14" fmla="*/ 1049655 h 1193482"/>
              <a:gd name="connsiteX15" fmla="*/ 49530 w 1814512"/>
              <a:gd name="connsiteY15" fmla="*/ 1099185 h 1193482"/>
              <a:gd name="connsiteX16" fmla="*/ 1412558 w 1814512"/>
              <a:gd name="connsiteY16" fmla="*/ 1099185 h 1193482"/>
              <a:gd name="connsiteX17" fmla="*/ 1462088 w 1814512"/>
              <a:gd name="connsiteY17" fmla="*/ 1049655 h 1193482"/>
              <a:gd name="connsiteX18" fmla="*/ 1462088 w 1814512"/>
              <a:gd name="connsiteY18" fmla="*/ 1018223 h 1193482"/>
              <a:gd name="connsiteX19" fmla="*/ 1450658 w 1814512"/>
              <a:gd name="connsiteY19" fmla="*/ 986790 h 1193482"/>
              <a:gd name="connsiteX20" fmla="*/ 1306830 w 1814512"/>
              <a:gd name="connsiteY20" fmla="*/ 809625 h 1193482"/>
              <a:gd name="connsiteX21" fmla="*/ 1748790 w 1814512"/>
              <a:gd name="connsiteY21" fmla="*/ 809625 h 1193482"/>
              <a:gd name="connsiteX22" fmla="*/ 1750695 w 1814512"/>
              <a:gd name="connsiteY22" fmla="*/ 811530 h 1193482"/>
              <a:gd name="connsiteX23" fmla="*/ 1748790 w 1814512"/>
              <a:gd name="connsiteY23" fmla="*/ 813435 h 1193482"/>
              <a:gd name="connsiteX24" fmla="*/ 1704023 w 1814512"/>
              <a:gd name="connsiteY24" fmla="*/ 813435 h 1193482"/>
              <a:gd name="connsiteX25" fmla="*/ 1638300 w 1814512"/>
              <a:gd name="connsiteY25" fmla="*/ 879158 h 1193482"/>
              <a:gd name="connsiteX26" fmla="*/ 1638300 w 1814512"/>
              <a:gd name="connsiteY26" fmla="*/ 884873 h 1193482"/>
              <a:gd name="connsiteX27" fmla="*/ 1547813 w 1814512"/>
              <a:gd name="connsiteY27" fmla="*/ 1002983 h 1193482"/>
              <a:gd name="connsiteX28" fmla="*/ 1547813 w 1814512"/>
              <a:gd name="connsiteY28" fmla="*/ 1070610 h 1193482"/>
              <a:gd name="connsiteX29" fmla="*/ 1669733 w 1814512"/>
              <a:gd name="connsiteY29" fmla="*/ 1193483 h 1193482"/>
              <a:gd name="connsiteX30" fmla="*/ 1792605 w 1814512"/>
              <a:gd name="connsiteY30" fmla="*/ 1070610 h 1193482"/>
              <a:gd name="connsiteX31" fmla="*/ 1792605 w 1814512"/>
              <a:gd name="connsiteY31" fmla="*/ 1002983 h 1193482"/>
              <a:gd name="connsiteX32" fmla="*/ 1702118 w 1814512"/>
              <a:gd name="connsiteY32" fmla="*/ 884873 h 1193482"/>
              <a:gd name="connsiteX33" fmla="*/ 1702118 w 1814512"/>
              <a:gd name="connsiteY33" fmla="*/ 879158 h 1193482"/>
              <a:gd name="connsiteX34" fmla="*/ 1704023 w 1814512"/>
              <a:gd name="connsiteY34" fmla="*/ 877253 h 1193482"/>
              <a:gd name="connsiteX35" fmla="*/ 244793 w 1814512"/>
              <a:gd name="connsiteY35" fmla="*/ 88582 h 1193482"/>
              <a:gd name="connsiteX36" fmla="*/ 269558 w 1814512"/>
              <a:gd name="connsiteY36" fmla="*/ 63818 h 1193482"/>
              <a:gd name="connsiteX37" fmla="*/ 1193483 w 1814512"/>
              <a:gd name="connsiteY37" fmla="*/ 63818 h 1193482"/>
              <a:gd name="connsiteX38" fmla="*/ 1218248 w 1814512"/>
              <a:gd name="connsiteY38" fmla="*/ 88582 h 1193482"/>
              <a:gd name="connsiteX39" fmla="*/ 1218248 w 1814512"/>
              <a:gd name="connsiteY39" fmla="*/ 711518 h 1193482"/>
              <a:gd name="connsiteX40" fmla="*/ 1193483 w 1814512"/>
              <a:gd name="connsiteY40" fmla="*/ 736283 h 1193482"/>
              <a:gd name="connsiteX41" fmla="*/ 269558 w 1814512"/>
              <a:gd name="connsiteY41" fmla="*/ 736283 h 1193482"/>
              <a:gd name="connsiteX42" fmla="*/ 244793 w 1814512"/>
              <a:gd name="connsiteY42" fmla="*/ 711518 h 1193482"/>
              <a:gd name="connsiteX43" fmla="*/ 244793 w 1814512"/>
              <a:gd name="connsiteY43" fmla="*/ 88582 h 1193482"/>
              <a:gd name="connsiteX44" fmla="*/ 572453 w 1814512"/>
              <a:gd name="connsiteY44" fmla="*/ 1035368 h 1193482"/>
              <a:gd name="connsiteX45" fmla="*/ 590550 w 1814512"/>
              <a:gd name="connsiteY45" fmla="*/ 981075 h 1193482"/>
              <a:gd name="connsiteX46" fmla="*/ 871538 w 1814512"/>
              <a:gd name="connsiteY46" fmla="*/ 981075 h 1193482"/>
              <a:gd name="connsiteX47" fmla="*/ 889635 w 1814512"/>
              <a:gd name="connsiteY47" fmla="*/ 1035368 h 1193482"/>
              <a:gd name="connsiteX48" fmla="*/ 572453 w 1814512"/>
              <a:gd name="connsiteY48" fmla="*/ 1035368 h 1193482"/>
              <a:gd name="connsiteX49" fmla="*/ 1398270 w 1814512"/>
              <a:gd name="connsiteY49" fmla="*/ 1022985 h 1193482"/>
              <a:gd name="connsiteX50" fmla="*/ 1398270 w 1814512"/>
              <a:gd name="connsiteY50" fmla="*/ 1034415 h 1193482"/>
              <a:gd name="connsiteX51" fmla="*/ 957263 w 1814512"/>
              <a:gd name="connsiteY51" fmla="*/ 1034415 h 1193482"/>
              <a:gd name="connsiteX52" fmla="*/ 925830 w 1814512"/>
              <a:gd name="connsiteY52" fmla="*/ 937260 h 1193482"/>
              <a:gd name="connsiteX53" fmla="*/ 895350 w 1814512"/>
              <a:gd name="connsiteY53" fmla="*/ 915353 h 1193482"/>
              <a:gd name="connsiteX54" fmla="*/ 566738 w 1814512"/>
              <a:gd name="connsiteY54" fmla="*/ 915353 h 1193482"/>
              <a:gd name="connsiteX55" fmla="*/ 536258 w 1814512"/>
              <a:gd name="connsiteY55" fmla="*/ 937260 h 1193482"/>
              <a:gd name="connsiteX56" fmla="*/ 504825 w 1814512"/>
              <a:gd name="connsiteY56" fmla="*/ 1035368 h 1193482"/>
              <a:gd name="connsiteX57" fmla="*/ 63818 w 1814512"/>
              <a:gd name="connsiteY57" fmla="*/ 1035368 h 1193482"/>
              <a:gd name="connsiteX58" fmla="*/ 63818 w 1814512"/>
              <a:gd name="connsiteY58" fmla="*/ 1023938 h 1193482"/>
              <a:gd name="connsiteX59" fmla="*/ 247650 w 1814512"/>
              <a:gd name="connsiteY59" fmla="*/ 797243 h 1193482"/>
              <a:gd name="connsiteX60" fmla="*/ 268605 w 1814512"/>
              <a:gd name="connsiteY60" fmla="*/ 800100 h 1193482"/>
              <a:gd name="connsiteX61" fmla="*/ 1192530 w 1814512"/>
              <a:gd name="connsiteY61" fmla="*/ 800100 h 1193482"/>
              <a:gd name="connsiteX62" fmla="*/ 1213485 w 1814512"/>
              <a:gd name="connsiteY62" fmla="*/ 797243 h 1193482"/>
              <a:gd name="connsiteX63" fmla="*/ 1398270 w 1814512"/>
              <a:gd name="connsiteY63" fmla="*/ 1022985 h 1193482"/>
              <a:gd name="connsiteX64" fmla="*/ 1727835 w 1814512"/>
              <a:gd name="connsiteY64" fmla="*/ 1003935 h 1193482"/>
              <a:gd name="connsiteX65" fmla="*/ 1727835 w 1814512"/>
              <a:gd name="connsiteY65" fmla="*/ 1071563 h 1193482"/>
              <a:gd name="connsiteX66" fmla="*/ 1669733 w 1814512"/>
              <a:gd name="connsiteY66" fmla="*/ 1129665 h 1193482"/>
              <a:gd name="connsiteX67" fmla="*/ 1611630 w 1814512"/>
              <a:gd name="connsiteY67" fmla="*/ 1071563 h 1193482"/>
              <a:gd name="connsiteX68" fmla="*/ 1611630 w 1814512"/>
              <a:gd name="connsiteY68" fmla="*/ 1003935 h 1193482"/>
              <a:gd name="connsiteX69" fmla="*/ 1637348 w 1814512"/>
              <a:gd name="connsiteY69" fmla="*/ 954405 h 1193482"/>
              <a:gd name="connsiteX70" fmla="*/ 1637348 w 1814512"/>
              <a:gd name="connsiteY70" fmla="*/ 1003935 h 1193482"/>
              <a:gd name="connsiteX71" fmla="*/ 1669733 w 1814512"/>
              <a:gd name="connsiteY71" fmla="*/ 1036320 h 1193482"/>
              <a:gd name="connsiteX72" fmla="*/ 1702118 w 1814512"/>
              <a:gd name="connsiteY72" fmla="*/ 975360 h 1193482"/>
              <a:gd name="connsiteX73" fmla="*/ 1702118 w 1814512"/>
              <a:gd name="connsiteY73" fmla="*/ 954405 h 1193482"/>
              <a:gd name="connsiteX74" fmla="*/ 1727835 w 1814512"/>
              <a:gd name="connsiteY74" fmla="*/ 1003935 h 119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14512" h="1193482">
                <a:moveTo>
                  <a:pt x="1704023" y="877253"/>
                </a:moveTo>
                <a:lnTo>
                  <a:pt x="1748790" y="877253"/>
                </a:lnTo>
                <a:cubicBezTo>
                  <a:pt x="1785938" y="877253"/>
                  <a:pt x="1814513" y="848678"/>
                  <a:pt x="1814513" y="811530"/>
                </a:cubicBezTo>
                <a:cubicBezTo>
                  <a:pt x="1814513" y="774383"/>
                  <a:pt x="1785938" y="745808"/>
                  <a:pt x="1748790" y="745808"/>
                </a:cubicBezTo>
                <a:lnTo>
                  <a:pt x="1274445" y="745808"/>
                </a:lnTo>
                <a:cubicBezTo>
                  <a:pt x="1279208" y="735330"/>
                  <a:pt x="1281113" y="723900"/>
                  <a:pt x="1281113" y="711518"/>
                </a:cubicBezTo>
                <a:lnTo>
                  <a:pt x="1281113" y="88582"/>
                </a:lnTo>
                <a:cubicBezTo>
                  <a:pt x="1281113" y="40005"/>
                  <a:pt x="1241108" y="0"/>
                  <a:pt x="1192530" y="0"/>
                </a:cubicBezTo>
                <a:lnTo>
                  <a:pt x="268605" y="0"/>
                </a:lnTo>
                <a:cubicBezTo>
                  <a:pt x="220028" y="0"/>
                  <a:pt x="180023" y="40005"/>
                  <a:pt x="180023" y="88582"/>
                </a:cubicBezTo>
                <a:lnTo>
                  <a:pt x="180023" y="711518"/>
                </a:lnTo>
                <a:cubicBezTo>
                  <a:pt x="180023" y="728663"/>
                  <a:pt x="184785" y="745808"/>
                  <a:pt x="194310" y="760095"/>
                </a:cubicBezTo>
                <a:lnTo>
                  <a:pt x="11430" y="986790"/>
                </a:lnTo>
                <a:cubicBezTo>
                  <a:pt x="3810" y="995363"/>
                  <a:pt x="0" y="1006793"/>
                  <a:pt x="0" y="1018223"/>
                </a:cubicBezTo>
                <a:lnTo>
                  <a:pt x="0" y="1049655"/>
                </a:lnTo>
                <a:cubicBezTo>
                  <a:pt x="0" y="1077278"/>
                  <a:pt x="21908" y="1099185"/>
                  <a:pt x="49530" y="1099185"/>
                </a:cubicBezTo>
                <a:lnTo>
                  <a:pt x="1412558" y="1099185"/>
                </a:lnTo>
                <a:cubicBezTo>
                  <a:pt x="1440180" y="1099185"/>
                  <a:pt x="1462088" y="1077278"/>
                  <a:pt x="1462088" y="1049655"/>
                </a:cubicBezTo>
                <a:lnTo>
                  <a:pt x="1462088" y="1018223"/>
                </a:lnTo>
                <a:cubicBezTo>
                  <a:pt x="1462088" y="1006793"/>
                  <a:pt x="1458278" y="995363"/>
                  <a:pt x="1450658" y="986790"/>
                </a:cubicBezTo>
                <a:lnTo>
                  <a:pt x="1306830" y="809625"/>
                </a:lnTo>
                <a:lnTo>
                  <a:pt x="1748790" y="809625"/>
                </a:lnTo>
                <a:cubicBezTo>
                  <a:pt x="1749743" y="809625"/>
                  <a:pt x="1750695" y="809625"/>
                  <a:pt x="1750695" y="811530"/>
                </a:cubicBezTo>
                <a:cubicBezTo>
                  <a:pt x="1750695" y="813435"/>
                  <a:pt x="1750695" y="813435"/>
                  <a:pt x="1748790" y="813435"/>
                </a:cubicBezTo>
                <a:lnTo>
                  <a:pt x="1704023" y="813435"/>
                </a:lnTo>
                <a:cubicBezTo>
                  <a:pt x="1666875" y="813435"/>
                  <a:pt x="1638300" y="842010"/>
                  <a:pt x="1638300" y="879158"/>
                </a:cubicBezTo>
                <a:lnTo>
                  <a:pt x="1638300" y="884873"/>
                </a:lnTo>
                <a:cubicBezTo>
                  <a:pt x="1584960" y="900113"/>
                  <a:pt x="1547813" y="947738"/>
                  <a:pt x="1547813" y="1002983"/>
                </a:cubicBezTo>
                <a:lnTo>
                  <a:pt x="1547813" y="1070610"/>
                </a:lnTo>
                <a:cubicBezTo>
                  <a:pt x="1547813" y="1139190"/>
                  <a:pt x="1601153" y="1193483"/>
                  <a:pt x="1669733" y="1193483"/>
                </a:cubicBezTo>
                <a:cubicBezTo>
                  <a:pt x="1738313" y="1193483"/>
                  <a:pt x="1792605" y="1140143"/>
                  <a:pt x="1792605" y="1070610"/>
                </a:cubicBezTo>
                <a:lnTo>
                  <a:pt x="1792605" y="1002983"/>
                </a:lnTo>
                <a:cubicBezTo>
                  <a:pt x="1792605" y="947738"/>
                  <a:pt x="1755458" y="900113"/>
                  <a:pt x="1702118" y="884873"/>
                </a:cubicBezTo>
                <a:lnTo>
                  <a:pt x="1702118" y="879158"/>
                </a:lnTo>
                <a:cubicBezTo>
                  <a:pt x="1702118" y="878205"/>
                  <a:pt x="1702118" y="877253"/>
                  <a:pt x="1704023" y="877253"/>
                </a:cubicBezTo>
                <a:close/>
                <a:moveTo>
                  <a:pt x="244793" y="88582"/>
                </a:moveTo>
                <a:cubicBezTo>
                  <a:pt x="244793" y="75248"/>
                  <a:pt x="255270" y="63818"/>
                  <a:pt x="269558" y="63818"/>
                </a:cubicBezTo>
                <a:lnTo>
                  <a:pt x="1193483" y="63818"/>
                </a:lnTo>
                <a:cubicBezTo>
                  <a:pt x="1206818" y="63818"/>
                  <a:pt x="1218248" y="74295"/>
                  <a:pt x="1218248" y="88582"/>
                </a:cubicBezTo>
                <a:lnTo>
                  <a:pt x="1218248" y="711518"/>
                </a:lnTo>
                <a:cubicBezTo>
                  <a:pt x="1218248" y="724853"/>
                  <a:pt x="1207770" y="736283"/>
                  <a:pt x="1193483" y="736283"/>
                </a:cubicBezTo>
                <a:lnTo>
                  <a:pt x="269558" y="736283"/>
                </a:lnTo>
                <a:cubicBezTo>
                  <a:pt x="256223" y="736283"/>
                  <a:pt x="244793" y="724853"/>
                  <a:pt x="244793" y="711518"/>
                </a:cubicBezTo>
                <a:lnTo>
                  <a:pt x="244793" y="88582"/>
                </a:lnTo>
                <a:close/>
                <a:moveTo>
                  <a:pt x="572453" y="1035368"/>
                </a:moveTo>
                <a:lnTo>
                  <a:pt x="590550" y="981075"/>
                </a:lnTo>
                <a:lnTo>
                  <a:pt x="871538" y="981075"/>
                </a:lnTo>
                <a:lnTo>
                  <a:pt x="889635" y="1035368"/>
                </a:lnTo>
                <a:lnTo>
                  <a:pt x="572453" y="1035368"/>
                </a:lnTo>
                <a:close/>
                <a:moveTo>
                  <a:pt x="1398270" y="1022985"/>
                </a:moveTo>
                <a:lnTo>
                  <a:pt x="1398270" y="1034415"/>
                </a:lnTo>
                <a:lnTo>
                  <a:pt x="957263" y="1034415"/>
                </a:lnTo>
                <a:lnTo>
                  <a:pt x="925830" y="937260"/>
                </a:lnTo>
                <a:cubicBezTo>
                  <a:pt x="921068" y="923925"/>
                  <a:pt x="909638" y="915353"/>
                  <a:pt x="895350" y="915353"/>
                </a:cubicBezTo>
                <a:lnTo>
                  <a:pt x="566738" y="915353"/>
                </a:lnTo>
                <a:cubicBezTo>
                  <a:pt x="552450" y="915353"/>
                  <a:pt x="540068" y="923925"/>
                  <a:pt x="536258" y="937260"/>
                </a:cubicBezTo>
                <a:lnTo>
                  <a:pt x="504825" y="1035368"/>
                </a:lnTo>
                <a:lnTo>
                  <a:pt x="63818" y="1035368"/>
                </a:lnTo>
                <a:lnTo>
                  <a:pt x="63818" y="1023938"/>
                </a:lnTo>
                <a:lnTo>
                  <a:pt x="247650" y="797243"/>
                </a:lnTo>
                <a:cubicBezTo>
                  <a:pt x="254318" y="799148"/>
                  <a:pt x="261938" y="800100"/>
                  <a:pt x="268605" y="800100"/>
                </a:cubicBezTo>
                <a:lnTo>
                  <a:pt x="1192530" y="800100"/>
                </a:lnTo>
                <a:cubicBezTo>
                  <a:pt x="1200150" y="800100"/>
                  <a:pt x="1206818" y="799148"/>
                  <a:pt x="1213485" y="797243"/>
                </a:cubicBezTo>
                <a:lnTo>
                  <a:pt x="1398270" y="1022985"/>
                </a:lnTo>
                <a:close/>
                <a:moveTo>
                  <a:pt x="1727835" y="1003935"/>
                </a:moveTo>
                <a:lnTo>
                  <a:pt x="1727835" y="1071563"/>
                </a:lnTo>
                <a:cubicBezTo>
                  <a:pt x="1727835" y="1104900"/>
                  <a:pt x="1703070" y="1129665"/>
                  <a:pt x="1669733" y="1129665"/>
                </a:cubicBezTo>
                <a:cubicBezTo>
                  <a:pt x="1636395" y="1129665"/>
                  <a:pt x="1611630" y="1104900"/>
                  <a:pt x="1611630" y="1071563"/>
                </a:cubicBezTo>
                <a:lnTo>
                  <a:pt x="1611630" y="1003935"/>
                </a:lnTo>
                <a:cubicBezTo>
                  <a:pt x="1611630" y="982980"/>
                  <a:pt x="1622108" y="964883"/>
                  <a:pt x="1637348" y="954405"/>
                </a:cubicBezTo>
                <a:lnTo>
                  <a:pt x="1637348" y="1003935"/>
                </a:lnTo>
                <a:cubicBezTo>
                  <a:pt x="1637348" y="1022985"/>
                  <a:pt x="1650683" y="1036320"/>
                  <a:pt x="1669733" y="1036320"/>
                </a:cubicBezTo>
                <a:cubicBezTo>
                  <a:pt x="1698308" y="1036320"/>
                  <a:pt x="1702118" y="1005840"/>
                  <a:pt x="1702118" y="975360"/>
                </a:cubicBezTo>
                <a:lnTo>
                  <a:pt x="1702118" y="954405"/>
                </a:lnTo>
                <a:cubicBezTo>
                  <a:pt x="1718310" y="964883"/>
                  <a:pt x="1727835" y="982027"/>
                  <a:pt x="1727835" y="1003935"/>
                </a:cubicBezTo>
                <a:close/>
              </a:path>
            </a:pathLst>
          </a:custGeom>
          <a:solidFill>
            <a:schemeClr val="accent1"/>
          </a:solidFill>
          <a:ln w="952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D2640CC8-933B-C30D-02DF-34592C9E190F}"/>
              </a:ext>
            </a:extLst>
          </p:cNvPr>
          <p:cNvSpPr txBox="1"/>
          <p:nvPr/>
        </p:nvSpPr>
        <p:spPr>
          <a:xfrm>
            <a:off x="2808753" y="1362695"/>
            <a:ext cx="5978561" cy="4893647"/>
          </a:xfrm>
          <a:prstGeom prst="rect">
            <a:avLst/>
          </a:prstGeom>
          <a:noFill/>
        </p:spPr>
        <p:txBody>
          <a:bodyPr wrap="square">
            <a:spAutoFit/>
          </a:bodyPr>
          <a:lstStyle/>
          <a:p>
            <a:pPr marL="285750" indent="-285750">
              <a:buFont typeface="Arial" panose="020B0604020202020204" pitchFamily="34" charset="0"/>
              <a:buChar char="►"/>
            </a:pPr>
            <a:r>
              <a:rPr lang="en-US" sz="2400" dirty="0"/>
              <a:t>Salamander </a:t>
            </a:r>
          </a:p>
          <a:p>
            <a:pPr marL="742950" lvl="1" indent="-285750">
              <a:buFont typeface="Arial" panose="020B0604020202020204" pitchFamily="34" charset="0"/>
              <a:buChar char="►"/>
            </a:pPr>
            <a:r>
              <a:rPr lang="en-US" sz="2400" dirty="0"/>
              <a:t>Rapid Tag</a:t>
            </a:r>
          </a:p>
          <a:p>
            <a:pPr marL="742950" lvl="1" indent="-285750">
              <a:buFont typeface="Arial" panose="020B0604020202020204" pitchFamily="34" charset="0"/>
              <a:buChar char="►"/>
            </a:pPr>
            <a:r>
              <a:rPr lang="en-US" sz="2400" dirty="0"/>
              <a:t>Tracking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Have a back up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Responsible for keeping a daily tab of the number of volunteers &amp; hours for daily reports.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Collects name, location, activity, and check in check out times for FEMA reporting.</a:t>
            </a:r>
          </a:p>
        </p:txBody>
      </p:sp>
    </p:spTree>
    <p:extLst>
      <p:ext uri="{BB962C8B-B14F-4D97-AF65-F5344CB8AC3E}">
        <p14:creationId xmlns:p14="http://schemas.microsoft.com/office/powerpoint/2010/main" val="218010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1028-2C35-2EE4-49C4-8A1F5CE8C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8A532-FB4E-4AE9-23C8-641256A4FC58}"/>
              </a:ext>
            </a:extLst>
          </p:cNvPr>
          <p:cNvSpPr>
            <a:spLocks noGrp="1"/>
          </p:cNvSpPr>
          <p:nvPr>
            <p:ph type="title"/>
          </p:nvPr>
        </p:nvSpPr>
        <p:spPr>
          <a:xfrm>
            <a:off x="272414" y="895541"/>
            <a:ext cx="7886700" cy="330496"/>
          </a:xfrm>
        </p:spPr>
        <p:txBody>
          <a:bodyPr>
            <a:normAutofit fontScale="90000"/>
          </a:bodyPr>
          <a:lstStyle/>
          <a:p>
            <a:pPr>
              <a:spcAft>
                <a:spcPts val="600"/>
              </a:spcAft>
            </a:pPr>
            <a:r>
              <a:rPr lang="en-US" dirty="0">
                <a:solidFill>
                  <a:schemeClr val="tx1"/>
                </a:solidFill>
              </a:rPr>
              <a:t>Phonebank Internal VRC Number </a:t>
            </a:r>
          </a:p>
        </p:txBody>
      </p:sp>
      <p:sp>
        <p:nvSpPr>
          <p:cNvPr id="7" name="TextBox 6">
            <a:extLst>
              <a:ext uri="{FF2B5EF4-FFF2-40B4-BE49-F238E27FC236}">
                <a16:creationId xmlns:a16="http://schemas.microsoft.com/office/drawing/2014/main" id="{0C873712-9553-BA6A-219A-2EB4C1450756}"/>
              </a:ext>
            </a:extLst>
          </p:cNvPr>
          <p:cNvSpPr txBox="1"/>
          <p:nvPr/>
        </p:nvSpPr>
        <p:spPr>
          <a:xfrm>
            <a:off x="2086170" y="2028616"/>
            <a:ext cx="6595806" cy="3477875"/>
          </a:xfrm>
          <a:prstGeom prst="rect">
            <a:avLst/>
          </a:prstGeom>
          <a:noFill/>
        </p:spPr>
        <p:txBody>
          <a:bodyPr wrap="square">
            <a:spAutoFit/>
          </a:bodyPr>
          <a:lstStyle/>
          <a:p>
            <a:pPr marL="285750" indent="-285750">
              <a:buFont typeface="Arial" panose="020B0604020202020204" pitchFamily="34" charset="0"/>
              <a:buChar char="►"/>
            </a:pPr>
            <a:r>
              <a:rPr lang="en-US" sz="2200" dirty="0"/>
              <a:t>The phone bank handles phone calls from individuals and/or organizations requesting volunteers</a:t>
            </a:r>
          </a:p>
          <a:p>
            <a:pPr marL="285750" indent="-285750">
              <a:buFont typeface="Arial" panose="020B0604020202020204" pitchFamily="34" charset="0"/>
              <a:buChar char="►"/>
            </a:pPr>
            <a:r>
              <a:rPr lang="en-US" sz="2200" dirty="0"/>
              <a:t>People or groups who want to volunteer.</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Also utilized for volunteers whom get lost, need transportation, or if allowed to check out.</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Other </a:t>
            </a:r>
          </a:p>
          <a:p>
            <a:endParaRPr lang="en-US" sz="2200" dirty="0"/>
          </a:p>
        </p:txBody>
      </p:sp>
      <p:pic>
        <p:nvPicPr>
          <p:cNvPr id="4" name="Graphic 3" descr="Speaker phone with solid fill">
            <a:extLst>
              <a:ext uri="{FF2B5EF4-FFF2-40B4-BE49-F238E27FC236}">
                <a16:creationId xmlns:a16="http://schemas.microsoft.com/office/drawing/2014/main" id="{C33B2376-2761-1201-E54A-6F95C84FE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414" y="2046708"/>
            <a:ext cx="1550020" cy="1550020"/>
          </a:xfrm>
          <a:prstGeom prst="rect">
            <a:avLst/>
          </a:prstGeom>
        </p:spPr>
      </p:pic>
    </p:spTree>
    <p:extLst>
      <p:ext uri="{BB962C8B-B14F-4D97-AF65-F5344CB8AC3E}">
        <p14:creationId xmlns:p14="http://schemas.microsoft.com/office/powerpoint/2010/main" val="158975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8F7665-074D-EB69-4495-94F9BB0FFBAC}"/>
              </a:ext>
            </a:extLst>
          </p:cNvPr>
          <p:cNvPicPr>
            <a:picLocks noChangeAspect="1"/>
          </p:cNvPicPr>
          <p:nvPr/>
        </p:nvPicPr>
        <p:blipFill>
          <a:blip r:embed="rId3"/>
          <a:stretch>
            <a:fillRect/>
          </a:stretch>
        </p:blipFill>
        <p:spPr>
          <a:xfrm>
            <a:off x="163519" y="240054"/>
            <a:ext cx="5824688" cy="5369010"/>
          </a:xfrm>
          <a:prstGeom prst="rect">
            <a:avLst/>
          </a:prstGeom>
        </p:spPr>
      </p:pic>
      <p:sp>
        <p:nvSpPr>
          <p:cNvPr id="6" name="TextBox 5">
            <a:extLst>
              <a:ext uri="{FF2B5EF4-FFF2-40B4-BE49-F238E27FC236}">
                <a16:creationId xmlns:a16="http://schemas.microsoft.com/office/drawing/2014/main" id="{882230A1-895F-BA39-0348-BAE1105D97BB}"/>
              </a:ext>
            </a:extLst>
          </p:cNvPr>
          <p:cNvSpPr txBox="1"/>
          <p:nvPr/>
        </p:nvSpPr>
        <p:spPr>
          <a:xfrm>
            <a:off x="4322618" y="1555584"/>
            <a:ext cx="4657864" cy="4647426"/>
          </a:xfrm>
          <a:prstGeom prst="rect">
            <a:avLst/>
          </a:prstGeom>
          <a:noFill/>
        </p:spPr>
        <p:txBody>
          <a:bodyPr wrap="square" rtlCol="0">
            <a:spAutoFit/>
          </a:bodyPr>
          <a:lstStyle/>
          <a:p>
            <a:pPr marL="285750" indent="-285750">
              <a:buFont typeface="Arial" panose="020B0604020202020204" pitchFamily="34" charset="0"/>
              <a:buChar char="•"/>
            </a:pPr>
            <a:r>
              <a:rPr lang="en-US" sz="2000" dirty="0"/>
              <a:t>Following up with needs, and work completed?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Crisis Cleanup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Database for disaster related property needs</a:t>
            </a:r>
          </a:p>
          <a:p>
            <a:pPr marL="285750" indent="-285750">
              <a:buFont typeface="Arial" panose="020B0604020202020204" pitchFamily="34" charset="0"/>
              <a:buChar char="•"/>
            </a:pPr>
            <a:r>
              <a:rPr lang="en-US" dirty="0"/>
              <a:t>Affected residents could call hotline to report needs </a:t>
            </a:r>
          </a:p>
          <a:p>
            <a:pPr marL="285750" indent="-285750">
              <a:buFont typeface="Arial" panose="020B0604020202020204" pitchFamily="34" charset="0"/>
              <a:buChar char="•"/>
            </a:pPr>
            <a:r>
              <a:rPr lang="en-US" dirty="0"/>
              <a:t>Affiliated organizations can </a:t>
            </a:r>
            <a:r>
              <a:rPr lang="en-US"/>
              <a:t>enter, view</a:t>
            </a:r>
            <a:r>
              <a:rPr lang="en-US" dirty="0"/>
              <a:t>, claim, and manage work orders</a:t>
            </a:r>
          </a:p>
          <a:p>
            <a:pPr marL="285750" indent="-285750">
              <a:buFont typeface="Arial" panose="020B0604020202020204" pitchFamily="34" charset="0"/>
              <a:buChar char="•"/>
            </a:pPr>
            <a:r>
              <a:rPr lang="en-US" dirty="0"/>
              <a:t>Disaster volunteer coordinators can assign groups of volunteers </a:t>
            </a:r>
          </a:p>
          <a:p>
            <a:pPr marL="285750" indent="-285750">
              <a:buFont typeface="Arial" panose="020B0604020202020204" pitchFamily="34" charset="0"/>
              <a:buChar char="•"/>
            </a:pPr>
            <a:r>
              <a:rPr lang="en-US" dirty="0"/>
              <a:t>Information can be shared with Long Term Recovery Groups, Emergency Management, and others, as necessary</a:t>
            </a:r>
          </a:p>
        </p:txBody>
      </p:sp>
    </p:spTree>
    <p:extLst>
      <p:ext uri="{BB962C8B-B14F-4D97-AF65-F5344CB8AC3E}">
        <p14:creationId xmlns:p14="http://schemas.microsoft.com/office/powerpoint/2010/main" val="3941221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3833AA-832F-D307-63CC-62F027DFE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D5190-316F-903F-F15F-D7ECB4CA9EF5}"/>
              </a:ext>
            </a:extLst>
          </p:cNvPr>
          <p:cNvSpPr>
            <a:spLocks noGrp="1"/>
          </p:cNvSpPr>
          <p:nvPr>
            <p:ph type="title"/>
          </p:nvPr>
        </p:nvSpPr>
        <p:spPr>
          <a:xfrm>
            <a:off x="271811" y="-80922"/>
            <a:ext cx="7886700" cy="1325563"/>
          </a:xfrm>
        </p:spPr>
        <p:txBody>
          <a:bodyPr/>
          <a:lstStyle/>
          <a:p>
            <a:r>
              <a:rPr lang="en-US"/>
              <a:t>VOAD Partners and State Resources</a:t>
            </a:r>
            <a:endParaRPr lang="en-US">
              <a:solidFill>
                <a:schemeClr val="accent4"/>
              </a:solidFill>
            </a:endParaRPr>
          </a:p>
        </p:txBody>
      </p:sp>
      <p:sp>
        <p:nvSpPr>
          <p:cNvPr id="4" name="Rectangle 3">
            <a:extLst>
              <a:ext uri="{FF2B5EF4-FFF2-40B4-BE49-F238E27FC236}">
                <a16:creationId xmlns:a16="http://schemas.microsoft.com/office/drawing/2014/main" id="{2174BB49-1225-F954-11DD-A2EF2872111A}"/>
              </a:ext>
            </a:extLst>
          </p:cNvPr>
          <p:cNvSpPr/>
          <p:nvPr/>
        </p:nvSpPr>
        <p:spPr>
          <a:xfrm>
            <a:off x="412595" y="1349298"/>
            <a:ext cx="7745916" cy="451624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80F250-AB63-0AA2-D930-8118C6D83D2E}"/>
              </a:ext>
            </a:extLst>
          </p:cNvPr>
          <p:cNvSpPr txBox="1"/>
          <p:nvPr/>
        </p:nvSpPr>
        <p:spPr>
          <a:xfrm>
            <a:off x="959005" y="1572322"/>
            <a:ext cx="7103327" cy="319414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0B0004020202020204"/>
                <a:ea typeface="+mn-ea"/>
                <a:cs typeface="+mn-cs"/>
              </a:rPr>
              <a:t>Voluntary Organizations Active in Disaster (VOADs)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0B0004020202020204"/>
                <a:ea typeface="+mn-ea"/>
                <a:cs typeface="+mn-cs"/>
              </a:rPr>
              <a:t>Homeland Security and Emergency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0B0004020202020204"/>
                <a:ea typeface="+mn-ea"/>
                <a:cs typeface="+mn-cs"/>
              </a:rPr>
              <a:t>Iowa Disaster Human Resource Council (IDHRC)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0B0004020202020204"/>
                <a:ea typeface="+mn-ea"/>
                <a:cs typeface="+mn-cs"/>
              </a:rPr>
              <a:t>Volunteer Iowa</a:t>
            </a:r>
          </a:p>
        </p:txBody>
      </p:sp>
    </p:spTree>
    <p:extLst>
      <p:ext uri="{BB962C8B-B14F-4D97-AF65-F5344CB8AC3E}">
        <p14:creationId xmlns:p14="http://schemas.microsoft.com/office/powerpoint/2010/main" val="146223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D5DA44-BE54-3962-4BB3-C769EB2A4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EEF1E-67C0-CDDD-D00D-24C6997769E9}"/>
              </a:ext>
            </a:extLst>
          </p:cNvPr>
          <p:cNvSpPr>
            <a:spLocks noGrp="1"/>
          </p:cNvSpPr>
          <p:nvPr>
            <p:ph type="title"/>
          </p:nvPr>
        </p:nvSpPr>
        <p:spPr>
          <a:xfrm>
            <a:off x="704286" y="2232855"/>
            <a:ext cx="7572125" cy="983534"/>
          </a:xfrm>
        </p:spPr>
        <p:txBody>
          <a:bodyPr>
            <a:normAutofit fontScale="90000"/>
          </a:bodyPr>
          <a:lstStyle/>
          <a:p>
            <a:r>
              <a:rPr lang="en-US" sz="6600"/>
              <a:t>Decision Points</a:t>
            </a:r>
            <a:br>
              <a:rPr lang="en-US"/>
            </a:br>
            <a:r>
              <a:rPr lang="en-US" sz="4400"/>
              <a:t>Planning for your community</a:t>
            </a:r>
            <a:endParaRPr lang="en-US"/>
          </a:p>
        </p:txBody>
      </p:sp>
    </p:spTree>
    <p:extLst>
      <p:ext uri="{BB962C8B-B14F-4D97-AF65-F5344CB8AC3E}">
        <p14:creationId xmlns:p14="http://schemas.microsoft.com/office/powerpoint/2010/main" val="3817532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A137A-58F2-AD9C-463E-FB088F5B9A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ABF584-2B79-6645-1560-BABEABEC367F}"/>
              </a:ext>
            </a:extLst>
          </p:cNvPr>
          <p:cNvPicPr>
            <a:picLocks noChangeAspect="1"/>
          </p:cNvPicPr>
          <p:nvPr/>
        </p:nvPicPr>
        <p:blipFill>
          <a:blip r:embed="rId3"/>
          <a:stretch>
            <a:fillRect/>
          </a:stretch>
        </p:blipFill>
        <p:spPr>
          <a:xfrm>
            <a:off x="0" y="594706"/>
            <a:ext cx="9144000" cy="5143500"/>
          </a:xfrm>
          <a:prstGeom prst="rect">
            <a:avLst/>
          </a:prstGeom>
        </p:spPr>
      </p:pic>
      <p:sp>
        <p:nvSpPr>
          <p:cNvPr id="2" name="Title 1">
            <a:extLst>
              <a:ext uri="{FF2B5EF4-FFF2-40B4-BE49-F238E27FC236}">
                <a16:creationId xmlns:a16="http://schemas.microsoft.com/office/drawing/2014/main" id="{C740A3A5-D103-AD5E-5520-FC594936A2BA}"/>
              </a:ext>
            </a:extLst>
          </p:cNvPr>
          <p:cNvSpPr>
            <a:spLocks noGrp="1"/>
          </p:cNvSpPr>
          <p:nvPr>
            <p:ph type="title"/>
          </p:nvPr>
        </p:nvSpPr>
        <p:spPr>
          <a:xfrm>
            <a:off x="476015" y="3061284"/>
            <a:ext cx="8360230" cy="1064233"/>
          </a:xfrm>
        </p:spPr>
        <p:txBody>
          <a:bodyPr>
            <a:normAutofit/>
          </a:bodyPr>
          <a:lstStyle/>
          <a:p>
            <a:pPr algn="ctr"/>
            <a:r>
              <a:rPr lang="en-US" sz="5300" b="1">
                <a:solidFill>
                  <a:schemeClr val="bg1"/>
                </a:solidFill>
                <a:ea typeface="Gill Sans"/>
                <a:cs typeface="Gill Sans"/>
                <a:sym typeface="Gill Sans"/>
              </a:rPr>
              <a:t>Simulation</a:t>
            </a:r>
            <a:endParaRPr lang="en-US" sz="3600">
              <a:solidFill>
                <a:schemeClr val="bg1"/>
              </a:solidFill>
            </a:endParaRPr>
          </a:p>
        </p:txBody>
      </p:sp>
    </p:spTree>
    <p:extLst>
      <p:ext uri="{BB962C8B-B14F-4D97-AF65-F5344CB8AC3E}">
        <p14:creationId xmlns:p14="http://schemas.microsoft.com/office/powerpoint/2010/main" val="3572118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34096A-27EE-2BB9-B2DB-3A5B276FD18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3FA11E3-8E4B-A3B8-C9AF-20CB75C9D29E}"/>
              </a:ext>
            </a:extLst>
          </p:cNvPr>
          <p:cNvSpPr>
            <a:spLocks noGrp="1"/>
          </p:cNvSpPr>
          <p:nvPr>
            <p:ph type="title"/>
          </p:nvPr>
        </p:nvSpPr>
        <p:spPr>
          <a:xfrm>
            <a:off x="510067" y="23735"/>
            <a:ext cx="7886700" cy="1325563"/>
          </a:xfrm>
        </p:spPr>
        <p:txBody>
          <a:bodyPr>
            <a:normAutofit/>
          </a:bodyPr>
          <a:lstStyle/>
          <a:p>
            <a:r>
              <a:rPr lang="en-US" sz="4000" dirty="0">
                <a:solidFill>
                  <a:schemeClr val="accent1"/>
                </a:solidFill>
              </a:rPr>
              <a:t>Scenario A</a:t>
            </a:r>
          </a:p>
        </p:txBody>
      </p:sp>
      <p:sp>
        <p:nvSpPr>
          <p:cNvPr id="11" name="Content Placeholder 10">
            <a:extLst>
              <a:ext uri="{FF2B5EF4-FFF2-40B4-BE49-F238E27FC236}">
                <a16:creationId xmlns:a16="http://schemas.microsoft.com/office/drawing/2014/main" id="{53FCBCEA-F3F4-430A-106E-6F8343459AEE}"/>
              </a:ext>
            </a:extLst>
          </p:cNvPr>
          <p:cNvSpPr>
            <a:spLocks noGrp="1"/>
          </p:cNvSpPr>
          <p:nvPr>
            <p:ph sz="half" idx="2"/>
          </p:nvPr>
        </p:nvSpPr>
        <p:spPr>
          <a:xfrm>
            <a:off x="510067" y="1349298"/>
            <a:ext cx="8123866" cy="4550434"/>
          </a:xfrm>
        </p:spPr>
        <p:txBody>
          <a:bodyPr>
            <a:normAutofit/>
          </a:bodyPr>
          <a:lstStyle/>
          <a:p>
            <a:r>
              <a:rPr lang="en-US" sz="2400" dirty="0"/>
              <a:t>Read Briefing</a:t>
            </a:r>
          </a:p>
          <a:p>
            <a:r>
              <a:rPr lang="en-US" sz="2400" dirty="0"/>
              <a:t>Set Up Your VRC – Packets &amp; Kit has your supplies</a:t>
            </a:r>
          </a:p>
          <a:p>
            <a:r>
              <a:rPr lang="en-US" sz="2400" dirty="0"/>
              <a:t>Identify Roles (VRC Staff &amp; Spontaneous Volunteers)</a:t>
            </a:r>
          </a:p>
          <a:p>
            <a:r>
              <a:rPr lang="en-US" sz="2400" dirty="0"/>
              <a:t>Practice as if real life</a:t>
            </a:r>
          </a:p>
          <a:p>
            <a:r>
              <a:rPr lang="en-US" sz="2400" dirty="0"/>
              <a:t>Facilitators will inject obstacles every few minutes</a:t>
            </a:r>
          </a:p>
          <a:p>
            <a:r>
              <a:rPr lang="en-US" sz="2400" dirty="0"/>
              <a:t>Record challenges on poster boards or post it notes</a:t>
            </a:r>
          </a:p>
          <a:p>
            <a:r>
              <a:rPr lang="en-US" sz="2400" dirty="0"/>
              <a:t>Short Hot Wash after each scenario</a:t>
            </a:r>
          </a:p>
          <a:p>
            <a:endParaRPr lang="en-US" sz="2400" dirty="0"/>
          </a:p>
          <a:p>
            <a:r>
              <a:rPr lang="en-US" sz="2400" dirty="0"/>
              <a:t>Lunch – then repeat with next scenario</a:t>
            </a:r>
          </a:p>
        </p:txBody>
      </p:sp>
    </p:spTree>
    <p:extLst>
      <p:ext uri="{BB962C8B-B14F-4D97-AF65-F5344CB8AC3E}">
        <p14:creationId xmlns:p14="http://schemas.microsoft.com/office/powerpoint/2010/main" val="53458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898-07B3-554F-2267-6EECBEC33C5E}"/>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D3E4C9F8-5487-F908-2634-21AE0052BEBC}"/>
              </a:ext>
            </a:extLst>
          </p:cNvPr>
          <p:cNvSpPr>
            <a:spLocks noGrp="1"/>
          </p:cNvSpPr>
          <p:nvPr>
            <p:ph type="body" idx="1"/>
          </p:nvPr>
        </p:nvSpPr>
        <p:spPr/>
        <p:txBody>
          <a:bodyPr/>
          <a:lstStyle/>
          <a:p>
            <a:r>
              <a:rPr lang="en-US" dirty="0"/>
              <a:t>Name</a:t>
            </a:r>
          </a:p>
          <a:p>
            <a:r>
              <a:rPr lang="en-US" dirty="0"/>
              <a:t>Organization, Role in a Disaster </a:t>
            </a:r>
          </a:p>
          <a:p>
            <a:r>
              <a:rPr lang="en-US" dirty="0"/>
              <a:t>One thing you hope to learn today</a:t>
            </a:r>
          </a:p>
        </p:txBody>
      </p:sp>
    </p:spTree>
    <p:extLst>
      <p:ext uri="{BB962C8B-B14F-4D97-AF65-F5344CB8AC3E}">
        <p14:creationId xmlns:p14="http://schemas.microsoft.com/office/powerpoint/2010/main" val="4215019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5DA44-BE54-3962-4BB3-C769EB2A4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EEF1E-67C0-CDDD-D00D-24C6997769E9}"/>
              </a:ext>
            </a:extLst>
          </p:cNvPr>
          <p:cNvSpPr>
            <a:spLocks noGrp="1"/>
          </p:cNvSpPr>
          <p:nvPr>
            <p:ph type="title"/>
          </p:nvPr>
        </p:nvSpPr>
        <p:spPr>
          <a:xfrm>
            <a:off x="704286" y="2232855"/>
            <a:ext cx="7572125" cy="983534"/>
          </a:xfrm>
        </p:spPr>
        <p:txBody>
          <a:bodyPr>
            <a:normAutofit/>
          </a:bodyPr>
          <a:lstStyle/>
          <a:p>
            <a:r>
              <a:rPr lang="en-US"/>
              <a:t>Debrief</a:t>
            </a:r>
          </a:p>
        </p:txBody>
      </p:sp>
    </p:spTree>
    <p:extLst>
      <p:ext uri="{BB962C8B-B14F-4D97-AF65-F5344CB8AC3E}">
        <p14:creationId xmlns:p14="http://schemas.microsoft.com/office/powerpoint/2010/main" val="173601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096A-27EE-2BB9-B2DB-3A5B276FD18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3FA11E3-8E4B-A3B8-C9AF-20CB75C9D29E}"/>
              </a:ext>
            </a:extLst>
          </p:cNvPr>
          <p:cNvSpPr>
            <a:spLocks noGrp="1"/>
          </p:cNvSpPr>
          <p:nvPr>
            <p:ph type="title"/>
          </p:nvPr>
        </p:nvSpPr>
        <p:spPr>
          <a:xfrm>
            <a:off x="510067" y="23735"/>
            <a:ext cx="7886700" cy="1325563"/>
          </a:xfrm>
        </p:spPr>
        <p:txBody>
          <a:bodyPr>
            <a:normAutofit/>
          </a:bodyPr>
          <a:lstStyle/>
          <a:p>
            <a:r>
              <a:rPr lang="en-US" sz="4000">
                <a:solidFill>
                  <a:schemeClr val="accent1"/>
                </a:solidFill>
              </a:rPr>
              <a:t>Round Robin</a:t>
            </a:r>
          </a:p>
        </p:txBody>
      </p:sp>
      <p:sp>
        <p:nvSpPr>
          <p:cNvPr id="11" name="Content Placeholder 10">
            <a:extLst>
              <a:ext uri="{FF2B5EF4-FFF2-40B4-BE49-F238E27FC236}">
                <a16:creationId xmlns:a16="http://schemas.microsoft.com/office/drawing/2014/main" id="{53FCBCEA-F3F4-430A-106E-6F8343459AEE}"/>
              </a:ext>
            </a:extLst>
          </p:cNvPr>
          <p:cNvSpPr>
            <a:spLocks noGrp="1"/>
          </p:cNvSpPr>
          <p:nvPr>
            <p:ph sz="half" idx="2"/>
          </p:nvPr>
        </p:nvSpPr>
        <p:spPr>
          <a:xfrm>
            <a:off x="510067" y="1349298"/>
            <a:ext cx="8123866" cy="4550434"/>
          </a:xfrm>
        </p:spPr>
        <p:txBody>
          <a:bodyPr vert="horz" lIns="91440" tIns="45720" rIns="91440" bIns="45720" rtlCol="0" anchor="t">
            <a:normAutofit lnSpcReduction="10000"/>
          </a:bodyPr>
          <a:lstStyle/>
          <a:p>
            <a:r>
              <a:rPr lang="en-US" sz="2400" dirty="0"/>
              <a:t>Immediate Reactions</a:t>
            </a:r>
          </a:p>
          <a:p>
            <a:pPr lvl="1"/>
            <a:r>
              <a:rPr lang="en-US" sz="2000" dirty="0"/>
              <a:t>How are you feeling?</a:t>
            </a:r>
          </a:p>
          <a:p>
            <a:pPr lvl="1"/>
            <a:r>
              <a:rPr lang="en-US" sz="2000" dirty="0"/>
              <a:t>What surprised you the most?</a:t>
            </a:r>
          </a:p>
          <a:p>
            <a:r>
              <a:rPr lang="en-US" sz="2400" dirty="0"/>
              <a:t>Key Takeaways</a:t>
            </a:r>
          </a:p>
          <a:p>
            <a:pPr lvl="1"/>
            <a:r>
              <a:rPr lang="en-US" sz="2000" dirty="0">
                <a:cs typeface="Arial"/>
              </a:rPr>
              <a:t>What are your "aha moments" or 3 biggest lessons learned?</a:t>
            </a:r>
            <a:endParaRPr lang="en-US" sz="2400" dirty="0">
              <a:cs typeface="Arial"/>
            </a:endParaRPr>
          </a:p>
          <a:p>
            <a:pPr lvl="1"/>
            <a:r>
              <a:rPr lang="en-US" sz="2000" dirty="0">
                <a:cs typeface="Arial"/>
              </a:rPr>
              <a:t>What are you going to do next as a result of this workshop?</a:t>
            </a:r>
          </a:p>
          <a:p>
            <a:r>
              <a:rPr lang="en-US" sz="2400" dirty="0">
                <a:cs typeface="Arial"/>
              </a:rPr>
              <a:t>Resources you/your community needs</a:t>
            </a:r>
          </a:p>
          <a:p>
            <a:pPr lvl="1"/>
            <a:r>
              <a:rPr lang="en-US" sz="2000" dirty="0">
                <a:cs typeface="Arial"/>
              </a:rPr>
              <a:t>What additional resources have you realized you or your community needs to improve your VRC plan?</a:t>
            </a:r>
          </a:p>
          <a:p>
            <a:r>
              <a:rPr lang="en-US" sz="2400" dirty="0">
                <a:cs typeface="Arial"/>
              </a:rPr>
              <a:t>VRC Manager network supports</a:t>
            </a:r>
          </a:p>
          <a:p>
            <a:pPr lvl="1"/>
            <a:r>
              <a:rPr lang="en-US" sz="2000" dirty="0">
                <a:cs typeface="Arial"/>
              </a:rPr>
              <a:t>What supports would you want from a collaborative statewide network for VRC managers? What other organizations and speakers would you want to hear from?</a:t>
            </a:r>
          </a:p>
          <a:p>
            <a:endParaRPr lang="en-US" sz="2400" dirty="0">
              <a:cs typeface="Arial"/>
            </a:endParaRPr>
          </a:p>
        </p:txBody>
      </p:sp>
    </p:spTree>
    <p:extLst>
      <p:ext uri="{BB962C8B-B14F-4D97-AF65-F5344CB8AC3E}">
        <p14:creationId xmlns:p14="http://schemas.microsoft.com/office/powerpoint/2010/main" val="889524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096A-27EE-2BB9-B2DB-3A5B276FD18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3FA11E3-8E4B-A3B8-C9AF-20CB75C9D29E}"/>
              </a:ext>
            </a:extLst>
          </p:cNvPr>
          <p:cNvSpPr>
            <a:spLocks noGrp="1"/>
          </p:cNvSpPr>
          <p:nvPr>
            <p:ph type="title"/>
          </p:nvPr>
        </p:nvSpPr>
        <p:spPr>
          <a:xfrm>
            <a:off x="510067" y="23735"/>
            <a:ext cx="7886700" cy="1325563"/>
          </a:xfrm>
        </p:spPr>
        <p:txBody>
          <a:bodyPr>
            <a:normAutofit/>
          </a:bodyPr>
          <a:lstStyle/>
          <a:p>
            <a:r>
              <a:rPr lang="en-US" sz="4000">
                <a:solidFill>
                  <a:schemeClr val="accent1"/>
                </a:solidFill>
              </a:rPr>
              <a:t>Personal Next Steps</a:t>
            </a:r>
          </a:p>
        </p:txBody>
      </p:sp>
      <p:sp>
        <p:nvSpPr>
          <p:cNvPr id="11" name="Content Placeholder 10">
            <a:extLst>
              <a:ext uri="{FF2B5EF4-FFF2-40B4-BE49-F238E27FC236}">
                <a16:creationId xmlns:a16="http://schemas.microsoft.com/office/drawing/2014/main" id="{53FCBCEA-F3F4-430A-106E-6F8343459AEE}"/>
              </a:ext>
            </a:extLst>
          </p:cNvPr>
          <p:cNvSpPr>
            <a:spLocks noGrp="1"/>
          </p:cNvSpPr>
          <p:nvPr>
            <p:ph sz="half" idx="2"/>
          </p:nvPr>
        </p:nvSpPr>
        <p:spPr>
          <a:xfrm>
            <a:off x="510067" y="1349298"/>
            <a:ext cx="8123866" cy="4550434"/>
          </a:xfrm>
        </p:spPr>
        <p:txBody>
          <a:bodyPr vert="horz" lIns="91440" tIns="45720" rIns="91440" bIns="45720" rtlCol="0" anchor="t">
            <a:normAutofit/>
          </a:bodyPr>
          <a:lstStyle/>
          <a:p>
            <a:r>
              <a:rPr lang="en-US" sz="2400"/>
              <a:t>What will you do next?</a:t>
            </a:r>
          </a:p>
          <a:p>
            <a:r>
              <a:rPr lang="en-US" sz="2400">
                <a:cs typeface="Arial"/>
              </a:rPr>
              <a:t>What resources, people, or information do you need to do it?</a:t>
            </a:r>
          </a:p>
          <a:p>
            <a:r>
              <a:rPr lang="en-US" sz="2400">
                <a:cs typeface="Arial"/>
              </a:rPr>
              <a:t>When will you do it?</a:t>
            </a:r>
          </a:p>
          <a:p>
            <a:r>
              <a:rPr lang="en-US" sz="2400">
                <a:cs typeface="Arial"/>
              </a:rPr>
              <a:t>Write down, schedule in your calendar, and share with a partner</a:t>
            </a:r>
          </a:p>
        </p:txBody>
      </p:sp>
    </p:spTree>
    <p:extLst>
      <p:ext uri="{BB962C8B-B14F-4D97-AF65-F5344CB8AC3E}">
        <p14:creationId xmlns:p14="http://schemas.microsoft.com/office/powerpoint/2010/main" val="3992671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B4C03-45E9-6D1D-0DAD-610CF66C593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805" t="12763" r="17568"/>
          <a:stretch/>
        </p:blipFill>
        <p:spPr>
          <a:xfrm>
            <a:off x="0" y="8878"/>
            <a:ext cx="9143980" cy="6857989"/>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a:solidFill>
                  <a:schemeClr val="bg1"/>
                </a:solidFill>
              </a:rPr>
              <a:t>Questions</a:t>
            </a: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F15DA4E1-6407-D17E-A301-A6189DE2F8A4}"/>
              </a:ext>
            </a:extLst>
          </p:cNvPr>
          <p:cNvSpPr txBox="1">
            <a:spLocks/>
          </p:cNvSpPr>
          <p:nvPr/>
        </p:nvSpPr>
        <p:spPr>
          <a:xfrm>
            <a:off x="630936" y="3502152"/>
            <a:ext cx="7879842" cy="147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solidFill>
                <a:schemeClr val="bg1"/>
              </a:solidFill>
            </a:endParaRP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8015F9-82ED-C1CD-E13D-70333777F955}"/>
              </a:ext>
            </a:extLst>
          </p:cNvPr>
          <p:cNvSpPr/>
          <p:nvPr/>
        </p:nvSpPr>
        <p:spPr>
          <a:xfrm rot="5400000">
            <a:off x="1020741" y="246758"/>
            <a:ext cx="2423159" cy="408581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50FA21A-B599-EACE-2E92-559A958012F7}"/>
              </a:ext>
            </a:extLst>
          </p:cNvPr>
          <p:cNvSpPr txBox="1">
            <a:spLocks/>
          </p:cNvSpPr>
          <p:nvPr/>
        </p:nvSpPr>
        <p:spPr>
          <a:xfrm>
            <a:off x="189411" y="-156478"/>
            <a:ext cx="77287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a:solidFill>
                  <a:schemeClr val="accent4"/>
                </a:solidFill>
              </a:rPr>
              <a:t>Contacts and Resources</a:t>
            </a:r>
            <a:endParaRPr lang="en-US"/>
          </a:p>
        </p:txBody>
      </p:sp>
      <p:pic>
        <p:nvPicPr>
          <p:cNvPr id="6" name="Picture 5">
            <a:extLst>
              <a:ext uri="{FF2B5EF4-FFF2-40B4-BE49-F238E27FC236}">
                <a16:creationId xmlns:a16="http://schemas.microsoft.com/office/drawing/2014/main" id="{4D17B266-F3A4-D272-F5A8-5A826465FF4B}"/>
              </a:ext>
            </a:extLst>
          </p:cNvPr>
          <p:cNvPicPr>
            <a:picLocks noChangeAspect="1"/>
          </p:cNvPicPr>
          <p:nvPr/>
        </p:nvPicPr>
        <p:blipFill>
          <a:blip r:embed="rId3"/>
          <a:stretch>
            <a:fillRect/>
          </a:stretch>
        </p:blipFill>
        <p:spPr>
          <a:xfrm>
            <a:off x="189411" y="3611325"/>
            <a:ext cx="4084674" cy="2420322"/>
          </a:xfrm>
          <a:prstGeom prst="rect">
            <a:avLst/>
          </a:prstGeom>
        </p:spPr>
      </p:pic>
      <p:pic>
        <p:nvPicPr>
          <p:cNvPr id="18" name="Picture 17">
            <a:extLst>
              <a:ext uri="{FF2B5EF4-FFF2-40B4-BE49-F238E27FC236}">
                <a16:creationId xmlns:a16="http://schemas.microsoft.com/office/drawing/2014/main" id="{DD763363-7CA0-F466-2232-BE9E92469D88}"/>
              </a:ext>
            </a:extLst>
          </p:cNvPr>
          <p:cNvPicPr>
            <a:picLocks noChangeAspect="1"/>
          </p:cNvPicPr>
          <p:nvPr/>
        </p:nvPicPr>
        <p:blipFill>
          <a:blip r:embed="rId4"/>
          <a:stretch>
            <a:fillRect/>
          </a:stretch>
        </p:blipFill>
        <p:spPr>
          <a:xfrm>
            <a:off x="298342" y="3593035"/>
            <a:ext cx="3755461" cy="2456901"/>
          </a:xfrm>
          <a:prstGeom prst="rect">
            <a:avLst/>
          </a:prstGeom>
        </p:spPr>
      </p:pic>
      <p:sp>
        <p:nvSpPr>
          <p:cNvPr id="19" name="TextBox 18">
            <a:extLst>
              <a:ext uri="{FF2B5EF4-FFF2-40B4-BE49-F238E27FC236}">
                <a16:creationId xmlns:a16="http://schemas.microsoft.com/office/drawing/2014/main" id="{BB2046E6-CE43-3574-E631-221FC8B38A28}"/>
              </a:ext>
            </a:extLst>
          </p:cNvPr>
          <p:cNvSpPr txBox="1"/>
          <p:nvPr/>
        </p:nvSpPr>
        <p:spPr>
          <a:xfrm>
            <a:off x="298342" y="1046050"/>
            <a:ext cx="3423425" cy="2409121"/>
          </a:xfrm>
          <a:prstGeom prst="rect">
            <a:avLst/>
          </a:prstGeom>
          <a:noFill/>
        </p:spPr>
        <p:txBody>
          <a:bodyPr wrap="square" rtlCol="0">
            <a:spAutoFit/>
          </a:bodyPr>
          <a:lstStyle/>
          <a:p>
            <a:pPr>
              <a:lnSpc>
                <a:spcPct val="150000"/>
              </a:lnSpc>
            </a:pPr>
            <a:r>
              <a:rPr lang="en-US" sz="1700">
                <a:latin typeface="Aptos" panose="020B0004020202020204" pitchFamily="34" charset="0"/>
              </a:rPr>
              <a:t>Jamie Lane</a:t>
            </a:r>
          </a:p>
          <a:p>
            <a:pPr>
              <a:lnSpc>
                <a:spcPct val="150000"/>
              </a:lnSpc>
            </a:pPr>
            <a:r>
              <a:rPr lang="en-US" sz="1700">
                <a:latin typeface="Aptos" panose="020B0004020202020204" pitchFamily="34" charset="0"/>
              </a:rPr>
              <a:t>Disaster Program Manager</a:t>
            </a:r>
          </a:p>
          <a:p>
            <a:pPr>
              <a:lnSpc>
                <a:spcPct val="150000"/>
              </a:lnSpc>
            </a:pPr>
            <a:r>
              <a:rPr lang="en-US" sz="1700">
                <a:latin typeface="Aptos" panose="020B0004020202020204" pitchFamily="34" charset="0"/>
              </a:rPr>
              <a:t>Volunteer </a:t>
            </a:r>
            <a:r>
              <a:rPr lang="en-US" sz="1700"/>
              <a:t>Iowa</a:t>
            </a:r>
          </a:p>
          <a:p>
            <a:pPr>
              <a:lnSpc>
                <a:spcPct val="150000"/>
              </a:lnSpc>
            </a:pPr>
            <a:r>
              <a:rPr lang="en-US" sz="1700">
                <a:latin typeface="Aptos" panose="020B0004020202020204" pitchFamily="34" charset="0"/>
              </a:rPr>
              <a:t>515-402-2091</a:t>
            </a:r>
          </a:p>
          <a:p>
            <a:pPr>
              <a:lnSpc>
                <a:spcPct val="150000"/>
              </a:lnSpc>
            </a:pPr>
            <a:r>
              <a:rPr lang="en-US" sz="1700">
                <a:latin typeface="Aptos" panose="020B0004020202020204" pitchFamily="34" charset="0"/>
              </a:rPr>
              <a:t>Jamie.lane@volunteeriowa.org</a:t>
            </a:r>
          </a:p>
          <a:p>
            <a:pPr>
              <a:lnSpc>
                <a:spcPct val="150000"/>
              </a:lnSpc>
            </a:pPr>
            <a:r>
              <a:rPr lang="en-US" sz="1700">
                <a:latin typeface="Aptos" panose="020B0004020202020204" pitchFamily="34" charset="0"/>
              </a:rPr>
              <a:t>www.volunteeriowa.org</a:t>
            </a:r>
          </a:p>
        </p:txBody>
      </p:sp>
    </p:spTree>
    <p:extLst>
      <p:ext uri="{BB962C8B-B14F-4D97-AF65-F5344CB8AC3E}">
        <p14:creationId xmlns:p14="http://schemas.microsoft.com/office/powerpoint/2010/main" val="3242818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1EEA6-4EE1-50FC-F325-94969C5686C3}"/>
              </a:ext>
            </a:extLst>
          </p:cNvPr>
          <p:cNvPicPr>
            <a:picLocks noChangeAspect="1"/>
          </p:cNvPicPr>
          <p:nvPr/>
        </p:nvPicPr>
        <p:blipFill>
          <a:blip r:embed="rId3"/>
          <a:stretch>
            <a:fillRect/>
          </a:stretch>
        </p:blipFill>
        <p:spPr>
          <a:xfrm>
            <a:off x="0" y="561252"/>
            <a:ext cx="9144000" cy="5143500"/>
          </a:xfrm>
          <a:prstGeom prst="rect">
            <a:avLst/>
          </a:prstGeom>
        </p:spPr>
      </p:pic>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476015" y="3061284"/>
            <a:ext cx="8360230" cy="1064233"/>
          </a:xfrm>
        </p:spPr>
        <p:txBody>
          <a:bodyPr>
            <a:normAutofit fontScale="90000"/>
          </a:bodyPr>
          <a:lstStyle/>
          <a:p>
            <a:pPr algn="ctr"/>
            <a:r>
              <a:rPr lang="en-US" sz="5300" b="1">
                <a:solidFill>
                  <a:schemeClr val="bg1"/>
                </a:solidFill>
                <a:ea typeface="Gill Sans"/>
                <a:cs typeface="Gill Sans"/>
                <a:sym typeface="Gill Sans"/>
              </a:rPr>
              <a:t>When A Disaster Strikes</a:t>
            </a:r>
            <a:br>
              <a:rPr lang="en-US" sz="3600">
                <a:solidFill>
                  <a:schemeClr val="bg1"/>
                </a:solidFill>
                <a:ea typeface="Gill Sans"/>
                <a:cs typeface="Gill Sans"/>
                <a:sym typeface="Gill Sans"/>
              </a:rPr>
            </a:br>
            <a:r>
              <a:rPr lang="en-US" sz="3600">
                <a:solidFill>
                  <a:schemeClr val="bg1"/>
                </a:solidFill>
                <a:ea typeface="Gill Sans"/>
                <a:cs typeface="Gill Sans"/>
                <a:sym typeface="Gill Sans"/>
              </a:rPr>
              <a:t>What happens in your community?</a:t>
            </a:r>
            <a:endParaRPr lang="en-US" sz="3600">
              <a:solidFill>
                <a:schemeClr val="bg1"/>
              </a:solidFill>
            </a:endParaRPr>
          </a:p>
        </p:txBody>
      </p:sp>
    </p:spTree>
    <p:extLst>
      <p:ext uri="{BB962C8B-B14F-4D97-AF65-F5344CB8AC3E}">
        <p14:creationId xmlns:p14="http://schemas.microsoft.com/office/powerpoint/2010/main" val="281305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721014" y="593727"/>
            <a:ext cx="7308561" cy="1022998"/>
          </a:xfrm>
        </p:spPr>
        <p:txBody>
          <a:bodyPr>
            <a:normAutofit/>
          </a:bodyPr>
          <a:lstStyle/>
          <a:p>
            <a:r>
              <a:rPr lang="en-US" sz="3000">
                <a:solidFill>
                  <a:schemeClr val="accent1"/>
                </a:solidFill>
              </a:rPr>
              <a:t>Objectives</a:t>
            </a: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721014" y="1714500"/>
            <a:ext cx="6998277" cy="3752850"/>
          </a:xfrm>
        </p:spPr>
        <p:txBody>
          <a:bodyPr>
            <a:noAutofit/>
          </a:bodyPr>
          <a:lstStyle/>
          <a:p>
            <a:pPr lvl="1"/>
            <a:r>
              <a:rPr lang="en-US" sz="2000" dirty="0"/>
              <a:t>Practice your plan</a:t>
            </a:r>
          </a:p>
          <a:p>
            <a:pPr lvl="1"/>
            <a:endParaRPr lang="en-US" sz="2000" dirty="0"/>
          </a:p>
          <a:p>
            <a:pPr lvl="1"/>
            <a:r>
              <a:rPr lang="en-US" sz="2000" dirty="0"/>
              <a:t>Understand any gaps where your plan can be </a:t>
            </a:r>
          </a:p>
          <a:p>
            <a:pPr marL="457200" lvl="1" indent="0">
              <a:buNone/>
            </a:pPr>
            <a:r>
              <a:rPr lang="en-US" sz="2000" dirty="0"/>
              <a:t>improved to better utilize spontaneous volunteers to </a:t>
            </a:r>
          </a:p>
          <a:p>
            <a:pPr marL="457200" lvl="1" indent="0">
              <a:buNone/>
            </a:pPr>
            <a:r>
              <a:rPr lang="en-US" sz="2000" dirty="0"/>
              <a:t>meet community needs safe and effectively.</a:t>
            </a:r>
          </a:p>
          <a:p>
            <a:pPr marL="457200" lvl="1" indent="0">
              <a:buNone/>
            </a:pPr>
            <a:endParaRPr lang="en-US" sz="2000" dirty="0"/>
          </a:p>
          <a:p>
            <a:pPr marL="457200" lvl="1" indent="0">
              <a:buNone/>
            </a:pPr>
            <a:endParaRPr lang="en-US" sz="2000" dirty="0"/>
          </a:p>
          <a:p>
            <a:pPr marL="457200" lvl="1" indent="0">
              <a:buNone/>
            </a:pPr>
            <a:endParaRPr lang="en-US" sz="2000" dirty="0"/>
          </a:p>
        </p:txBody>
      </p:sp>
    </p:spTree>
    <p:extLst>
      <p:ext uri="{BB962C8B-B14F-4D97-AF65-F5344CB8AC3E}">
        <p14:creationId xmlns:p14="http://schemas.microsoft.com/office/powerpoint/2010/main" val="174043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79BE-5B6D-1EB7-4989-E0F9C51422FF}"/>
              </a:ext>
            </a:extLst>
          </p:cNvPr>
          <p:cNvSpPr>
            <a:spLocks noGrp="1"/>
          </p:cNvSpPr>
          <p:nvPr>
            <p:ph type="title"/>
          </p:nvPr>
        </p:nvSpPr>
        <p:spPr>
          <a:xfrm>
            <a:off x="704286" y="2232855"/>
            <a:ext cx="7572125" cy="983534"/>
          </a:xfrm>
        </p:spPr>
        <p:txBody>
          <a:bodyPr>
            <a:normAutofit fontScale="90000"/>
          </a:bodyPr>
          <a:lstStyle/>
          <a:p>
            <a:r>
              <a:rPr lang="en-US" dirty="0"/>
              <a:t>Spontaneous Volunteer</a:t>
            </a:r>
            <a:br>
              <a:rPr lang="en-US" dirty="0"/>
            </a:br>
            <a:r>
              <a:rPr lang="en-US" dirty="0"/>
              <a:t>			vs</a:t>
            </a:r>
            <a:br>
              <a:rPr lang="en-US" dirty="0"/>
            </a:br>
            <a:r>
              <a:rPr lang="en-US" dirty="0"/>
              <a:t>Affiliated Volunteer</a:t>
            </a:r>
          </a:p>
        </p:txBody>
      </p:sp>
    </p:spTree>
    <p:extLst>
      <p:ext uri="{BB962C8B-B14F-4D97-AF65-F5344CB8AC3E}">
        <p14:creationId xmlns:p14="http://schemas.microsoft.com/office/powerpoint/2010/main" val="329595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7AAC33-A1EA-F710-D438-6E38463474DB}"/>
              </a:ext>
            </a:extLst>
          </p:cNvPr>
          <p:cNvSpPr>
            <a:spLocks noGrp="1"/>
          </p:cNvSpPr>
          <p:nvPr>
            <p:ph type="title"/>
          </p:nvPr>
        </p:nvSpPr>
        <p:spPr>
          <a:xfrm>
            <a:off x="629841" y="668337"/>
            <a:ext cx="7886700" cy="1325563"/>
          </a:xfrm>
        </p:spPr>
        <p:txBody>
          <a:bodyPr>
            <a:normAutofit/>
          </a:bodyPr>
          <a:lstStyle/>
          <a:p>
            <a:r>
              <a:rPr lang="en-US" sz="4000">
                <a:solidFill>
                  <a:schemeClr val="accent1"/>
                </a:solidFill>
              </a:rPr>
              <a:t>Characteristics of </a:t>
            </a:r>
            <a:br>
              <a:rPr lang="en-US" sz="4000">
                <a:solidFill>
                  <a:schemeClr val="accent1"/>
                </a:solidFill>
              </a:rPr>
            </a:br>
            <a:r>
              <a:rPr lang="en-US" sz="4000">
                <a:solidFill>
                  <a:schemeClr val="accent1"/>
                </a:solidFill>
              </a:rPr>
              <a:t>Spontaneous Volunteers</a:t>
            </a:r>
          </a:p>
        </p:txBody>
      </p:sp>
      <p:sp>
        <p:nvSpPr>
          <p:cNvPr id="11" name="Content Placeholder 10">
            <a:extLst>
              <a:ext uri="{FF2B5EF4-FFF2-40B4-BE49-F238E27FC236}">
                <a16:creationId xmlns:a16="http://schemas.microsoft.com/office/drawing/2014/main" id="{109CEBDE-103D-0FD1-025A-C2C9DFD37A59}"/>
              </a:ext>
            </a:extLst>
          </p:cNvPr>
          <p:cNvSpPr>
            <a:spLocks noGrp="1"/>
          </p:cNvSpPr>
          <p:nvPr>
            <p:ph sz="half" idx="2"/>
          </p:nvPr>
        </p:nvSpPr>
        <p:spPr>
          <a:xfrm>
            <a:off x="629841" y="2505075"/>
            <a:ext cx="6986441" cy="3684588"/>
          </a:xfrm>
        </p:spPr>
        <p:txBody>
          <a:bodyPr>
            <a:normAutofit/>
          </a:bodyPr>
          <a:lstStyle/>
          <a:p>
            <a:r>
              <a:rPr lang="en-US" sz="2400"/>
              <a:t>Timely help</a:t>
            </a:r>
          </a:p>
          <a:p>
            <a:r>
              <a:rPr lang="en-US" sz="2400"/>
              <a:t>Not attached to any organization</a:t>
            </a:r>
          </a:p>
          <a:p>
            <a:r>
              <a:rPr lang="en-US" sz="2400"/>
              <a:t>Wide range of skills</a:t>
            </a:r>
          </a:p>
          <a:p>
            <a:r>
              <a:rPr lang="en-US" sz="2400"/>
              <a:t>May have disaster training</a:t>
            </a:r>
          </a:p>
          <a:p>
            <a:r>
              <a:rPr lang="en-US" sz="2400"/>
              <a:t>Individuals or groups</a:t>
            </a:r>
          </a:p>
          <a:p>
            <a:r>
              <a:rPr lang="en-US" sz="2400"/>
              <a:t>May be local or out-of-town/State</a:t>
            </a:r>
          </a:p>
          <a:p>
            <a:r>
              <a:rPr lang="en-US" sz="2400"/>
              <a:t>May be disaster survivors</a:t>
            </a:r>
          </a:p>
        </p:txBody>
      </p:sp>
    </p:spTree>
    <p:extLst>
      <p:ext uri="{BB962C8B-B14F-4D97-AF65-F5344CB8AC3E}">
        <p14:creationId xmlns:p14="http://schemas.microsoft.com/office/powerpoint/2010/main" val="27750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7C660B-E8A4-5946-64C5-BA5FDAD19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A6841-4AD9-84D1-4EDD-CDEDC19D53A1}"/>
              </a:ext>
            </a:extLst>
          </p:cNvPr>
          <p:cNvSpPr>
            <a:spLocks noGrp="1"/>
          </p:cNvSpPr>
          <p:nvPr>
            <p:ph type="title"/>
          </p:nvPr>
        </p:nvSpPr>
        <p:spPr>
          <a:xfrm>
            <a:off x="704286" y="2232855"/>
            <a:ext cx="7572125" cy="983534"/>
          </a:xfrm>
        </p:spPr>
        <p:txBody>
          <a:bodyPr>
            <a:normAutofit fontScale="90000"/>
          </a:bodyPr>
          <a:lstStyle/>
          <a:p>
            <a:r>
              <a:rPr lang="en-US"/>
              <a:t>Why is Disaster Volunteer Coordination Needed?</a:t>
            </a:r>
          </a:p>
        </p:txBody>
      </p:sp>
    </p:spTree>
    <p:extLst>
      <p:ext uri="{BB962C8B-B14F-4D97-AF65-F5344CB8AC3E}">
        <p14:creationId xmlns:p14="http://schemas.microsoft.com/office/powerpoint/2010/main" val="203206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FFF8E8-B05E-2C16-E03D-131887656BD7}"/>
              </a:ext>
            </a:extLst>
          </p:cNvPr>
          <p:cNvSpPr txBox="1">
            <a:spLocks/>
          </p:cNvSpPr>
          <p:nvPr/>
        </p:nvSpPr>
        <p:spPr>
          <a:xfrm>
            <a:off x="552449" y="535259"/>
            <a:ext cx="7487580" cy="114916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sz="3600">
                <a:solidFill>
                  <a:schemeClr val="accent1"/>
                </a:solidFill>
              </a:rPr>
              <a:t>How can my community be preprepared to manage volunteers?</a:t>
            </a:r>
          </a:p>
        </p:txBody>
      </p:sp>
      <p:sp>
        <p:nvSpPr>
          <p:cNvPr id="6" name="Text Placeholder 4">
            <a:extLst>
              <a:ext uri="{FF2B5EF4-FFF2-40B4-BE49-F238E27FC236}">
                <a16:creationId xmlns:a16="http://schemas.microsoft.com/office/drawing/2014/main" id="{7969B965-357C-870E-7FC7-62210EA3E644}"/>
              </a:ext>
            </a:extLst>
          </p:cNvPr>
          <p:cNvSpPr txBox="1">
            <a:spLocks/>
          </p:cNvSpPr>
          <p:nvPr/>
        </p:nvSpPr>
        <p:spPr>
          <a:xfrm>
            <a:off x="571499" y="1684422"/>
            <a:ext cx="7468530" cy="445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pPr>
            <a:r>
              <a:rPr lang="en-US" sz="2400"/>
              <a:t>Establish a plan and practice annually</a:t>
            </a:r>
          </a:p>
          <a:p>
            <a:pPr marL="342900" indent="-342900">
              <a:buClr>
                <a:schemeClr val="accent1"/>
              </a:buClr>
            </a:pPr>
            <a:r>
              <a:rPr lang="en-US" sz="2400"/>
              <a:t>Work with state, county, and local partners in advance</a:t>
            </a:r>
          </a:p>
          <a:p>
            <a:pPr marL="342900" indent="-342900">
              <a:buClr>
                <a:schemeClr val="accent1"/>
              </a:buClr>
            </a:pPr>
            <a:r>
              <a:rPr lang="en-US" sz="2400"/>
              <a:t>Assign positions, especially leadership, before the event</a:t>
            </a:r>
          </a:p>
          <a:p>
            <a:pPr marL="342900" indent="-342900">
              <a:buClr>
                <a:schemeClr val="accent1"/>
              </a:buClr>
            </a:pPr>
            <a:r>
              <a:rPr lang="en-US" sz="2400"/>
              <a:t>Ensure Emergency Manager knows the plan and “approves” leadership</a:t>
            </a:r>
          </a:p>
          <a:p>
            <a:pPr marL="342900" indent="-342900">
              <a:buClr>
                <a:schemeClr val="accent1"/>
              </a:buClr>
            </a:pPr>
            <a:r>
              <a:rPr lang="en-US" sz="2400"/>
              <a:t>Take your time to work through the big issues</a:t>
            </a:r>
          </a:p>
        </p:txBody>
      </p:sp>
    </p:spTree>
    <p:extLst>
      <p:ext uri="{BB962C8B-B14F-4D97-AF65-F5344CB8AC3E}">
        <p14:creationId xmlns:p14="http://schemas.microsoft.com/office/powerpoint/2010/main" val="247102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4D75CE-1E43-3AEA-4A65-DEB529E42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B99DF-955A-D9BB-6FEA-40B84295073B}"/>
              </a:ext>
            </a:extLst>
          </p:cNvPr>
          <p:cNvSpPr>
            <a:spLocks noGrp="1"/>
          </p:cNvSpPr>
          <p:nvPr>
            <p:ph type="title"/>
          </p:nvPr>
        </p:nvSpPr>
        <p:spPr>
          <a:xfrm>
            <a:off x="271811" y="-80922"/>
            <a:ext cx="7886700" cy="1325563"/>
          </a:xfrm>
        </p:spPr>
        <p:txBody>
          <a:bodyPr/>
          <a:lstStyle/>
          <a:p>
            <a:r>
              <a:rPr lang="en-US">
                <a:solidFill>
                  <a:schemeClr val="accent4"/>
                </a:solidFill>
              </a:rPr>
              <a:t>Components of a Volunteer Reception Center (VRC)</a:t>
            </a:r>
          </a:p>
        </p:txBody>
      </p:sp>
      <p:sp>
        <p:nvSpPr>
          <p:cNvPr id="4" name="Rectangle 3">
            <a:extLst>
              <a:ext uri="{FF2B5EF4-FFF2-40B4-BE49-F238E27FC236}">
                <a16:creationId xmlns:a16="http://schemas.microsoft.com/office/drawing/2014/main" id="{24C4B44F-590F-3736-22FF-53227CB2061D}"/>
              </a:ext>
            </a:extLst>
          </p:cNvPr>
          <p:cNvSpPr/>
          <p:nvPr/>
        </p:nvSpPr>
        <p:spPr>
          <a:xfrm>
            <a:off x="412595" y="1349298"/>
            <a:ext cx="7745916" cy="451624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5598A4-6AAC-80B6-EA4A-1E01EE2AD927}"/>
              </a:ext>
            </a:extLst>
          </p:cNvPr>
          <p:cNvSpPr txBox="1"/>
          <p:nvPr/>
        </p:nvSpPr>
        <p:spPr>
          <a:xfrm>
            <a:off x="959005" y="1572322"/>
            <a:ext cx="7103327" cy="3046988"/>
          </a:xfrm>
          <a:prstGeom prst="rect">
            <a:avLst/>
          </a:prstGeom>
          <a:noFill/>
        </p:spPr>
        <p:txBody>
          <a:bodyPr wrap="square" rtlCol="0">
            <a:spAutoFit/>
          </a:bodyPr>
          <a:lstStyle/>
          <a:p>
            <a:pPr marL="514350" indent="-514350">
              <a:buAutoNum type="arabicPeriod"/>
            </a:pPr>
            <a:r>
              <a:rPr lang="en-US" sz="2400" dirty="0"/>
              <a:t>Registration</a:t>
            </a:r>
          </a:p>
          <a:p>
            <a:pPr marL="514350" indent="-514350">
              <a:buAutoNum type="arabicPeriod"/>
            </a:pPr>
            <a:r>
              <a:rPr lang="en-US" sz="2400" dirty="0"/>
              <a:t>Screening</a:t>
            </a:r>
          </a:p>
          <a:p>
            <a:pPr marL="514350" indent="-514350">
              <a:buAutoNum type="arabicPeriod"/>
            </a:pPr>
            <a:r>
              <a:rPr lang="en-US" sz="2400" dirty="0"/>
              <a:t>Assignment</a:t>
            </a:r>
          </a:p>
          <a:p>
            <a:pPr marL="514350" indent="-514350">
              <a:buAutoNum type="arabicPeriod"/>
            </a:pPr>
            <a:r>
              <a:rPr lang="en-US" sz="2400" dirty="0"/>
              <a:t>Credentialing/ID</a:t>
            </a:r>
          </a:p>
          <a:p>
            <a:pPr marL="514350" indent="-514350">
              <a:buAutoNum type="arabicPeriod"/>
            </a:pPr>
            <a:r>
              <a:rPr lang="en-US" sz="2400" dirty="0"/>
              <a:t>Safety/Training &amp; Gathering Supplies and PPE (Personal Protective Equipment)</a:t>
            </a:r>
          </a:p>
          <a:p>
            <a:pPr marL="514350" indent="-514350">
              <a:buAutoNum type="arabicPeriod"/>
            </a:pPr>
            <a:r>
              <a:rPr lang="en-US" sz="2400" dirty="0"/>
              <a:t>Transportation (possibly)</a:t>
            </a:r>
          </a:p>
          <a:p>
            <a:pPr marL="514350" indent="-514350">
              <a:buAutoNum type="arabicPeriod"/>
            </a:pPr>
            <a:r>
              <a:rPr lang="en-US" sz="2400" dirty="0"/>
              <a:t>Check In &amp; Check Out</a:t>
            </a:r>
          </a:p>
        </p:txBody>
      </p:sp>
    </p:spTree>
    <p:extLst>
      <p:ext uri="{BB962C8B-B14F-4D97-AF65-F5344CB8AC3E}">
        <p14:creationId xmlns:p14="http://schemas.microsoft.com/office/powerpoint/2010/main" val="1999092923"/>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a8c959-f26c-44be-9669-98dc29f0b070">
      <Terms xmlns="http://schemas.microsoft.com/office/infopath/2007/PartnerControls"/>
    </lcf76f155ced4ddcb4097134ff3c332f>
    <TaxCatchAll xmlns="f84825a2-daf1-4100-a41e-f1479c4aea7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C232329D4D0C41BECF936967FA247C" ma:contentTypeVersion="15" ma:contentTypeDescription="Create a new document." ma:contentTypeScope="" ma:versionID="64a7fa68c17bebc72486d8cdb45d4d04">
  <xsd:schema xmlns:xsd="http://www.w3.org/2001/XMLSchema" xmlns:xs="http://www.w3.org/2001/XMLSchema" xmlns:p="http://schemas.microsoft.com/office/2006/metadata/properties" xmlns:ns2="e8a8c959-f26c-44be-9669-98dc29f0b070" xmlns:ns3="f84825a2-daf1-4100-a41e-f1479c4aea71" targetNamespace="http://schemas.microsoft.com/office/2006/metadata/properties" ma:root="true" ma:fieldsID="9f538033430e6583d977fd70e393875e" ns2:_="" ns3:_="">
    <xsd:import namespace="e8a8c959-f26c-44be-9669-98dc29f0b070"/>
    <xsd:import namespace="f84825a2-daf1-4100-a41e-f1479c4aea7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8c959-f26c-44be-9669-98dc29f0b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4825a2-daf1-4100-a41e-f1479c4aea7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464533b-0ac5-4973-b726-3167bbb68cbc}" ma:internalName="TaxCatchAll" ma:showField="CatchAllData" ma:web="f84825a2-daf1-4100-a41e-f1479c4aea7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E406C7-97EF-4C17-BE6D-3A528E20B74C}">
  <ds:schemaRefs>
    <ds:schemaRef ds:uri="07f02910-0123-428f-bbba-f09bb309b044"/>
    <ds:schemaRef ds:uri="e8a8c959-f26c-44be-9669-98dc29f0b070"/>
    <ds:schemaRef ds:uri="f84825a2-daf1-4100-a41e-f1479c4aea71"/>
    <ds:schemaRef ds:uri="f88e24f3-da62-4d13-8742-1b7075cad4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221746D-832B-4CFB-8F7C-022522FBB699}">
  <ds:schemaRefs>
    <ds:schemaRef ds:uri="http://schemas.microsoft.com/sharepoint/v3/contenttype/forms"/>
  </ds:schemaRefs>
</ds:datastoreItem>
</file>

<file path=customXml/itemProps3.xml><?xml version="1.0" encoding="utf-8"?>
<ds:datastoreItem xmlns:ds="http://schemas.openxmlformats.org/officeDocument/2006/customXml" ds:itemID="{71A2115A-313E-452A-9D95-5B166F82415F}">
  <ds:schemaRefs>
    <ds:schemaRef ds:uri="e8a8c959-f26c-44be-9669-98dc29f0b070"/>
    <ds:schemaRef ds:uri="f84825a2-daf1-4100-a41e-f1479c4aea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Standard size template</Template>
  <TotalTime>45</TotalTime>
  <Words>4557</Words>
  <Application>Microsoft Office PowerPoint</Application>
  <PresentationFormat>On-screen Show (4:3)</PresentationFormat>
  <Paragraphs>436</Paragraphs>
  <Slides>35</Slides>
  <Notes>31</Notes>
  <HiddenSlides>16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Meiryo</vt:lpstr>
      <vt:lpstr>Aptos</vt:lpstr>
      <vt:lpstr>Aptos Display</vt:lpstr>
      <vt:lpstr>Arial</vt:lpstr>
      <vt:lpstr>Calibri</vt:lpstr>
      <vt:lpstr>Gill Sans</vt:lpstr>
      <vt:lpstr>Wingdings</vt:lpstr>
      <vt:lpstr>Wingdings 3</vt:lpstr>
      <vt:lpstr>Work Sans</vt:lpstr>
      <vt:lpstr>Office Theme</vt:lpstr>
      <vt:lpstr>Disaster  Volunteer Reception  Center (VRC) Simulation</vt:lpstr>
      <vt:lpstr>Agenda</vt:lpstr>
      <vt:lpstr>Introductions</vt:lpstr>
      <vt:lpstr>Objectives</vt:lpstr>
      <vt:lpstr>Spontaneous Volunteer    vs Affiliated Volunteer</vt:lpstr>
      <vt:lpstr>Characteristics of  Spontaneous Volunteers</vt:lpstr>
      <vt:lpstr>Why is Disaster Volunteer Coordination Needed?</vt:lpstr>
      <vt:lpstr>PowerPoint Presentation</vt:lpstr>
      <vt:lpstr>Components of a Volunteer Reception Center (VRC)</vt:lpstr>
      <vt:lpstr>Step #1 Registration</vt:lpstr>
      <vt:lpstr>Step #2 Interview</vt:lpstr>
      <vt:lpstr>Step #3 Assignment</vt:lpstr>
      <vt:lpstr>Step #4 Safety Training</vt:lpstr>
      <vt:lpstr>Step #5 Credentialing</vt:lpstr>
      <vt:lpstr>Step #6 Transportation/Mapping</vt:lpstr>
      <vt:lpstr>Step #7 Debriefing/Specific Job Training</vt:lpstr>
      <vt:lpstr>PowerPoint Presentation</vt:lpstr>
      <vt:lpstr>PowerPoint Presentation</vt:lpstr>
      <vt:lpstr>PowerPoint Presentation</vt:lpstr>
      <vt:lpstr>PowerPoint Presentation</vt:lpstr>
      <vt:lpstr>PowerPoint Presentation</vt:lpstr>
      <vt:lpstr>PowerPoint Presentation</vt:lpstr>
      <vt:lpstr>Data Entry &amp; Coordination</vt:lpstr>
      <vt:lpstr>Phonebank Internal VRC Number </vt:lpstr>
      <vt:lpstr>PowerPoint Presentation</vt:lpstr>
      <vt:lpstr>VOAD Partners and State Resources</vt:lpstr>
      <vt:lpstr>Decision Points Planning for your community</vt:lpstr>
      <vt:lpstr>Simulation</vt:lpstr>
      <vt:lpstr>Scenario A</vt:lpstr>
      <vt:lpstr>Debrief</vt:lpstr>
      <vt:lpstr>Round Robin</vt:lpstr>
      <vt:lpstr>Personal Next Steps</vt:lpstr>
      <vt:lpstr>PowerPoint Presentation</vt:lpstr>
      <vt:lpstr>PowerPoint Presentation</vt:lpstr>
      <vt:lpstr>When A Disaster Strikes What happens in your community?</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Jordan, Laura [HHS]</dc:creator>
  <cp:lastModifiedBy>Lane, Jamie [HHS]</cp:lastModifiedBy>
  <cp:revision>3</cp:revision>
  <dcterms:created xsi:type="dcterms:W3CDTF">2024-12-02T20:35:29Z</dcterms:created>
  <dcterms:modified xsi:type="dcterms:W3CDTF">2025-11-14T01:56:12Z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0x010100DFC232329D4D0C41BECF936967FA247C</vt:lpwstr>
  </property>
  <property fmtid="{D5CDD505-2E9C-101B-9397-08002B2CF9AE}" pid="3" name="MediaServiceImageTags">
    <vt:lpwstr/>
  </property>
</Properties>
</file>